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64" r:id="rId11"/>
    <p:sldId id="267" r:id="rId12"/>
    <p:sldId id="268"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5" d="100"/>
          <a:sy n="65" d="100"/>
        </p:scale>
        <p:origin x="-696" y="-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035B3-B20D-BAD9-759B-20BCB58A6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74E715-5E98-BC33-171B-58CA18E4A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651737-0DEE-33D1-8E57-F2656A1B781D}"/>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74E836EC-9BD4-540D-E424-39AEA5E6B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08CF97-EF8E-73CD-089D-D986BF97F0B9}"/>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7542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405FE-8010-8648-3A38-B58372F3A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D15AE7-64D9-02C9-E972-636F9193B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DBAEC-3AA0-8B30-085D-41616D7A9D5E}"/>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37CF0753-42C8-801B-B923-2D38585FA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CF7F4A-8E24-6BE4-8DF2-C8C64A8A0AA0}"/>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373556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45D6AC-BCA5-27C3-6270-C2FA175C11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D9FABF-B035-FE6D-960C-3DA0F53AA4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A580C7-78F5-B3A2-9B9E-C16A4AB6CCA1}"/>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4F63DA39-1A83-A3EE-BF61-A60D45AF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9B863B-D848-6457-4F0A-089A6E6BD818}"/>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89419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E97D0-ACAD-71CD-9AA4-8E989A825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7BDC6-D85B-8D20-89C1-A7E1AC0EF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41B06C-5593-61B1-A446-8F2D03124E6F}"/>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7D6BD93E-7B9E-8EE7-DA46-48BAC367C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F49E4B-7749-EBF9-904F-645ED40300BD}"/>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76374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94704-3A07-4CD0-6984-C60F77F0C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AC90183-C879-0BAD-EFB7-98B533DDEE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70A510-BA78-5CA6-83B5-99EDA48148D3}"/>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2670C59D-EECC-FB4B-4BD0-4C60CFA0A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60A9EA-270C-B1F4-1508-6B5704E78205}"/>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417633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3681C-14B8-7BDA-0F95-3ABA3EA6B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24BE1B-B60B-5424-F853-6DD4B8E52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2B6B37D-0263-E54A-455C-D82C1E01D4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C4F494-7304-924C-4D7A-FB298455F2B0}"/>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6" name="Footer Placeholder 5">
            <a:extLst>
              <a:ext uri="{FF2B5EF4-FFF2-40B4-BE49-F238E27FC236}">
                <a16:creationId xmlns:a16="http://schemas.microsoft.com/office/drawing/2014/main" xmlns="" id="{8DD6155E-1E60-18E8-5EDE-22D262B3C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4E963FB-3C6B-3DEA-5705-0EC2B4F3EA5F}"/>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303310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B85A5-6626-138D-F47F-516181DD2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7F1E61A-32B6-F25F-9C92-A87828B58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82007-EF4F-3A3B-38E5-CF678E92C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C95D2E-42E2-B19F-6B61-CE539507D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1DC5FD-5A77-6F87-1EC3-DD56E8CBA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843242-7775-737E-1574-2B84DC0BA6C0}"/>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8" name="Footer Placeholder 7">
            <a:extLst>
              <a:ext uri="{FF2B5EF4-FFF2-40B4-BE49-F238E27FC236}">
                <a16:creationId xmlns:a16="http://schemas.microsoft.com/office/drawing/2014/main" xmlns="" id="{0B419F32-E3F3-8FE7-FFEB-C666B4921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708A1F-137F-01B8-11AE-29024E975353}"/>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126389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5D7CC-9D20-EB08-3FD4-707892127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4041BE-F256-BE47-B264-904AF8412D2C}"/>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4" name="Footer Placeholder 3">
            <a:extLst>
              <a:ext uri="{FF2B5EF4-FFF2-40B4-BE49-F238E27FC236}">
                <a16:creationId xmlns:a16="http://schemas.microsoft.com/office/drawing/2014/main" xmlns="" id="{2B0F59E2-1368-5278-F8C8-F7F0E7023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26CF24-F64F-ABD4-5D13-5AB27F9F1F44}"/>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147148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3DB6B44-1261-0065-9DD3-E4EF27DDA71C}"/>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3" name="Footer Placeholder 2">
            <a:extLst>
              <a:ext uri="{FF2B5EF4-FFF2-40B4-BE49-F238E27FC236}">
                <a16:creationId xmlns:a16="http://schemas.microsoft.com/office/drawing/2014/main" xmlns="" id="{5024FCC7-6285-0F9B-A32C-9EFF8FE302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42457C6-8634-27CB-F83E-76C98943E948}"/>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345712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BB9BC-1452-BF29-557F-24A960E53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ACF418-1888-64A5-E9DF-6D63BC9FF5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A55865-AD8D-C7BF-0E3F-37C988596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4047DA-AD15-D2AA-FF26-66D8AD589060}"/>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6" name="Footer Placeholder 5">
            <a:extLst>
              <a:ext uri="{FF2B5EF4-FFF2-40B4-BE49-F238E27FC236}">
                <a16:creationId xmlns:a16="http://schemas.microsoft.com/office/drawing/2014/main" xmlns="" id="{E3C8D637-B421-0CB0-8668-37EDF25CD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C88A14A-8022-AAC9-D419-BD2689113196}"/>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428186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2413E-DEBD-2B88-68FC-57AEF7220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30A98E-1DA9-D0EF-7551-1E596F1C9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581C406-1886-EC56-AC03-A20D47485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26D080-0503-F3C9-3478-A284992A2E11}"/>
              </a:ext>
            </a:extLst>
          </p:cNvPr>
          <p:cNvSpPr>
            <a:spLocks noGrp="1"/>
          </p:cNvSpPr>
          <p:nvPr>
            <p:ph type="dt" sz="half" idx="10"/>
          </p:nvPr>
        </p:nvSpPr>
        <p:spPr/>
        <p:txBody>
          <a:bodyPr/>
          <a:lstStyle/>
          <a:p>
            <a:fld id="{ED2E15DA-CECD-4BF6-A3B7-6B7F7A30DB81}" type="datetimeFigureOut">
              <a:rPr lang="en-US" smtClean="0"/>
              <a:pPr/>
              <a:t>2/5/2026</a:t>
            </a:fld>
            <a:endParaRPr lang="en-US"/>
          </a:p>
        </p:txBody>
      </p:sp>
      <p:sp>
        <p:nvSpPr>
          <p:cNvPr id="6" name="Footer Placeholder 5">
            <a:extLst>
              <a:ext uri="{FF2B5EF4-FFF2-40B4-BE49-F238E27FC236}">
                <a16:creationId xmlns:a16="http://schemas.microsoft.com/office/drawing/2014/main" xmlns="" id="{D52F40A6-4FD9-820B-3486-CB5C89329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EE1BAB-81DC-094F-A3BE-32FF1DDEC746}"/>
              </a:ext>
            </a:extLst>
          </p:cNvPr>
          <p:cNvSpPr>
            <a:spLocks noGrp="1"/>
          </p:cNvSpPr>
          <p:nvPr>
            <p:ph type="sldNum" sz="quarter" idx="12"/>
          </p:nvPr>
        </p:nvSpPr>
        <p:spPr/>
        <p:txBody>
          <a:body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406705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6A9AC4-5CCF-CE58-094A-7E311374C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671C895-7D03-1BCA-B1ED-0250F4452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27C431-09BA-7B46-6C40-8C081FE42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2E15DA-CECD-4BF6-A3B7-6B7F7A30DB81}" type="datetimeFigureOut">
              <a:rPr lang="en-US" smtClean="0"/>
              <a:pPr/>
              <a:t>2/5/2026</a:t>
            </a:fld>
            <a:endParaRPr lang="en-US"/>
          </a:p>
        </p:txBody>
      </p:sp>
      <p:sp>
        <p:nvSpPr>
          <p:cNvPr id="5" name="Footer Placeholder 4">
            <a:extLst>
              <a:ext uri="{FF2B5EF4-FFF2-40B4-BE49-F238E27FC236}">
                <a16:creationId xmlns:a16="http://schemas.microsoft.com/office/drawing/2014/main" xmlns="" id="{F6C969AB-C718-77BC-AA01-5F40EB6CE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55A11FD1-A443-C081-5050-37794056A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F3690-F421-4F04-BB96-040968135BE2}" type="slidenum">
              <a:rPr lang="en-US" smtClean="0"/>
              <a:pPr/>
              <a:t>‹#›</a:t>
            </a:fld>
            <a:endParaRPr lang="en-US"/>
          </a:p>
        </p:txBody>
      </p:sp>
    </p:spTree>
    <p:extLst>
      <p:ext uri="{BB962C8B-B14F-4D97-AF65-F5344CB8AC3E}">
        <p14:creationId xmlns:p14="http://schemas.microsoft.com/office/powerpoint/2010/main" xmlns="" val="401185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file/d/1LWUuplGr4UmrEBINXI9VhrM1swpTUT_u/view?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rive.google.com/file/d/1LWUuplGr4UmrEBINXI9VhrM1swpTUT_u/view?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orthcarolina.edu/apps/bog/doc.php?id=68624&amp;code=bog" TargetMode="External"/><Relationship Id="rId2" Type="http://schemas.openxmlformats.org/officeDocument/2006/relationships/hyperlink" Target="https://www.northcarolina.edu/apps/bog/doc.php?id=68628&amp;code=bog" TargetMode="External"/><Relationship Id="rId1" Type="http://schemas.openxmlformats.org/officeDocument/2006/relationships/slideLayout" Target="../slideLayouts/slideLayout2.xml"/><Relationship Id="rId5" Type="http://schemas.openxmlformats.org/officeDocument/2006/relationships/hyperlink" Target="https://www.theassemblync.com/news/education/higher-education/unc-system-board-governors-parameters-academic-freedom/" TargetMode="External"/><Relationship Id="rId4" Type="http://schemas.openxmlformats.org/officeDocument/2006/relationships/hyperlink" Target="https://www.pbsnc.org/watch/unc-board-of-governors-meetin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ph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463F2D6-EEF8-4546-307A-E9FA5B3680F9}"/>
              </a:ext>
            </a:extLst>
          </p:cNvPr>
          <p:cNvSpPr txBox="1"/>
          <p:nvPr/>
        </p:nvSpPr>
        <p:spPr>
          <a:xfrm>
            <a:off x="3232547" y="1201222"/>
            <a:ext cx="6093618" cy="1754326"/>
          </a:xfrm>
          <a:prstGeom prst="rect">
            <a:avLst/>
          </a:prstGeom>
          <a:noFill/>
        </p:spPr>
        <p:txBody>
          <a:bodyPr wrap="square">
            <a:spAutoFit/>
          </a:bodyPr>
          <a:lstStyle/>
          <a:p>
            <a:pPr algn="ctr"/>
            <a:r>
              <a:rPr lang="en-US" sz="5400" b="1" dirty="0">
                <a:solidFill>
                  <a:schemeClr val="accent6">
                    <a:lumMod val="75000"/>
                  </a:schemeClr>
                </a:solidFill>
                <a:effectLst/>
              </a:rPr>
              <a:t>Faculty Assembly </a:t>
            </a:r>
          </a:p>
          <a:p>
            <a:pPr algn="ctr"/>
            <a:r>
              <a:rPr lang="en-US" sz="5400" b="1" dirty="0">
                <a:solidFill>
                  <a:schemeClr val="accent6">
                    <a:lumMod val="75000"/>
                  </a:schemeClr>
                </a:solidFill>
              </a:rPr>
              <a:t>January 23, 2026</a:t>
            </a:r>
          </a:p>
        </p:txBody>
      </p:sp>
      <p:sp>
        <p:nvSpPr>
          <p:cNvPr id="9" name="TextBox 8">
            <a:extLst>
              <a:ext uri="{FF2B5EF4-FFF2-40B4-BE49-F238E27FC236}">
                <a16:creationId xmlns:a16="http://schemas.microsoft.com/office/drawing/2014/main" xmlns="" id="{029AF75B-5E70-FEFA-0E65-CF7D2A58F298}"/>
              </a:ext>
            </a:extLst>
          </p:cNvPr>
          <p:cNvSpPr txBox="1"/>
          <p:nvPr/>
        </p:nvSpPr>
        <p:spPr>
          <a:xfrm>
            <a:off x="3046810" y="3244334"/>
            <a:ext cx="6093618"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xmlns="" val="119931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C2EEEB-CFAD-091F-70C1-2E2905C3E4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023654-73FD-9BE5-5B98-17555C75C7BC}"/>
              </a:ext>
            </a:extLst>
          </p:cNvPr>
          <p:cNvSpPr>
            <a:spLocks noGrp="1"/>
          </p:cNvSpPr>
          <p:nvPr>
            <p:ph idx="1"/>
          </p:nvPr>
        </p:nvSpPr>
        <p:spPr>
          <a:xfrm>
            <a:off x="838200" y="1262375"/>
            <a:ext cx="7962900" cy="4914588"/>
          </a:xfrm>
        </p:spPr>
        <p:txBody>
          <a:bodyPr>
            <a:normAutofit fontScale="92500" lnSpcReduction="20000"/>
          </a:bodyPr>
          <a:lstStyle/>
          <a:p>
            <a:pPr fontAlgn="base"/>
            <a:r>
              <a:rPr lang="en-US" dirty="0"/>
              <a:t>December regulation came because of questions on whether syllabi are public documents (campuses disagreed), likelihood of legislative action.</a:t>
            </a:r>
          </a:p>
          <a:p>
            <a:pPr fontAlgn="base"/>
            <a:r>
              <a:rPr lang="en-US" b="1" dirty="0"/>
              <a:t>Syllabi:</a:t>
            </a:r>
          </a:p>
          <a:p>
            <a:pPr>
              <a:buFont typeface="Courier New" panose="02070309020205020404" pitchFamily="49" charset="0"/>
              <a:buChar char="o"/>
            </a:pPr>
            <a:r>
              <a:rPr lang="en-US" dirty="0"/>
              <a:t>Faculty name &amp; contact information is not required.</a:t>
            </a:r>
          </a:p>
          <a:p>
            <a:pPr>
              <a:buFont typeface="Courier New" panose="02070309020205020404" pitchFamily="49" charset="0"/>
              <a:buChar char="o"/>
            </a:pPr>
            <a:r>
              <a:rPr lang="en-US" dirty="0"/>
              <a:t>Full listing of every reading/video/podcast or other content is not required (only what is required for purchase which is already publicly available on websites).</a:t>
            </a:r>
          </a:p>
          <a:p>
            <a:pPr>
              <a:buFont typeface="Courier New" panose="02070309020205020404" pitchFamily="49" charset="0"/>
              <a:buChar char="o"/>
            </a:pPr>
            <a:r>
              <a:rPr lang="en-US" dirty="0"/>
              <a:t>The posting date is no later than one (1) week prior to the first day of classes for the applicable semester.  It is important for you to review your campus syllabus policy (if you have one) to ensure alignment</a:t>
            </a:r>
          </a:p>
          <a:p>
            <a:pPr lvl="1" fontAlgn="base"/>
            <a:endParaRPr lang="en-US" dirty="0"/>
          </a:p>
          <a:p>
            <a:endParaRPr lang="en-US" dirty="0"/>
          </a:p>
        </p:txBody>
      </p:sp>
      <p:sp>
        <p:nvSpPr>
          <p:cNvPr id="4" name="Title 1">
            <a:extLst>
              <a:ext uri="{FF2B5EF4-FFF2-40B4-BE49-F238E27FC236}">
                <a16:creationId xmlns:a16="http://schemas.microsoft.com/office/drawing/2014/main" xmlns="" id="{7712AE30-DFE3-D923-9B05-59E5E147FF25}"/>
              </a:ext>
            </a:extLst>
          </p:cNvPr>
          <p:cNvSpPr>
            <a:spLocks noGrp="1"/>
          </p:cNvSpPr>
          <p:nvPr>
            <p:ph type="title"/>
          </p:nvPr>
        </p:nvSpPr>
        <p:spPr>
          <a:xfrm>
            <a:off x="838200" y="365125"/>
            <a:ext cx="10515600" cy="163513"/>
          </a:xfrm>
        </p:spPr>
        <p:txBody>
          <a:bodyPr>
            <a:noAutofit/>
          </a:bodyPr>
          <a:lstStyle/>
          <a:p>
            <a:r>
              <a:rPr lang="en-US" sz="2000" b="1" dirty="0">
                <a:solidFill>
                  <a:schemeClr val="accent6">
                    <a:lumMod val="75000"/>
                  </a:schemeClr>
                </a:solidFill>
              </a:rPr>
              <a:t>Notes from January 23, 2026 FA meeting</a:t>
            </a:r>
          </a:p>
        </p:txBody>
      </p:sp>
      <p:sp>
        <p:nvSpPr>
          <p:cNvPr id="5" name="TextBox 4">
            <a:extLst>
              <a:ext uri="{FF2B5EF4-FFF2-40B4-BE49-F238E27FC236}">
                <a16:creationId xmlns:a16="http://schemas.microsoft.com/office/drawing/2014/main" xmlns="" id="{935BFA62-5E9F-11B3-3B7D-9DC8C4D22AC2}"/>
              </a:ext>
            </a:extLst>
          </p:cNvPr>
          <p:cNvSpPr txBox="1"/>
          <p:nvPr/>
        </p:nvSpPr>
        <p:spPr>
          <a:xfrm>
            <a:off x="838200" y="603119"/>
            <a:ext cx="5467350" cy="584775"/>
          </a:xfrm>
          <a:prstGeom prst="rect">
            <a:avLst/>
          </a:prstGeom>
          <a:noFill/>
        </p:spPr>
        <p:txBody>
          <a:bodyPr wrap="square" rtlCol="0">
            <a:spAutoFit/>
          </a:bodyPr>
          <a:lstStyle/>
          <a:p>
            <a:r>
              <a:rPr lang="en-US" sz="3200" b="1" dirty="0"/>
              <a:t>Syllabi</a:t>
            </a:r>
          </a:p>
        </p:txBody>
      </p:sp>
    </p:spTree>
    <p:extLst>
      <p:ext uri="{BB962C8B-B14F-4D97-AF65-F5344CB8AC3E}">
        <p14:creationId xmlns:p14="http://schemas.microsoft.com/office/powerpoint/2010/main" xmlns="" val="181769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7690E-1700-1926-9136-7F8B8474D613}"/>
              </a:ext>
            </a:extLst>
          </p:cNvPr>
          <p:cNvSpPr>
            <a:spLocks noGrp="1"/>
          </p:cNvSpPr>
          <p:nvPr>
            <p:ph type="title"/>
          </p:nvPr>
        </p:nvSpPr>
        <p:spPr/>
        <p:txBody>
          <a:bodyPr/>
          <a:lstStyle/>
          <a:p>
            <a:r>
              <a:rPr lang="en-US" dirty="0"/>
              <a:t>Syllabi (contd.)</a:t>
            </a:r>
          </a:p>
        </p:txBody>
      </p:sp>
      <p:sp>
        <p:nvSpPr>
          <p:cNvPr id="3" name="Content Placeholder 2">
            <a:extLst>
              <a:ext uri="{FF2B5EF4-FFF2-40B4-BE49-F238E27FC236}">
                <a16:creationId xmlns:a16="http://schemas.microsoft.com/office/drawing/2014/main" xmlns="" id="{65248F25-E77D-019A-AD49-24B8C65D193E}"/>
              </a:ext>
            </a:extLst>
          </p:cNvPr>
          <p:cNvSpPr>
            <a:spLocks noGrp="1"/>
          </p:cNvSpPr>
          <p:nvPr>
            <p:ph idx="1"/>
          </p:nvPr>
        </p:nvSpPr>
        <p:spPr/>
        <p:txBody>
          <a:bodyPr/>
          <a:lstStyle/>
          <a:p>
            <a:pPr fontAlgn="base"/>
            <a:r>
              <a:rPr lang="en-US" b="1" dirty="0"/>
              <a:t>Next steps for Charlotte campus conversations:</a:t>
            </a:r>
          </a:p>
          <a:p>
            <a:pPr lvl="1" fontAlgn="base"/>
            <a:r>
              <a:rPr lang="en-US" dirty="0"/>
              <a:t>Faculty Academic Policy and Standards Committee (FAPSC) – Review/ align campus syllabus requirements</a:t>
            </a:r>
          </a:p>
          <a:p>
            <a:pPr lvl="1" fontAlgn="base"/>
            <a:r>
              <a:rPr lang="en-US" dirty="0"/>
              <a:t>Determining collection/posting processes; moving course schedules behind logins. </a:t>
            </a:r>
          </a:p>
          <a:p>
            <a:pPr lvl="1" fontAlgn="base"/>
            <a:r>
              <a:rPr lang="en-US" dirty="0"/>
              <a:t>Distributing other info in Canvas? (Only one “syllabus”)</a:t>
            </a:r>
          </a:p>
          <a:p>
            <a:pPr lvl="1" fontAlgn="base"/>
            <a:r>
              <a:rPr lang="en-US" dirty="0"/>
              <a:t>What to do if a public records request is received</a:t>
            </a:r>
          </a:p>
          <a:p>
            <a:endParaRPr lang="en-US" dirty="0"/>
          </a:p>
        </p:txBody>
      </p:sp>
    </p:spTree>
    <p:extLst>
      <p:ext uri="{BB962C8B-B14F-4D97-AF65-F5344CB8AC3E}">
        <p14:creationId xmlns:p14="http://schemas.microsoft.com/office/powerpoint/2010/main" xmlns="" val="75078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5C4C4-0C48-4354-B1AA-D627746B5B9E}"/>
              </a:ext>
            </a:extLst>
          </p:cNvPr>
          <p:cNvSpPr>
            <a:spLocks noGrp="1"/>
          </p:cNvSpPr>
          <p:nvPr>
            <p:ph type="title"/>
          </p:nvPr>
        </p:nvSpPr>
        <p:spPr/>
        <p:txBody>
          <a:bodyPr/>
          <a:lstStyle/>
          <a:p>
            <a:r>
              <a:rPr lang="en-US" b="1" dirty="0"/>
              <a:t>FAPSC Members</a:t>
            </a:r>
          </a:p>
        </p:txBody>
      </p:sp>
      <p:graphicFrame>
        <p:nvGraphicFramePr>
          <p:cNvPr id="4" name="Table 3">
            <a:extLst>
              <a:ext uri="{FF2B5EF4-FFF2-40B4-BE49-F238E27FC236}">
                <a16:creationId xmlns:a16="http://schemas.microsoft.com/office/drawing/2014/main" xmlns="" id="{FCBC2939-8EDA-593C-5DC3-4A2C32A34268}"/>
              </a:ext>
            </a:extLst>
          </p:cNvPr>
          <p:cNvGraphicFramePr>
            <a:graphicFrameLocks noGrp="1"/>
          </p:cNvGraphicFramePr>
          <p:nvPr>
            <p:extLst>
              <p:ext uri="{D42A27DB-BD31-4B8C-83A1-F6EECF244321}">
                <p14:modId xmlns:p14="http://schemas.microsoft.com/office/powerpoint/2010/main" xmlns="" val="75479928"/>
              </p:ext>
            </p:extLst>
          </p:nvPr>
        </p:nvGraphicFramePr>
        <p:xfrm>
          <a:off x="838200" y="1825624"/>
          <a:ext cx="10163177" cy="4351340"/>
        </p:xfrm>
        <a:graphic>
          <a:graphicData uri="http://schemas.openxmlformats.org/drawingml/2006/table">
            <a:tbl>
              <a:tblPr/>
              <a:tblGrid>
                <a:gridCol w="2853461">
                  <a:extLst>
                    <a:ext uri="{9D8B030D-6E8A-4147-A177-3AD203B41FA5}">
                      <a16:colId xmlns:a16="http://schemas.microsoft.com/office/drawing/2014/main" xmlns="" val="970291750"/>
                    </a:ext>
                  </a:extLst>
                </a:gridCol>
                <a:gridCol w="1797073">
                  <a:extLst>
                    <a:ext uri="{9D8B030D-6E8A-4147-A177-3AD203B41FA5}">
                      <a16:colId xmlns:a16="http://schemas.microsoft.com/office/drawing/2014/main" xmlns="" val="3965615951"/>
                    </a:ext>
                  </a:extLst>
                </a:gridCol>
                <a:gridCol w="570692">
                  <a:extLst>
                    <a:ext uri="{9D8B030D-6E8A-4147-A177-3AD203B41FA5}">
                      <a16:colId xmlns:a16="http://schemas.microsoft.com/office/drawing/2014/main" xmlns="" val="3192656629"/>
                    </a:ext>
                  </a:extLst>
                </a:gridCol>
                <a:gridCol w="582834">
                  <a:extLst>
                    <a:ext uri="{9D8B030D-6E8A-4147-A177-3AD203B41FA5}">
                      <a16:colId xmlns:a16="http://schemas.microsoft.com/office/drawing/2014/main" xmlns="" val="1189328914"/>
                    </a:ext>
                  </a:extLst>
                </a:gridCol>
                <a:gridCol w="1748505">
                  <a:extLst>
                    <a:ext uri="{9D8B030D-6E8A-4147-A177-3AD203B41FA5}">
                      <a16:colId xmlns:a16="http://schemas.microsoft.com/office/drawing/2014/main" xmlns="" val="1502644761"/>
                    </a:ext>
                  </a:extLst>
                </a:gridCol>
                <a:gridCol w="570692">
                  <a:extLst>
                    <a:ext uri="{9D8B030D-6E8A-4147-A177-3AD203B41FA5}">
                      <a16:colId xmlns:a16="http://schemas.microsoft.com/office/drawing/2014/main" xmlns="" val="2072555657"/>
                    </a:ext>
                  </a:extLst>
                </a:gridCol>
                <a:gridCol w="582834">
                  <a:extLst>
                    <a:ext uri="{9D8B030D-6E8A-4147-A177-3AD203B41FA5}">
                      <a16:colId xmlns:a16="http://schemas.microsoft.com/office/drawing/2014/main" xmlns="" val="1698513427"/>
                    </a:ext>
                  </a:extLst>
                </a:gridCol>
                <a:gridCol w="728543">
                  <a:extLst>
                    <a:ext uri="{9D8B030D-6E8A-4147-A177-3AD203B41FA5}">
                      <a16:colId xmlns:a16="http://schemas.microsoft.com/office/drawing/2014/main" xmlns="" val="3743080333"/>
                    </a:ext>
                  </a:extLst>
                </a:gridCol>
                <a:gridCol w="728543">
                  <a:extLst>
                    <a:ext uri="{9D8B030D-6E8A-4147-A177-3AD203B41FA5}">
                      <a16:colId xmlns:a16="http://schemas.microsoft.com/office/drawing/2014/main" xmlns="" val="3223541768"/>
                    </a:ext>
                  </a:extLst>
                </a:gridCol>
              </a:tblGrid>
              <a:tr h="155405">
                <a:tc gridSpan="9">
                  <a:txBody>
                    <a:bodyPr/>
                    <a:lstStyle/>
                    <a:p>
                      <a:pPr rtl="0" fontAlgn="b">
                        <a:buNone/>
                      </a:pPr>
                      <a:r>
                        <a:rPr lang="en-US" sz="1000" b="1">
                          <a:solidFill>
                            <a:srgbClr val="FFFFFF"/>
                          </a:solidFill>
                          <a:effectLst/>
                        </a:rPr>
                        <a:t>Faculty Academic Policy and Standards Committee (FAPSC) [two-year term]</a:t>
                      </a:r>
                    </a:p>
                  </a:txBody>
                  <a:tcPr marL="16188" marR="16188"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36487908"/>
                  </a:ext>
                </a:extLst>
              </a:tr>
              <a:tr h="310810">
                <a:tc>
                  <a:txBody>
                    <a:bodyPr/>
                    <a:lstStyle/>
                    <a:p>
                      <a:pPr rtl="0" fontAlgn="b">
                        <a:buNone/>
                      </a:pPr>
                      <a:r>
                        <a:rPr lang="en-US" sz="1000">
                          <a:effectLst/>
                        </a:rPr>
                        <a:t>Chair</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Mira Frisch</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MUSC</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COAA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n/a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8/12/24</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120864950"/>
                  </a:ext>
                </a:extLst>
              </a:tr>
              <a:tr h="466215">
                <a:tc>
                  <a:txBody>
                    <a:bodyPr/>
                    <a:lstStyle/>
                    <a:p>
                      <a:pPr rtl="0" fontAlgn="b">
                        <a:buNone/>
                      </a:pPr>
                      <a:r>
                        <a:rPr lang="en-US" sz="1000">
                          <a:effectLst/>
                        </a:rPr>
                        <a:t>Arts + Architecture</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Meredith Magoun</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THEA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COAA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Hali Hutchison-Houk</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PAS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COAA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5/10/27</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656772778"/>
                  </a:ext>
                </a:extLst>
              </a:tr>
              <a:tr h="310810">
                <a:tc>
                  <a:txBody>
                    <a:bodyPr/>
                    <a:lstStyle/>
                    <a:p>
                      <a:pPr rtl="0" fontAlgn="b">
                        <a:buNone/>
                      </a:pPr>
                      <a:r>
                        <a:rPr lang="en-US" sz="1000">
                          <a:effectLst/>
                        </a:rPr>
                        <a:t>Business</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Faith Neale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FINN</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Jack Cathey</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ACCT</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8/15/22</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2646250640"/>
                  </a:ext>
                </a:extLst>
              </a:tr>
              <a:tr h="310810">
                <a:tc>
                  <a:txBody>
                    <a:bodyPr/>
                    <a:lstStyle/>
                    <a:p>
                      <a:pPr rtl="0" fontAlgn="b">
                        <a:buNone/>
                      </a:pPr>
                      <a:r>
                        <a:rPr lang="en-US" sz="1000">
                          <a:effectLst/>
                        </a:rPr>
                        <a:t>Computing &amp; Informatics</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Sunshine Niu</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SIS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CCI</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Meera Sridhar</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SIS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CCI</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5/10/27</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1328858881"/>
                  </a:ext>
                </a:extLst>
              </a:tr>
              <a:tr h="310810">
                <a:tc>
                  <a:txBody>
                    <a:bodyPr/>
                    <a:lstStyle/>
                    <a:p>
                      <a:pPr rtl="0" fontAlgn="b">
                        <a:buNone/>
                      </a:pPr>
                      <a:r>
                        <a:rPr lang="en-US" sz="1000">
                          <a:effectLst/>
                        </a:rPr>
                        <a:t>Education</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Luke Reinke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REEL</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COED</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Lisa Merriweather</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EDLD</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COED</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5/10/27</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4038269167"/>
                  </a:ext>
                </a:extLst>
              </a:tr>
              <a:tr h="310810">
                <a:tc>
                  <a:txBody>
                    <a:bodyPr/>
                    <a:lstStyle/>
                    <a:p>
                      <a:pPr rtl="0" fontAlgn="b">
                        <a:buNone/>
                      </a:pPr>
                      <a:r>
                        <a:rPr lang="en-US" sz="1000">
                          <a:effectLst/>
                        </a:rPr>
                        <a:t>Engineering</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strike="sngStrike">
                          <a:solidFill>
                            <a:srgbClr val="FF0000"/>
                          </a:solidFill>
                          <a:effectLst/>
                        </a:rPr>
                        <a:t>Kimberly Warren</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strike="sngStrike">
                          <a:solidFill>
                            <a:srgbClr val="FF0000"/>
                          </a:solidFill>
                          <a:effectLst/>
                        </a:rPr>
                        <a:t>CEE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Arindam Mukherjee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ECE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8/12/24</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2964952878"/>
                  </a:ext>
                </a:extLst>
              </a:tr>
              <a:tr h="310810">
                <a:tc>
                  <a:txBody>
                    <a:bodyPr/>
                    <a:lstStyle/>
                    <a:p>
                      <a:pPr rtl="0" fontAlgn="b">
                        <a:buNone/>
                      </a:pPr>
                      <a:r>
                        <a:rPr lang="en-US" sz="1000">
                          <a:effectLst/>
                        </a:rPr>
                        <a:t>Health &amp; Human Services</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Susan Lynch</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NURS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CHHS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Susan McCarter</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SOWK</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CHHS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8/12/24</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1469577656"/>
                  </a:ext>
                </a:extLst>
              </a:tr>
              <a:tr h="310810">
                <a:tc>
                  <a:txBody>
                    <a:bodyPr/>
                    <a:lstStyle/>
                    <a:p>
                      <a:pPr rtl="0" fontAlgn="b">
                        <a:buNone/>
                      </a:pPr>
                      <a:r>
                        <a:rPr lang="en-US" sz="1000">
                          <a:effectLst/>
                        </a:rPr>
                        <a:t>Humanities &amp; Earth and Social Sci.</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Olga Padilla-Falto</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LANG</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CHESS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i="1">
                          <a:effectLst/>
                        </a:rPr>
                        <a:t>vacant</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5/10/27</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982151256"/>
                  </a:ext>
                </a:extLst>
              </a:tr>
              <a:tr h="310810">
                <a:tc>
                  <a:txBody>
                    <a:bodyPr/>
                    <a:lstStyle/>
                    <a:p>
                      <a:pPr rtl="0" fontAlgn="b">
                        <a:buNone/>
                      </a:pPr>
                      <a:r>
                        <a:rPr lang="en-US" sz="1000">
                          <a:effectLst/>
                        </a:rPr>
                        <a:t>Humanities &amp; Earth and Social Sci.</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Ralf Thiede</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ENGL</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CHESS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i="1">
                          <a:effectLst/>
                        </a:rPr>
                        <a:t>vacant</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8/12/24</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871641756"/>
                  </a:ext>
                </a:extLst>
              </a:tr>
              <a:tr h="310810">
                <a:tc>
                  <a:txBody>
                    <a:bodyPr/>
                    <a:lstStyle/>
                    <a:p>
                      <a:pPr rtl="0" fontAlgn="b">
                        <a:buNone/>
                      </a:pPr>
                      <a:r>
                        <a:rPr lang="en-US" sz="1000">
                          <a:effectLst/>
                        </a:rPr>
                        <a:t>Science</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Alan Dow</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MATH</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Brian Cooper</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CHEM</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COS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8/12/24</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207000003"/>
                  </a:ext>
                </a:extLst>
              </a:tr>
              <a:tr h="310810">
                <a:tc>
                  <a:txBody>
                    <a:bodyPr/>
                    <a:lstStyle/>
                    <a:p>
                      <a:pPr rtl="0" fontAlgn="b">
                        <a:buNone/>
                      </a:pPr>
                      <a:r>
                        <a:rPr lang="en-US" sz="1000">
                          <a:effectLst/>
                        </a:rPr>
                        <a:t>Library</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Ryan Harris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LIB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LIB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Doug Short</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LIB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LIB</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5/10/27</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371715623"/>
                  </a:ext>
                </a:extLst>
              </a:tr>
              <a:tr h="310810">
                <a:tc>
                  <a:txBody>
                    <a:bodyPr/>
                    <a:lstStyle/>
                    <a:p>
                      <a:pPr rtl="0" fontAlgn="b">
                        <a:buNone/>
                      </a:pPr>
                      <a:r>
                        <a:rPr lang="en-US" sz="1000">
                          <a:effectLst/>
                        </a:rPr>
                        <a:t>Undergrad. Student (selected by SGA)</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Ryan Zimmerman</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SGA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SGA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000">
                          <a:effectLst/>
                        </a:rPr>
                        <a:t>n/a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00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240130197"/>
                  </a:ext>
                </a:extLst>
              </a:tr>
              <a:tr h="310810">
                <a:tc>
                  <a:txBody>
                    <a:bodyPr/>
                    <a:lstStyle/>
                    <a:p>
                      <a:pPr rtl="0" fontAlgn="b">
                        <a:buNone/>
                      </a:pPr>
                      <a:r>
                        <a:rPr lang="en-US" sz="1000">
                          <a:effectLst/>
                        </a:rPr>
                        <a:t>Grad. Student (selected by GSA)</a:t>
                      </a:r>
                    </a:p>
                  </a:txBody>
                  <a:tcPr marL="16188" marR="16188"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000">
                          <a:effectLst/>
                        </a:rPr>
                        <a:t>Corwin Keys</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000">
                          <a:effectLst/>
                        </a:rPr>
                        <a:t>GSA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000">
                          <a:effectLst/>
                        </a:rPr>
                        <a:t>GSA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000">
                          <a:effectLst/>
                        </a:rPr>
                        <a:t>n/a</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endParaRPr lang="en-US" sz="1000">
                        <a:effectLst/>
                      </a:endParaRP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r" rtl="0" fontAlgn="b">
                        <a:buNone/>
                      </a:pPr>
                      <a:r>
                        <a:rPr lang="en-US" sz="1000">
                          <a:effectLst/>
                        </a:rPr>
                        <a:t>8/11/25</a:t>
                      </a:r>
                    </a:p>
                  </a:txBody>
                  <a:tcPr marL="16188" marR="161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r" rtl="0" fontAlgn="b">
                        <a:buNone/>
                      </a:pPr>
                      <a:r>
                        <a:rPr lang="en-US" sz="1000" dirty="0">
                          <a:effectLst/>
                        </a:rPr>
                        <a:t>5/11/26</a:t>
                      </a:r>
                    </a:p>
                  </a:txBody>
                  <a:tcPr marL="16188" marR="16188"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22953944"/>
                  </a:ext>
                </a:extLst>
              </a:tr>
            </a:tbl>
          </a:graphicData>
        </a:graphic>
      </p:graphicFrame>
    </p:spTree>
    <p:extLst>
      <p:ext uri="{BB962C8B-B14F-4D97-AF65-F5344CB8AC3E}">
        <p14:creationId xmlns:p14="http://schemas.microsoft.com/office/powerpoint/2010/main" xmlns="" val="80145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7E2A77-0339-1E26-244D-1BEB15DD60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22997A-D27B-D867-6D00-146CC2D5CB05}"/>
              </a:ext>
            </a:extLst>
          </p:cNvPr>
          <p:cNvSpPr>
            <a:spLocks noGrp="1"/>
          </p:cNvSpPr>
          <p:nvPr>
            <p:ph idx="1"/>
          </p:nvPr>
        </p:nvSpPr>
        <p:spPr>
          <a:xfrm>
            <a:off x="838200" y="1262375"/>
            <a:ext cx="7962900" cy="4914588"/>
          </a:xfrm>
        </p:spPr>
        <p:txBody>
          <a:bodyPr>
            <a:normAutofit/>
          </a:bodyPr>
          <a:lstStyle/>
          <a:p>
            <a:r>
              <a:rPr lang="en-US" dirty="0"/>
              <a:t>Guidance and reminders from the UNC System Office:</a:t>
            </a:r>
            <a:endParaRPr lang="en-US" b="0" dirty="0">
              <a:effectLst/>
            </a:endParaRPr>
          </a:p>
          <a:p>
            <a:pPr fontAlgn="base"/>
            <a:r>
              <a:rPr lang="en-US" dirty="0"/>
              <a:t>There’s a </a:t>
            </a:r>
            <a:r>
              <a:rPr lang="en-US" b="1" dirty="0"/>
              <a:t>Cyber Hygiene </a:t>
            </a:r>
            <a:r>
              <a:rPr lang="en-US" dirty="0"/>
              <a:t>resource document that also links to campus-level resources. (QR code on this slide.)</a:t>
            </a:r>
          </a:p>
          <a:p>
            <a:pPr fontAlgn="base"/>
            <a:r>
              <a:rPr lang="en-US" dirty="0"/>
              <a:t>If you receive emails that are unusual or threatening, alert campus IT.</a:t>
            </a:r>
          </a:p>
          <a:p>
            <a:pPr fontAlgn="base"/>
            <a:r>
              <a:rPr lang="en-US" dirty="0"/>
              <a:t>Campus public safety chiefs are also available to do trainings.</a:t>
            </a:r>
          </a:p>
          <a:p>
            <a:pPr marL="0" indent="0">
              <a:buNone/>
            </a:pPr>
            <a:endParaRPr lang="en-US" dirty="0"/>
          </a:p>
        </p:txBody>
      </p:sp>
      <p:sp>
        <p:nvSpPr>
          <p:cNvPr id="4" name="Title 1">
            <a:extLst>
              <a:ext uri="{FF2B5EF4-FFF2-40B4-BE49-F238E27FC236}">
                <a16:creationId xmlns:a16="http://schemas.microsoft.com/office/drawing/2014/main" xmlns="" id="{78C718FE-5FA8-74AE-53F9-FD28B12D4D01}"/>
              </a:ext>
            </a:extLst>
          </p:cNvPr>
          <p:cNvSpPr>
            <a:spLocks noGrp="1"/>
          </p:cNvSpPr>
          <p:nvPr>
            <p:ph type="title"/>
          </p:nvPr>
        </p:nvSpPr>
        <p:spPr>
          <a:xfrm>
            <a:off x="838200" y="365125"/>
            <a:ext cx="10515600" cy="163513"/>
          </a:xfrm>
        </p:spPr>
        <p:txBody>
          <a:bodyPr>
            <a:noAutofit/>
          </a:bodyPr>
          <a:lstStyle/>
          <a:p>
            <a:r>
              <a:rPr lang="en-US" sz="2000" b="1" dirty="0">
                <a:solidFill>
                  <a:schemeClr val="accent6">
                    <a:lumMod val="75000"/>
                  </a:schemeClr>
                </a:solidFill>
              </a:rPr>
              <a:t>Notes from January 23, 2026 FA Meeting</a:t>
            </a:r>
          </a:p>
        </p:txBody>
      </p:sp>
      <p:sp>
        <p:nvSpPr>
          <p:cNvPr id="5" name="TextBox 4">
            <a:extLst>
              <a:ext uri="{FF2B5EF4-FFF2-40B4-BE49-F238E27FC236}">
                <a16:creationId xmlns:a16="http://schemas.microsoft.com/office/drawing/2014/main" xmlns="" id="{827B459B-FDD0-839A-2C9F-220F34B019C5}"/>
              </a:ext>
            </a:extLst>
          </p:cNvPr>
          <p:cNvSpPr txBox="1"/>
          <p:nvPr/>
        </p:nvSpPr>
        <p:spPr>
          <a:xfrm>
            <a:off x="838200" y="603119"/>
            <a:ext cx="5467350" cy="584775"/>
          </a:xfrm>
          <a:prstGeom prst="rect">
            <a:avLst/>
          </a:prstGeom>
          <a:noFill/>
        </p:spPr>
        <p:txBody>
          <a:bodyPr wrap="square" rtlCol="0">
            <a:spAutoFit/>
          </a:bodyPr>
          <a:lstStyle/>
          <a:p>
            <a:r>
              <a:rPr lang="en-US" sz="3200" b="1" dirty="0"/>
              <a:t>Faculty Safety</a:t>
            </a:r>
          </a:p>
        </p:txBody>
      </p:sp>
      <p:pic>
        <p:nvPicPr>
          <p:cNvPr id="6146" name="Picture 2">
            <a:extLst>
              <a:ext uri="{FF2B5EF4-FFF2-40B4-BE49-F238E27FC236}">
                <a16:creationId xmlns:a16="http://schemas.microsoft.com/office/drawing/2014/main" xmlns="" id="{8FD2B73B-8D02-2A93-AD79-C800A8C9002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58225" y="1538286"/>
            <a:ext cx="3533775" cy="3533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736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2AF7F2-CE89-20A2-C085-36E7215237AA}"/>
              </a:ext>
            </a:extLst>
          </p:cNvPr>
          <p:cNvSpPr>
            <a:spLocks noGrp="1"/>
          </p:cNvSpPr>
          <p:nvPr>
            <p:ph idx="1"/>
          </p:nvPr>
        </p:nvSpPr>
        <p:spPr/>
        <p:txBody>
          <a:bodyPr/>
          <a:lstStyle/>
          <a:p>
            <a:pPr fontAlgn="base"/>
            <a:r>
              <a:rPr lang="en-US" dirty="0"/>
              <a:t>UNC System concerned about the way technology and culture have combined to fuel surveillance culture, reduced student willingness to engage in classroom conversation, increased student/faculty fear.</a:t>
            </a:r>
          </a:p>
          <a:p>
            <a:pPr fontAlgn="base"/>
            <a:r>
              <a:rPr lang="en-US" dirty="0"/>
              <a:t>If targeted by an online harassment campaign, </a:t>
            </a:r>
            <a:r>
              <a:rPr lang="en-US" i="1" dirty="0"/>
              <a:t>get offline</a:t>
            </a:r>
            <a:r>
              <a:rPr lang="en-US" dirty="0"/>
              <a:t>. Don’t feed the trolls. Campuses have procedures for monitoring threats—let IT/Security know so they can provide support.</a:t>
            </a:r>
          </a:p>
          <a:p>
            <a:pPr fontAlgn="base"/>
            <a:r>
              <a:rPr lang="en-US" dirty="0"/>
              <a:t>Often, it’s better if university administrators </a:t>
            </a:r>
            <a:r>
              <a:rPr lang="en-US" i="1" dirty="0"/>
              <a:t>don’t </a:t>
            </a:r>
            <a:r>
              <a:rPr lang="en-US" dirty="0"/>
              <a:t>make public statements, as these can fan the flames and have the harassment campaign last longer. </a:t>
            </a:r>
          </a:p>
          <a:p>
            <a:endParaRPr lang="en-US" dirty="0"/>
          </a:p>
        </p:txBody>
      </p:sp>
      <p:sp>
        <p:nvSpPr>
          <p:cNvPr id="5" name="TextBox 4">
            <a:extLst>
              <a:ext uri="{FF2B5EF4-FFF2-40B4-BE49-F238E27FC236}">
                <a16:creationId xmlns:a16="http://schemas.microsoft.com/office/drawing/2014/main" xmlns="" id="{B3E7F7BF-230E-3BEF-75FC-43CF422A0BED}"/>
              </a:ext>
            </a:extLst>
          </p:cNvPr>
          <p:cNvSpPr txBox="1"/>
          <p:nvPr/>
        </p:nvSpPr>
        <p:spPr>
          <a:xfrm>
            <a:off x="489348" y="172522"/>
            <a:ext cx="6093618" cy="369332"/>
          </a:xfrm>
          <a:prstGeom prst="rect">
            <a:avLst/>
          </a:prstGeom>
          <a:noFill/>
        </p:spPr>
        <p:txBody>
          <a:bodyPr wrap="square">
            <a:spAutoFit/>
          </a:bodyPr>
          <a:lstStyle/>
          <a:p>
            <a:r>
              <a:rPr lang="en-US" sz="1800" b="1" dirty="0">
                <a:solidFill>
                  <a:schemeClr val="accent6">
                    <a:lumMod val="75000"/>
                  </a:schemeClr>
                </a:solidFill>
              </a:rPr>
              <a:t>Notes from January 23, 2026 FA Meeting</a:t>
            </a:r>
            <a:endParaRPr lang="en-US" dirty="0"/>
          </a:p>
        </p:txBody>
      </p:sp>
      <p:sp>
        <p:nvSpPr>
          <p:cNvPr id="6" name="TextBox 5">
            <a:extLst>
              <a:ext uri="{FF2B5EF4-FFF2-40B4-BE49-F238E27FC236}">
                <a16:creationId xmlns:a16="http://schemas.microsoft.com/office/drawing/2014/main" xmlns="" id="{26CA6EB3-B080-BC34-D594-A9A732DE0872}"/>
              </a:ext>
            </a:extLst>
          </p:cNvPr>
          <p:cNvSpPr txBox="1"/>
          <p:nvPr/>
        </p:nvSpPr>
        <p:spPr>
          <a:xfrm>
            <a:off x="838200" y="603119"/>
            <a:ext cx="7162800" cy="584775"/>
          </a:xfrm>
          <a:prstGeom prst="rect">
            <a:avLst/>
          </a:prstGeom>
          <a:noFill/>
        </p:spPr>
        <p:txBody>
          <a:bodyPr wrap="square" rtlCol="0">
            <a:spAutoFit/>
          </a:bodyPr>
          <a:lstStyle/>
          <a:p>
            <a:r>
              <a:rPr lang="en-US" sz="3200" b="1" dirty="0"/>
              <a:t>Public Scrutiny and Free Inquiry</a:t>
            </a:r>
          </a:p>
        </p:txBody>
      </p:sp>
    </p:spTree>
    <p:extLst>
      <p:ext uri="{BB962C8B-B14F-4D97-AF65-F5344CB8AC3E}">
        <p14:creationId xmlns:p14="http://schemas.microsoft.com/office/powerpoint/2010/main" xmlns="" val="384686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8C92B93-8958-42B7-2C68-27901C979B08}"/>
              </a:ext>
            </a:extLst>
          </p:cNvPr>
          <p:cNvSpPr txBox="1"/>
          <p:nvPr/>
        </p:nvSpPr>
        <p:spPr>
          <a:xfrm>
            <a:off x="3046810" y="3244334"/>
            <a:ext cx="6093618"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xmlns="" id="{78C6C7BC-69C8-A232-C63A-E7A37856BD19}"/>
              </a:ext>
            </a:extLst>
          </p:cNvPr>
          <p:cNvSpPr txBox="1"/>
          <p:nvPr/>
        </p:nvSpPr>
        <p:spPr>
          <a:xfrm>
            <a:off x="314325" y="1582341"/>
            <a:ext cx="11701463" cy="5016758"/>
          </a:xfrm>
          <a:prstGeom prst="rect">
            <a:avLst/>
          </a:prstGeom>
          <a:noFill/>
        </p:spPr>
        <p:txBody>
          <a:bodyPr wrap="square">
            <a:spAutoFit/>
          </a:bodyPr>
          <a:lstStyle/>
          <a:p>
            <a:pPr fontAlgn="base"/>
            <a:r>
              <a:rPr lang="en-US" sz="3200" dirty="0"/>
              <a:t>The Faculty Assembly is the </a:t>
            </a:r>
            <a:r>
              <a:rPr lang="en-US" sz="3200" b="1" dirty="0"/>
              <a:t>elected body of representatives of the faculty of the campuses of the University of North Carolina</a:t>
            </a:r>
            <a:r>
              <a:rPr lang="en-US" sz="3200" dirty="0"/>
              <a:t>. The chair of the FA is Wade Maki.</a:t>
            </a:r>
          </a:p>
          <a:p>
            <a:pPr fontAlgn="base"/>
            <a:endParaRPr lang="en-US" sz="3200" dirty="0"/>
          </a:p>
          <a:p>
            <a:pPr fontAlgn="base"/>
            <a:r>
              <a:rPr lang="en-US" sz="3200" dirty="0"/>
              <a:t>The Assembly gathers and exchanges information on behalf of the faculties of the campuses of the University of North Carolina, </a:t>
            </a:r>
            <a:r>
              <a:rPr lang="en-US" sz="3200" b="1" dirty="0"/>
              <a:t>advises</a:t>
            </a:r>
            <a:r>
              <a:rPr lang="en-US" sz="3200" dirty="0"/>
              <a:t> the Board of Governors, the General Assembly, and other governmental agencies, and communicates with the President. </a:t>
            </a:r>
          </a:p>
          <a:p>
            <a:pPr fontAlgn="base"/>
            <a:endParaRPr lang="en-US" sz="3200" dirty="0"/>
          </a:p>
          <a:p>
            <a:pPr fontAlgn="base"/>
            <a:r>
              <a:rPr lang="en-US" sz="3200" dirty="0"/>
              <a:t>Charlotte is allocated </a:t>
            </a:r>
            <a:r>
              <a:rPr lang="en-US" sz="3200" b="1" dirty="0"/>
              <a:t>five delegates </a:t>
            </a:r>
            <a:r>
              <a:rPr lang="en-US" sz="3200" dirty="0"/>
              <a:t>to the Faculty Assembly.</a:t>
            </a:r>
            <a:endParaRPr lang="en-US" sz="3200" dirty="0">
              <a:latin typeface="Roboto" panose="02000000000000000000" pitchFamily="2" charset="0"/>
            </a:endParaRPr>
          </a:p>
        </p:txBody>
      </p:sp>
      <p:sp>
        <p:nvSpPr>
          <p:cNvPr id="8" name="TextBox 7">
            <a:extLst>
              <a:ext uri="{FF2B5EF4-FFF2-40B4-BE49-F238E27FC236}">
                <a16:creationId xmlns:a16="http://schemas.microsoft.com/office/drawing/2014/main" xmlns="" id="{72629B92-4578-44C9-E8AF-082911F53943}"/>
              </a:ext>
            </a:extLst>
          </p:cNvPr>
          <p:cNvSpPr txBox="1"/>
          <p:nvPr/>
        </p:nvSpPr>
        <p:spPr>
          <a:xfrm>
            <a:off x="3046810" y="505122"/>
            <a:ext cx="7983140" cy="923330"/>
          </a:xfrm>
          <a:prstGeom prst="rect">
            <a:avLst/>
          </a:prstGeom>
          <a:noFill/>
        </p:spPr>
        <p:txBody>
          <a:bodyPr wrap="square" rtlCol="0">
            <a:spAutoFit/>
          </a:bodyPr>
          <a:lstStyle/>
          <a:p>
            <a:pPr algn="ctr"/>
            <a:r>
              <a:rPr lang="en-US" sz="5400" b="1" dirty="0"/>
              <a:t>Faculty Assembly (FA)</a:t>
            </a:r>
          </a:p>
        </p:txBody>
      </p:sp>
    </p:spTree>
    <p:extLst>
      <p:ext uri="{BB962C8B-B14F-4D97-AF65-F5344CB8AC3E}">
        <p14:creationId xmlns:p14="http://schemas.microsoft.com/office/powerpoint/2010/main" xmlns="" val="257801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6A58C-E3E9-D423-BFFA-18E2EB983461}"/>
              </a:ext>
            </a:extLst>
          </p:cNvPr>
          <p:cNvSpPr>
            <a:spLocks noGrp="1"/>
          </p:cNvSpPr>
          <p:nvPr>
            <p:ph type="title"/>
          </p:nvPr>
        </p:nvSpPr>
        <p:spPr/>
        <p:txBody>
          <a:bodyPr/>
          <a:lstStyle/>
          <a:p>
            <a:r>
              <a:rPr lang="en-US" b="1" dirty="0"/>
              <a:t>UNC Charlotte Faculty Assembly Delegates</a:t>
            </a:r>
          </a:p>
        </p:txBody>
      </p:sp>
      <p:graphicFrame>
        <p:nvGraphicFramePr>
          <p:cNvPr id="9" name="Table 8">
            <a:extLst>
              <a:ext uri="{FF2B5EF4-FFF2-40B4-BE49-F238E27FC236}">
                <a16:creationId xmlns:a16="http://schemas.microsoft.com/office/drawing/2014/main" xmlns="" id="{C55E1ABE-175E-FD8B-3316-4828AD99073C}"/>
              </a:ext>
            </a:extLst>
          </p:cNvPr>
          <p:cNvGraphicFramePr>
            <a:graphicFrameLocks noGrp="1"/>
          </p:cNvGraphicFramePr>
          <p:nvPr>
            <p:extLst>
              <p:ext uri="{D42A27DB-BD31-4B8C-83A1-F6EECF244321}">
                <p14:modId xmlns:p14="http://schemas.microsoft.com/office/powerpoint/2010/main" xmlns="" val="3797045625"/>
              </p:ext>
            </p:extLst>
          </p:nvPr>
        </p:nvGraphicFramePr>
        <p:xfrm>
          <a:off x="600075" y="1825624"/>
          <a:ext cx="11444286" cy="4351340"/>
        </p:xfrm>
        <a:graphic>
          <a:graphicData uri="http://schemas.openxmlformats.org/drawingml/2006/table">
            <a:tbl>
              <a:tblPr/>
              <a:tblGrid>
                <a:gridCol w="3213151">
                  <a:extLst>
                    <a:ext uri="{9D8B030D-6E8A-4147-A177-3AD203B41FA5}">
                      <a16:colId xmlns:a16="http://schemas.microsoft.com/office/drawing/2014/main" xmlns="" val="2806009373"/>
                    </a:ext>
                  </a:extLst>
                </a:gridCol>
                <a:gridCol w="2023601">
                  <a:extLst>
                    <a:ext uri="{9D8B030D-6E8A-4147-A177-3AD203B41FA5}">
                      <a16:colId xmlns:a16="http://schemas.microsoft.com/office/drawing/2014/main" xmlns="" val="3966519858"/>
                    </a:ext>
                  </a:extLst>
                </a:gridCol>
                <a:gridCol w="642630">
                  <a:extLst>
                    <a:ext uri="{9D8B030D-6E8A-4147-A177-3AD203B41FA5}">
                      <a16:colId xmlns:a16="http://schemas.microsoft.com/office/drawing/2014/main" xmlns="" val="1822130699"/>
                    </a:ext>
                  </a:extLst>
                </a:gridCol>
                <a:gridCol w="656303">
                  <a:extLst>
                    <a:ext uri="{9D8B030D-6E8A-4147-A177-3AD203B41FA5}">
                      <a16:colId xmlns:a16="http://schemas.microsoft.com/office/drawing/2014/main" xmlns="" val="821686856"/>
                    </a:ext>
                  </a:extLst>
                </a:gridCol>
                <a:gridCol w="179440">
                  <a:extLst>
                    <a:ext uri="{9D8B030D-6E8A-4147-A177-3AD203B41FA5}">
                      <a16:colId xmlns:a16="http://schemas.microsoft.com/office/drawing/2014/main" xmlns="" val="41588695"/>
                    </a:ext>
                  </a:extLst>
                </a:gridCol>
                <a:gridCol w="1789470">
                  <a:extLst>
                    <a:ext uri="{9D8B030D-6E8A-4147-A177-3AD203B41FA5}">
                      <a16:colId xmlns:a16="http://schemas.microsoft.com/office/drawing/2014/main" xmlns="" val="811385849"/>
                    </a:ext>
                  </a:extLst>
                </a:gridCol>
                <a:gridCol w="642630">
                  <a:extLst>
                    <a:ext uri="{9D8B030D-6E8A-4147-A177-3AD203B41FA5}">
                      <a16:colId xmlns:a16="http://schemas.microsoft.com/office/drawing/2014/main" xmlns="" val="443298009"/>
                    </a:ext>
                  </a:extLst>
                </a:gridCol>
                <a:gridCol w="656303">
                  <a:extLst>
                    <a:ext uri="{9D8B030D-6E8A-4147-A177-3AD203B41FA5}">
                      <a16:colId xmlns:a16="http://schemas.microsoft.com/office/drawing/2014/main" xmlns="" val="1456273081"/>
                    </a:ext>
                  </a:extLst>
                </a:gridCol>
                <a:gridCol w="111997">
                  <a:extLst>
                    <a:ext uri="{9D8B030D-6E8A-4147-A177-3AD203B41FA5}">
                      <a16:colId xmlns:a16="http://schemas.microsoft.com/office/drawing/2014/main" xmlns="" val="288720300"/>
                    </a:ext>
                  </a:extLst>
                </a:gridCol>
                <a:gridCol w="708382">
                  <a:extLst>
                    <a:ext uri="{9D8B030D-6E8A-4147-A177-3AD203B41FA5}">
                      <a16:colId xmlns:a16="http://schemas.microsoft.com/office/drawing/2014/main" xmlns="" val="3631563327"/>
                    </a:ext>
                  </a:extLst>
                </a:gridCol>
                <a:gridCol w="820379">
                  <a:extLst>
                    <a:ext uri="{9D8B030D-6E8A-4147-A177-3AD203B41FA5}">
                      <a16:colId xmlns:a16="http://schemas.microsoft.com/office/drawing/2014/main" xmlns="" val="2399204547"/>
                    </a:ext>
                  </a:extLst>
                </a:gridCol>
              </a:tblGrid>
              <a:tr h="217567">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dirty="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dirty="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dirty="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690330215"/>
                  </a:ext>
                </a:extLst>
              </a:tr>
              <a:tr h="652701">
                <a:tc>
                  <a:txBody>
                    <a:bodyPr/>
                    <a:lstStyle/>
                    <a:p>
                      <a:pPr rtl="0" fontAlgn="b">
                        <a:buNone/>
                      </a:pPr>
                      <a:r>
                        <a:rPr lang="en-US" sz="1400" b="1">
                          <a:effectLst/>
                        </a:rPr>
                        <a:t>Unit/Title</a:t>
                      </a:r>
                    </a:p>
                  </a:txBody>
                  <a:tcPr marL="22663" marR="2266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b="1">
                          <a:effectLst/>
                        </a:rPr>
                        <a:t>Representative</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b="1">
                          <a:effectLst/>
                        </a:rPr>
                        <a:t>Dept.</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b="1">
                          <a:effectLst/>
                        </a:rPr>
                        <a:t>College</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r>
                        <a:rPr lang="en-US" sz="1400" b="1" dirty="0">
                          <a:effectLst/>
                        </a:rPr>
                        <a:t>Alternate</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b="1" dirty="0">
                          <a:effectLst/>
                        </a:rPr>
                        <a:t>Alternate</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b="1" dirty="0">
                          <a:effectLst/>
                        </a:rPr>
                        <a:t>Dept.</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b="1" dirty="0">
                          <a:effectLst/>
                        </a:rPr>
                        <a:t>College</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ctr" rtl="0" fontAlgn="b">
                        <a:buNone/>
                      </a:pPr>
                      <a:r>
                        <a:rPr lang="en-US" sz="1400" b="1">
                          <a:effectLst/>
                        </a:rPr>
                        <a:t>Term Start &amp; End</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r>
                        <a:rPr lang="en-US" sz="1400" b="1" dirty="0">
                          <a:effectLst/>
                        </a:rPr>
                        <a:t>Term Start &amp; End</a:t>
                      </a:r>
                      <a:endParaRPr lang="en-US" dirty="0"/>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1949876332"/>
                  </a:ext>
                </a:extLst>
              </a:tr>
              <a:tr h="217567">
                <a:tc gridSpan="11">
                  <a:txBody>
                    <a:bodyPr/>
                    <a:lstStyle/>
                    <a:p>
                      <a:pPr rtl="0" fontAlgn="b">
                        <a:buNone/>
                      </a:pPr>
                      <a:r>
                        <a:rPr lang="en-US" sz="1400" b="1">
                          <a:solidFill>
                            <a:srgbClr val="FFFFFF"/>
                          </a:solidFill>
                          <a:effectLst/>
                        </a:rPr>
                        <a:t>Faculty Assembly Delegates [three-year term]</a:t>
                      </a:r>
                    </a:p>
                  </a:txBody>
                  <a:tcPr marL="22663" marR="22663"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lnL w="28575" cap="flat" cmpd="sng" algn="ctr">
                      <a:solidFill>
                        <a:srgbClr val="000000"/>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48801829"/>
                  </a:ext>
                </a:extLst>
              </a:tr>
              <a:tr h="435134">
                <a:tc>
                  <a:txBody>
                    <a:bodyPr/>
                    <a:lstStyle/>
                    <a:p>
                      <a:pPr rtl="0" fontAlgn="b">
                        <a:buNone/>
                      </a:pPr>
                      <a:r>
                        <a:rPr lang="en-US" sz="1400">
                          <a:effectLst/>
                        </a:rPr>
                        <a:t>Member</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Karen Flint</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HIST</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CHESS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8/11/25</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a:effectLst/>
                        </a:rPr>
                        <a:t>5/15/28</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426045361"/>
                  </a:ext>
                </a:extLst>
              </a:tr>
              <a:tr h="435134">
                <a:tc>
                  <a:txBody>
                    <a:bodyPr/>
                    <a:lstStyle/>
                    <a:p>
                      <a:pPr rtl="0" fontAlgn="b">
                        <a:buNone/>
                      </a:pPr>
                      <a:r>
                        <a:rPr lang="en-US" sz="1400">
                          <a:effectLst/>
                        </a:rPr>
                        <a:t>Member</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Lisa Walker</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SOCY</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CHESS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8/11/25</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a:effectLst/>
                        </a:rPr>
                        <a:t>5/15/28</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1214772658"/>
                  </a:ext>
                </a:extLst>
              </a:tr>
              <a:tr h="435134">
                <a:tc>
                  <a:txBody>
                    <a:bodyPr/>
                    <a:lstStyle/>
                    <a:p>
                      <a:pPr rtl="0" fontAlgn="b">
                        <a:buNone/>
                      </a:pPr>
                      <a:r>
                        <a:rPr lang="en-US" sz="1400">
                          <a:effectLst/>
                        </a:rPr>
                        <a:t>Member</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David Dalton</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LANG</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CHESS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8/14/23</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a:effectLst/>
                        </a:rPr>
                        <a:t>5/11/26</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3452248636"/>
                  </a:ext>
                </a:extLst>
              </a:tr>
              <a:tr h="435134">
                <a:tc>
                  <a:txBody>
                    <a:bodyPr/>
                    <a:lstStyle/>
                    <a:p>
                      <a:pPr rtl="0" fontAlgn="b">
                        <a:buNone/>
                      </a:pPr>
                      <a:r>
                        <a:rPr lang="en-US" sz="1400">
                          <a:effectLst/>
                        </a:rPr>
                        <a:t>Member</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Elizabeth Sullivan</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MUSC</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COAA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8/14/23</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dirty="0">
                          <a:effectLst/>
                        </a:rPr>
                        <a:t>5/11/26</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1919496800"/>
                  </a:ext>
                </a:extLst>
              </a:tr>
              <a:tr h="652701">
                <a:tc>
                  <a:txBody>
                    <a:bodyPr/>
                    <a:lstStyle/>
                    <a:p>
                      <a:pPr rtl="0" fontAlgn="b">
                        <a:buNone/>
                      </a:pPr>
                      <a:r>
                        <a:rPr lang="en-US" sz="1400">
                          <a:effectLst/>
                        </a:rPr>
                        <a:t>Member (Past President or designee)</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Xiaoxia Newton</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EDLD</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COED</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8/11/25</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dirty="0">
                          <a:effectLst/>
                        </a:rPr>
                        <a:t>5/11/26</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2095234839"/>
                  </a:ext>
                </a:extLst>
              </a:tr>
              <a:tr h="435134">
                <a:tc>
                  <a:txBody>
                    <a:bodyPr/>
                    <a:lstStyle/>
                    <a:p>
                      <a:pPr algn="r" rtl="0" fontAlgn="b">
                        <a:buNone/>
                      </a:pPr>
                      <a:r>
                        <a:rPr lang="en-US" sz="1400">
                          <a:effectLst/>
                        </a:rPr>
                        <a:t>Alternate</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Craig Allan</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EEGS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400">
                          <a:effectLst/>
                        </a:rPr>
                        <a:t>CHESS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algn="r" rtl="0" fontAlgn="b">
                        <a:buNone/>
                      </a:pPr>
                      <a:r>
                        <a:rPr lang="en-US" sz="1400">
                          <a:effectLst/>
                        </a:rPr>
                        <a:t>8/11/25</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1400">
                          <a:effectLst/>
                        </a:rPr>
                        <a:t>5/11/26</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xmlns="" val="803187550"/>
                  </a:ext>
                </a:extLst>
              </a:tr>
              <a:tr h="435134">
                <a:tc>
                  <a:txBody>
                    <a:bodyPr/>
                    <a:lstStyle/>
                    <a:p>
                      <a:pPr algn="r" rtl="0" fontAlgn="b">
                        <a:buNone/>
                      </a:pPr>
                      <a:r>
                        <a:rPr lang="en-US" sz="1400" dirty="0">
                          <a:effectLst/>
                        </a:rPr>
                        <a:t>Alternate</a:t>
                      </a:r>
                    </a:p>
                  </a:txBody>
                  <a:tcPr marL="22663" marR="22663" marT="0" marB="0"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400">
                          <a:effectLst/>
                        </a:rPr>
                        <a:t>Ella Fratantuono</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400">
                          <a:effectLst/>
                        </a:rPr>
                        <a:t>HIST</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r>
                        <a:rPr lang="en-US" sz="1400">
                          <a:effectLst/>
                        </a:rPr>
                        <a:t>CHESS</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gridSpan="2">
                  <a:txBody>
                    <a:bodyPr/>
                    <a:lstStyle/>
                    <a:p>
                      <a:pPr rtl="0" fontAlgn="b">
                        <a:buNone/>
                      </a:pPr>
                      <a:r>
                        <a:rPr lang="en-US" sz="1400">
                          <a:effectLst/>
                        </a:rPr>
                        <a:t>n/a</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gridSpan="2">
                  <a:txBody>
                    <a:bodyPr/>
                    <a:lstStyle/>
                    <a:p>
                      <a:pPr algn="r" rtl="0" fontAlgn="b">
                        <a:buNone/>
                      </a:pPr>
                      <a:r>
                        <a:rPr lang="en-US" sz="1400">
                          <a:effectLst/>
                        </a:rPr>
                        <a:t>8/11/25</a:t>
                      </a: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pPr algn="r" rtl="0" fontAlgn="b">
                        <a:buNone/>
                      </a:pPr>
                      <a:endParaRPr lang="en-US" sz="1400">
                        <a:effectLst/>
                      </a:endParaRPr>
                    </a:p>
                  </a:txBody>
                  <a:tcPr marL="22663" marR="2266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r" rtl="0" fontAlgn="b">
                        <a:buNone/>
                      </a:pPr>
                      <a:r>
                        <a:rPr lang="en-US" sz="1400" dirty="0">
                          <a:effectLst/>
                        </a:rPr>
                        <a:t>5/11/26</a:t>
                      </a:r>
                    </a:p>
                  </a:txBody>
                  <a:tcPr marL="22663" marR="22663" marT="0" marB="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5294757"/>
                  </a:ext>
                </a:extLst>
              </a:tr>
            </a:tbl>
          </a:graphicData>
        </a:graphic>
      </p:graphicFrame>
    </p:spTree>
    <p:extLst>
      <p:ext uri="{BB962C8B-B14F-4D97-AF65-F5344CB8AC3E}">
        <p14:creationId xmlns:p14="http://schemas.microsoft.com/office/powerpoint/2010/main" xmlns="" val="394160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8987D-10C3-75C9-F104-F5502D09540D}"/>
              </a:ext>
            </a:extLst>
          </p:cNvPr>
          <p:cNvSpPr>
            <a:spLocks noGrp="1"/>
          </p:cNvSpPr>
          <p:nvPr>
            <p:ph type="title"/>
          </p:nvPr>
        </p:nvSpPr>
        <p:spPr/>
        <p:txBody>
          <a:bodyPr/>
          <a:lstStyle/>
          <a:p>
            <a:r>
              <a:rPr lang="en-US" dirty="0">
                <a:solidFill>
                  <a:schemeClr val="accent6">
                    <a:lumMod val="75000"/>
                  </a:schemeClr>
                </a:solidFill>
              </a:rPr>
              <a:t>Our work</a:t>
            </a:r>
          </a:p>
        </p:txBody>
      </p:sp>
      <p:sp>
        <p:nvSpPr>
          <p:cNvPr id="3" name="Content Placeholder 2">
            <a:extLst>
              <a:ext uri="{FF2B5EF4-FFF2-40B4-BE49-F238E27FC236}">
                <a16:creationId xmlns:a16="http://schemas.microsoft.com/office/drawing/2014/main" xmlns="" id="{700CB9B4-48C0-6D5C-F915-5B89E28FAB37}"/>
              </a:ext>
            </a:extLst>
          </p:cNvPr>
          <p:cNvSpPr>
            <a:spLocks noGrp="1"/>
          </p:cNvSpPr>
          <p:nvPr>
            <p:ph idx="1"/>
          </p:nvPr>
        </p:nvSpPr>
        <p:spPr/>
        <p:txBody>
          <a:bodyPr>
            <a:normAutofit lnSpcReduction="10000"/>
          </a:bodyPr>
          <a:lstStyle/>
          <a:p>
            <a:pPr fontAlgn="base"/>
            <a:r>
              <a:rPr lang="en-US" dirty="0"/>
              <a:t>We have partnered with the UNC System and other campus reps on these items:</a:t>
            </a:r>
          </a:p>
          <a:p>
            <a:pPr fontAlgn="base"/>
            <a:r>
              <a:rPr lang="en-US" b="1" dirty="0">
                <a:solidFill>
                  <a:schemeClr val="accent6">
                    <a:lumMod val="75000"/>
                  </a:schemeClr>
                </a:solidFill>
              </a:rPr>
              <a:t>Faculty Realignment Incentive Program (FRIP)</a:t>
            </a:r>
          </a:p>
          <a:p>
            <a:pPr fontAlgn="base"/>
            <a:r>
              <a:rPr lang="en-US" b="1" dirty="0"/>
              <a:t>Post-Tenure Review</a:t>
            </a:r>
          </a:p>
          <a:p>
            <a:pPr fontAlgn="base"/>
            <a:r>
              <a:rPr lang="en-US" b="1" dirty="0">
                <a:solidFill>
                  <a:schemeClr val="accent6">
                    <a:lumMod val="75000"/>
                  </a:schemeClr>
                </a:solidFill>
              </a:rPr>
              <a:t>Workload, Rewards &amp; Recognition</a:t>
            </a:r>
          </a:p>
          <a:p>
            <a:pPr fontAlgn="base"/>
            <a:r>
              <a:rPr lang="en-US" b="1" dirty="0"/>
              <a:t>Measurement of Teaching Effectiveness</a:t>
            </a:r>
          </a:p>
          <a:p>
            <a:pPr fontAlgn="base"/>
            <a:r>
              <a:rPr lang="en-US" b="1" dirty="0">
                <a:solidFill>
                  <a:schemeClr val="accent6">
                    <a:lumMod val="75000"/>
                  </a:schemeClr>
                </a:solidFill>
              </a:rPr>
              <a:t>Academic Program Review</a:t>
            </a:r>
          </a:p>
          <a:p>
            <a:pPr fontAlgn="base"/>
            <a:r>
              <a:rPr lang="en-US" b="1" dirty="0"/>
              <a:t>Liberal Arts as Career Readiness</a:t>
            </a:r>
          </a:p>
          <a:p>
            <a:pPr fontAlgn="base"/>
            <a:r>
              <a:rPr lang="en-US" b="1" dirty="0">
                <a:solidFill>
                  <a:schemeClr val="accent6">
                    <a:lumMod val="75000"/>
                  </a:schemeClr>
                </a:solidFill>
              </a:rPr>
              <a:t>Professional Track Faculty</a:t>
            </a:r>
          </a:p>
          <a:p>
            <a:pPr marL="0" indent="0">
              <a:buNone/>
            </a:pPr>
            <a:endParaRPr lang="en-US" dirty="0"/>
          </a:p>
        </p:txBody>
      </p:sp>
    </p:spTree>
    <p:extLst>
      <p:ext uri="{BB962C8B-B14F-4D97-AF65-F5344CB8AC3E}">
        <p14:creationId xmlns:p14="http://schemas.microsoft.com/office/powerpoint/2010/main" xmlns="" val="274269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11F6C-E4F5-5095-D0D2-BF7EDE2CD32D}"/>
              </a:ext>
            </a:extLst>
          </p:cNvPr>
          <p:cNvSpPr>
            <a:spLocks noGrp="1"/>
          </p:cNvSpPr>
          <p:nvPr>
            <p:ph type="title"/>
          </p:nvPr>
        </p:nvSpPr>
        <p:spPr/>
        <p:txBody>
          <a:bodyPr/>
          <a:lstStyle/>
          <a:p>
            <a:r>
              <a:rPr lang="en-US" b="1" dirty="0"/>
              <a:t>2025-2026 Initiatives</a:t>
            </a:r>
          </a:p>
        </p:txBody>
      </p:sp>
      <p:sp>
        <p:nvSpPr>
          <p:cNvPr id="3" name="Content Placeholder 2">
            <a:extLst>
              <a:ext uri="{FF2B5EF4-FFF2-40B4-BE49-F238E27FC236}">
                <a16:creationId xmlns:a16="http://schemas.microsoft.com/office/drawing/2014/main" xmlns="" id="{17EE9716-9C11-C4AF-F8C7-008849811CF2}"/>
              </a:ext>
            </a:extLst>
          </p:cNvPr>
          <p:cNvSpPr>
            <a:spLocks noGrp="1"/>
          </p:cNvSpPr>
          <p:nvPr>
            <p:ph idx="1"/>
          </p:nvPr>
        </p:nvSpPr>
        <p:spPr/>
        <p:txBody>
          <a:bodyPr/>
          <a:lstStyle/>
          <a:p>
            <a:r>
              <a:rPr lang="en-US" dirty="0"/>
              <a:t>Artificial Intelligence Policy</a:t>
            </a:r>
          </a:p>
          <a:p>
            <a:r>
              <a:rPr lang="en-US" dirty="0"/>
              <a:t>Accreditation</a:t>
            </a:r>
          </a:p>
          <a:p>
            <a:r>
              <a:rPr lang="en-US" u="sng" dirty="0">
                <a:hlinkClick r:id="rId2"/>
              </a:rPr>
              <a:t>Academic Freedom</a:t>
            </a:r>
            <a:endParaRPr lang="en-US" u="sng" dirty="0"/>
          </a:p>
          <a:p>
            <a:r>
              <a:rPr lang="en-US" dirty="0"/>
              <a:t>Faculty Morale and Welfare</a:t>
            </a:r>
          </a:p>
          <a:p>
            <a:r>
              <a:rPr lang="en-US" dirty="0"/>
              <a:t>Liberal Arts</a:t>
            </a:r>
          </a:p>
          <a:p>
            <a:r>
              <a:rPr lang="en-US" dirty="0"/>
              <a:t>Efficiency survey results from last spring</a:t>
            </a:r>
          </a:p>
          <a:p>
            <a:r>
              <a:rPr lang="en-US" dirty="0"/>
              <a:t>Rapid response to UNC System such as </a:t>
            </a:r>
            <a:r>
              <a:rPr lang="en-US" b="1" dirty="0"/>
              <a:t>syllabus policy</a:t>
            </a:r>
            <a:r>
              <a:rPr lang="en-US" dirty="0"/>
              <a:t>.</a:t>
            </a:r>
          </a:p>
          <a:p>
            <a:endParaRPr lang="en-US" dirty="0"/>
          </a:p>
        </p:txBody>
      </p:sp>
    </p:spTree>
    <p:extLst>
      <p:ext uri="{BB962C8B-B14F-4D97-AF65-F5344CB8AC3E}">
        <p14:creationId xmlns:p14="http://schemas.microsoft.com/office/powerpoint/2010/main" xmlns="" val="29864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3A819-F16A-1749-1D85-187FD155F74C}"/>
              </a:ext>
            </a:extLst>
          </p:cNvPr>
          <p:cNvSpPr>
            <a:spLocks noGrp="1"/>
          </p:cNvSpPr>
          <p:nvPr>
            <p:ph type="title"/>
          </p:nvPr>
        </p:nvSpPr>
        <p:spPr>
          <a:xfrm>
            <a:off x="838200" y="365125"/>
            <a:ext cx="10515600" cy="163513"/>
          </a:xfrm>
        </p:spPr>
        <p:txBody>
          <a:bodyPr>
            <a:noAutofit/>
          </a:bodyPr>
          <a:lstStyle/>
          <a:p>
            <a:r>
              <a:rPr lang="en-US" sz="2000" b="1" dirty="0">
                <a:solidFill>
                  <a:schemeClr val="accent6">
                    <a:lumMod val="75000"/>
                  </a:schemeClr>
                </a:solidFill>
              </a:rPr>
              <a:t>Notes January 23, 2026 FA Meeting</a:t>
            </a:r>
          </a:p>
        </p:txBody>
      </p:sp>
      <p:sp>
        <p:nvSpPr>
          <p:cNvPr id="4" name="TextBox 3">
            <a:extLst>
              <a:ext uri="{FF2B5EF4-FFF2-40B4-BE49-F238E27FC236}">
                <a16:creationId xmlns:a16="http://schemas.microsoft.com/office/drawing/2014/main" xmlns="" id="{D23295CC-29B8-8BD9-D749-ADB14B3822EC}"/>
              </a:ext>
            </a:extLst>
          </p:cNvPr>
          <p:cNvSpPr txBox="1"/>
          <p:nvPr/>
        </p:nvSpPr>
        <p:spPr>
          <a:xfrm>
            <a:off x="838201" y="1690688"/>
            <a:ext cx="4248150" cy="4985980"/>
          </a:xfrm>
          <a:prstGeom prst="rect">
            <a:avLst/>
          </a:prstGeom>
          <a:noFill/>
        </p:spPr>
        <p:txBody>
          <a:bodyPr wrap="square" rtlCol="0">
            <a:spAutoFit/>
          </a:bodyPr>
          <a:lstStyle/>
          <a:p>
            <a:r>
              <a:rPr lang="en-US" sz="2000" dirty="0"/>
              <a:t>General Assembly (House) and State Senate leadership remain deadlocked. </a:t>
            </a:r>
          </a:p>
          <a:p>
            <a:endParaRPr lang="en-US" sz="2000" dirty="0"/>
          </a:p>
          <a:p>
            <a:r>
              <a:rPr lang="en-US" sz="2000" dirty="0"/>
              <a:t>Mini-budget has allowed for continuing operations and allotments for NC Promise, building reserves, offset benefit rate increases, repairs and renovations, building reserves, but </a:t>
            </a:r>
            <a:r>
              <a:rPr lang="en-US" sz="2000" b="1" dirty="0"/>
              <a:t>not</a:t>
            </a:r>
            <a:r>
              <a:rPr lang="en-US" sz="2000" dirty="0"/>
              <a:t> salary increases besides promotions </a:t>
            </a:r>
            <a:r>
              <a:rPr lang="en-US" sz="2000" i="1" dirty="0"/>
              <a:t>or </a:t>
            </a:r>
            <a:r>
              <a:rPr lang="en-US" sz="2000" dirty="0"/>
              <a:t>for enrollment growth </a:t>
            </a:r>
            <a:r>
              <a:rPr lang="en-US" sz="2000" b="1" dirty="0"/>
              <a:t>($40 million we should have received as a System this cycle; ~$90 million for next cycle).</a:t>
            </a:r>
          </a:p>
          <a:p>
            <a:endParaRPr lang="en-US" dirty="0"/>
          </a:p>
        </p:txBody>
      </p:sp>
      <p:pic>
        <p:nvPicPr>
          <p:cNvPr id="2050" name="Picture 2">
            <a:extLst>
              <a:ext uri="{FF2B5EF4-FFF2-40B4-BE49-F238E27FC236}">
                <a16:creationId xmlns:a16="http://schemas.microsoft.com/office/drawing/2014/main" xmlns="" id="{405334AD-6476-563C-EF1A-C75949B36DC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7163" y="1476531"/>
            <a:ext cx="6607175" cy="50163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BD795C62-D600-7CAF-CF23-48E7181756B9}"/>
              </a:ext>
            </a:extLst>
          </p:cNvPr>
          <p:cNvSpPr txBox="1"/>
          <p:nvPr/>
        </p:nvSpPr>
        <p:spPr>
          <a:xfrm>
            <a:off x="838200" y="603119"/>
            <a:ext cx="5467350" cy="584775"/>
          </a:xfrm>
          <a:prstGeom prst="rect">
            <a:avLst/>
          </a:prstGeom>
          <a:noFill/>
        </p:spPr>
        <p:txBody>
          <a:bodyPr wrap="square" rtlCol="0">
            <a:spAutoFit/>
          </a:bodyPr>
          <a:lstStyle/>
          <a:p>
            <a:r>
              <a:rPr lang="en-US" sz="3200" b="1" dirty="0"/>
              <a:t>State Budget</a:t>
            </a:r>
          </a:p>
        </p:txBody>
      </p:sp>
    </p:spTree>
    <p:extLst>
      <p:ext uri="{BB962C8B-B14F-4D97-AF65-F5344CB8AC3E}">
        <p14:creationId xmlns:p14="http://schemas.microsoft.com/office/powerpoint/2010/main" xmlns="" val="351264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481657-3B08-C75A-6434-9DB4FC268B1E}"/>
              </a:ext>
            </a:extLst>
          </p:cNvPr>
          <p:cNvSpPr>
            <a:spLocks noGrp="1"/>
          </p:cNvSpPr>
          <p:nvPr>
            <p:ph idx="1"/>
          </p:nvPr>
        </p:nvSpPr>
        <p:spPr>
          <a:xfrm>
            <a:off x="838200" y="1262375"/>
            <a:ext cx="7962900" cy="4914588"/>
          </a:xfrm>
        </p:spPr>
        <p:txBody>
          <a:bodyPr>
            <a:normAutofit fontScale="92500" lnSpcReduction="20000"/>
          </a:bodyPr>
          <a:lstStyle/>
          <a:p>
            <a:pPr fontAlgn="base"/>
            <a:r>
              <a:rPr lang="en-US" dirty="0"/>
              <a:t>Faculty Assembly’s definition of </a:t>
            </a:r>
            <a:r>
              <a:rPr lang="en-US" u="sng" dirty="0">
                <a:hlinkClick r:id="rId2"/>
              </a:rPr>
              <a:t>Academic Freedom</a:t>
            </a:r>
            <a:r>
              <a:rPr lang="en-US" u="sng" dirty="0"/>
              <a:t> </a:t>
            </a:r>
          </a:p>
          <a:p>
            <a:pPr marL="0" indent="0" fontAlgn="base">
              <a:buNone/>
            </a:pPr>
            <a:r>
              <a:rPr lang="en-US" dirty="0"/>
              <a:t>was presented by Chair Wade Maki at the November Board of Governors meeting. </a:t>
            </a:r>
            <a:endParaRPr lang="en-US" b="1" dirty="0"/>
          </a:p>
          <a:p>
            <a:pPr fontAlgn="base"/>
            <a:r>
              <a:rPr lang="en-US" dirty="0"/>
              <a:t>In December, campuses received a draft Academic Freedom code modification (highest possible level of change, requires two-thirds majority on Board of Governors) from UNC System Office for a month of campus review and feedback. </a:t>
            </a:r>
            <a:endParaRPr lang="en-US" b="1" dirty="0"/>
          </a:p>
          <a:p>
            <a:pPr fontAlgn="base"/>
            <a:r>
              <a:rPr lang="en-US" dirty="0"/>
              <a:t>FA feedback focused on getting System proposal (esp. 601.A.1-3) aligned with what we passed.</a:t>
            </a:r>
          </a:p>
          <a:p>
            <a:pPr fontAlgn="base"/>
            <a:r>
              <a:rPr lang="en-US" dirty="0"/>
              <a:t>Draft that is going to the Board of Governors will be in Board of Governors (</a:t>
            </a:r>
            <a:r>
              <a:rPr lang="en-US" dirty="0" err="1"/>
              <a:t>BoG</a:t>
            </a:r>
            <a:r>
              <a:rPr lang="en-US" dirty="0"/>
              <a:t>) January meeting materials</a:t>
            </a:r>
            <a:r>
              <a:rPr lang="en-US" b="1" dirty="0"/>
              <a:t>.</a:t>
            </a:r>
            <a:endParaRPr lang="en-US" dirty="0"/>
          </a:p>
          <a:p>
            <a:pPr fontAlgn="base"/>
            <a:r>
              <a:rPr lang="en-US" dirty="0"/>
              <a:t>FA is working on one more round of feedback.</a:t>
            </a:r>
          </a:p>
          <a:p>
            <a:endParaRPr lang="en-US" dirty="0"/>
          </a:p>
        </p:txBody>
      </p:sp>
      <p:sp>
        <p:nvSpPr>
          <p:cNvPr id="4" name="Title 1">
            <a:extLst>
              <a:ext uri="{FF2B5EF4-FFF2-40B4-BE49-F238E27FC236}">
                <a16:creationId xmlns:a16="http://schemas.microsoft.com/office/drawing/2014/main" xmlns="" id="{903992FE-A7B7-B243-E671-697BC96FAF3D}"/>
              </a:ext>
            </a:extLst>
          </p:cNvPr>
          <p:cNvSpPr>
            <a:spLocks noGrp="1"/>
          </p:cNvSpPr>
          <p:nvPr>
            <p:ph type="title"/>
          </p:nvPr>
        </p:nvSpPr>
        <p:spPr>
          <a:xfrm>
            <a:off x="838200" y="365125"/>
            <a:ext cx="10515600" cy="163513"/>
          </a:xfrm>
        </p:spPr>
        <p:txBody>
          <a:bodyPr>
            <a:noAutofit/>
          </a:bodyPr>
          <a:lstStyle/>
          <a:p>
            <a:r>
              <a:rPr lang="en-US" sz="2000" b="1" dirty="0">
                <a:solidFill>
                  <a:schemeClr val="accent6">
                    <a:lumMod val="75000"/>
                  </a:schemeClr>
                </a:solidFill>
              </a:rPr>
              <a:t>Notes from January 23, 2026 FA Meeting</a:t>
            </a:r>
          </a:p>
        </p:txBody>
      </p:sp>
      <p:sp>
        <p:nvSpPr>
          <p:cNvPr id="5" name="TextBox 4">
            <a:extLst>
              <a:ext uri="{FF2B5EF4-FFF2-40B4-BE49-F238E27FC236}">
                <a16:creationId xmlns:a16="http://schemas.microsoft.com/office/drawing/2014/main" xmlns="" id="{1A86D6EF-C0EC-20AF-8330-5B1A43F36EB0}"/>
              </a:ext>
            </a:extLst>
          </p:cNvPr>
          <p:cNvSpPr txBox="1"/>
          <p:nvPr/>
        </p:nvSpPr>
        <p:spPr>
          <a:xfrm>
            <a:off x="838200" y="603119"/>
            <a:ext cx="5467350" cy="584775"/>
          </a:xfrm>
          <a:prstGeom prst="rect">
            <a:avLst/>
          </a:prstGeom>
          <a:noFill/>
        </p:spPr>
        <p:txBody>
          <a:bodyPr wrap="square" rtlCol="0">
            <a:spAutoFit/>
          </a:bodyPr>
          <a:lstStyle/>
          <a:p>
            <a:r>
              <a:rPr lang="en-US" sz="3200" b="1" dirty="0"/>
              <a:t>Academic Freedom</a:t>
            </a:r>
          </a:p>
        </p:txBody>
      </p:sp>
      <p:pic>
        <p:nvPicPr>
          <p:cNvPr id="4098" name="Picture 2">
            <a:extLst>
              <a:ext uri="{FF2B5EF4-FFF2-40B4-BE49-F238E27FC236}">
                <a16:creationId xmlns:a16="http://schemas.microsoft.com/office/drawing/2014/main" xmlns="" id="{73E690A6-E03A-CEE2-8065-C3BAE80FB5B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6363" y="100013"/>
            <a:ext cx="319563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201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Freedom Continued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Also, the BOG materials have posted. Here is a direct link to the Governance Committee where Academic Freedom will first be discussed (Item A-4): </a:t>
            </a:r>
            <a:r>
              <a:rPr lang="en-US" dirty="0" smtClean="0">
                <a:hlinkClick r:id="rId2"/>
              </a:rPr>
              <a:t>https://www.northcarolina.edu/apps/bog/doc.php?id=68628&amp;code=bog</a:t>
            </a:r>
            <a:endParaRPr lang="en-US" dirty="0" smtClean="0"/>
          </a:p>
          <a:p>
            <a:r>
              <a:rPr lang="en-US" dirty="0" smtClean="0"/>
              <a:t/>
            </a:r>
            <a:br>
              <a:rPr lang="en-US" dirty="0" smtClean="0"/>
            </a:br>
            <a:endParaRPr lang="en-US" dirty="0" smtClean="0"/>
          </a:p>
          <a:p>
            <a:r>
              <a:rPr lang="en-US" dirty="0" smtClean="0"/>
              <a:t>Faculty are encouraged to watch that committee live on Wednesday (it is not recorded)</a:t>
            </a:r>
          </a:p>
          <a:p>
            <a:r>
              <a:rPr lang="en-US" dirty="0" smtClean="0"/>
              <a:t>Schedule of meetings: </a:t>
            </a:r>
            <a:r>
              <a:rPr lang="en-US" dirty="0" smtClean="0">
                <a:hlinkClick r:id="rId3"/>
              </a:rPr>
              <a:t>https://www.northcarolina.edu/apps/bog/doc.php?id=68624&amp;code=bog</a:t>
            </a:r>
            <a:endParaRPr lang="en-US" dirty="0" smtClean="0"/>
          </a:p>
          <a:p>
            <a:r>
              <a:rPr lang="en-US" dirty="0" err="1" smtClean="0"/>
              <a:t>Livestream</a:t>
            </a:r>
            <a:r>
              <a:rPr lang="en-US" dirty="0" smtClean="0"/>
              <a:t> location:  </a:t>
            </a:r>
            <a:r>
              <a:rPr lang="en-US" dirty="0" smtClean="0">
                <a:hlinkClick r:id="rId4"/>
              </a:rPr>
              <a:t>https://www.pbsnc.org/watch/unc-board-of-governors-meetings/</a:t>
            </a:r>
            <a:endParaRPr lang="en-US" dirty="0" smtClean="0"/>
          </a:p>
          <a:p>
            <a:r>
              <a:rPr lang="en-US" dirty="0" smtClean="0"/>
              <a:t/>
            </a:r>
            <a:br>
              <a:rPr lang="en-US" dirty="0" smtClean="0"/>
            </a:br>
            <a:endParaRPr lang="en-US" dirty="0" smtClean="0"/>
          </a:p>
          <a:p>
            <a:r>
              <a:rPr lang="en-US" dirty="0" err="1" smtClean="0"/>
              <a:t>Korie</a:t>
            </a:r>
            <a:r>
              <a:rPr lang="en-US" smtClean="0"/>
              <a:t> Dean with The Assembly has published on Academic Freedom today: </a:t>
            </a:r>
            <a:r>
              <a:rPr lang="en-US" smtClean="0">
                <a:hlinkClick r:id="rId5"/>
              </a:rPr>
              <a:t>UNC System Could Set 'Parameters' for Academic Freedom</a:t>
            </a:r>
            <a:endParaRPr lang="en-US" smtClean="0"/>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8E240A-9299-BE4C-55CE-B85E5A0378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0A762E-6773-2D91-0880-30B78C77F77A}"/>
              </a:ext>
            </a:extLst>
          </p:cNvPr>
          <p:cNvSpPr>
            <a:spLocks noGrp="1"/>
          </p:cNvSpPr>
          <p:nvPr>
            <p:ph idx="1"/>
          </p:nvPr>
        </p:nvSpPr>
        <p:spPr>
          <a:xfrm>
            <a:off x="838200" y="1262375"/>
            <a:ext cx="7962900" cy="4914588"/>
          </a:xfrm>
        </p:spPr>
        <p:txBody>
          <a:bodyPr>
            <a:normAutofit fontScale="92500" lnSpcReduction="10000"/>
          </a:bodyPr>
          <a:lstStyle/>
          <a:p>
            <a:pPr marL="0" indent="0">
              <a:buNone/>
            </a:pPr>
            <a:r>
              <a:rPr lang="en-US" b="1" dirty="0"/>
              <a:t>Commission on Public Higher Education</a:t>
            </a:r>
          </a:p>
          <a:p>
            <a:pPr marL="0" indent="0">
              <a:buNone/>
            </a:pPr>
            <a:endParaRPr lang="en-US" dirty="0"/>
          </a:p>
          <a:p>
            <a:pPr fontAlgn="base"/>
            <a:r>
              <a:rPr lang="en-US" dirty="0"/>
              <a:t>Initial pilot cohort of 10 schools announced.</a:t>
            </a:r>
            <a:endParaRPr lang="en-US" b="1" dirty="0"/>
          </a:p>
          <a:p>
            <a:pPr fontAlgn="base"/>
            <a:r>
              <a:rPr lang="en-US" dirty="0"/>
              <a:t>Draft evidentiary guidance (“how to meet standards”) has been </a:t>
            </a:r>
            <a:r>
              <a:rPr lang="en-US" dirty="0" err="1"/>
              <a:t>been</a:t>
            </a:r>
            <a:r>
              <a:rPr lang="en-US" dirty="0"/>
              <a:t> provided to FREA for a “first look.” (FREA =  a seven-state faculty working group. Wade Maki and Rob Taber are the UNC System reps.)</a:t>
            </a:r>
          </a:p>
          <a:p>
            <a:pPr fontAlgn="base"/>
            <a:r>
              <a:rPr lang="en-US" dirty="0"/>
              <a:t>Draft evidentiary guidance will be sent out the </a:t>
            </a:r>
            <a:r>
              <a:rPr lang="en-US" b="1" dirty="0"/>
              <a:t>first week of February for four weeks of public comment</a:t>
            </a:r>
            <a:r>
              <a:rPr lang="en-US" dirty="0"/>
              <a:t>, including by the FA – please engage!</a:t>
            </a:r>
          </a:p>
          <a:p>
            <a:pPr fontAlgn="base"/>
            <a:r>
              <a:rPr lang="en-US" dirty="0"/>
              <a:t>NOTE:  Visit </a:t>
            </a:r>
            <a:r>
              <a:rPr lang="en-US" u="sng" dirty="0">
                <a:hlinkClick r:id="rId2"/>
              </a:rPr>
              <a:t>CPHE.org</a:t>
            </a:r>
            <a:r>
              <a:rPr lang="en-US" dirty="0"/>
              <a:t> to get information on applying to be a peer reviewer. </a:t>
            </a:r>
          </a:p>
          <a:p>
            <a:pPr fontAlgn="base"/>
            <a:endParaRPr lang="en-US" dirty="0"/>
          </a:p>
          <a:p>
            <a:pPr marL="0" indent="0">
              <a:buNone/>
            </a:pPr>
            <a:endParaRPr lang="en-US" dirty="0"/>
          </a:p>
        </p:txBody>
      </p:sp>
      <p:sp>
        <p:nvSpPr>
          <p:cNvPr id="4" name="Title 1">
            <a:extLst>
              <a:ext uri="{FF2B5EF4-FFF2-40B4-BE49-F238E27FC236}">
                <a16:creationId xmlns:a16="http://schemas.microsoft.com/office/drawing/2014/main" xmlns="" id="{6D57D7B8-FEFE-724A-1A98-F8757AB1E442}"/>
              </a:ext>
            </a:extLst>
          </p:cNvPr>
          <p:cNvSpPr>
            <a:spLocks noGrp="1"/>
          </p:cNvSpPr>
          <p:nvPr>
            <p:ph type="title"/>
          </p:nvPr>
        </p:nvSpPr>
        <p:spPr>
          <a:xfrm>
            <a:off x="838200" y="365125"/>
            <a:ext cx="10515600" cy="163513"/>
          </a:xfrm>
        </p:spPr>
        <p:txBody>
          <a:bodyPr>
            <a:noAutofit/>
          </a:bodyPr>
          <a:lstStyle/>
          <a:p>
            <a:r>
              <a:rPr lang="en-US" sz="2000" b="1" dirty="0">
                <a:solidFill>
                  <a:schemeClr val="accent6">
                    <a:lumMod val="75000"/>
                  </a:schemeClr>
                </a:solidFill>
              </a:rPr>
              <a:t>Notes from January 23, 2026 FA meeting</a:t>
            </a:r>
          </a:p>
        </p:txBody>
      </p:sp>
      <p:sp>
        <p:nvSpPr>
          <p:cNvPr id="5" name="TextBox 4">
            <a:extLst>
              <a:ext uri="{FF2B5EF4-FFF2-40B4-BE49-F238E27FC236}">
                <a16:creationId xmlns:a16="http://schemas.microsoft.com/office/drawing/2014/main" xmlns="" id="{7D4B1849-A575-2D21-F646-39760D8584CA}"/>
              </a:ext>
            </a:extLst>
          </p:cNvPr>
          <p:cNvSpPr txBox="1"/>
          <p:nvPr/>
        </p:nvSpPr>
        <p:spPr>
          <a:xfrm>
            <a:off x="838200" y="603119"/>
            <a:ext cx="5467350" cy="584775"/>
          </a:xfrm>
          <a:prstGeom prst="rect">
            <a:avLst/>
          </a:prstGeom>
          <a:noFill/>
        </p:spPr>
        <p:txBody>
          <a:bodyPr wrap="square" rtlCol="0">
            <a:spAutoFit/>
          </a:bodyPr>
          <a:lstStyle/>
          <a:p>
            <a:r>
              <a:rPr lang="en-US" sz="3200" b="1" dirty="0"/>
              <a:t>Accreditation</a:t>
            </a:r>
          </a:p>
        </p:txBody>
      </p:sp>
      <p:pic>
        <p:nvPicPr>
          <p:cNvPr id="5122" name="Picture 2">
            <a:extLst>
              <a:ext uri="{FF2B5EF4-FFF2-40B4-BE49-F238E27FC236}">
                <a16:creationId xmlns:a16="http://schemas.microsoft.com/office/drawing/2014/main" xmlns="" id="{7A7AA9B3-42DA-8E86-0EB9-BD0185DB639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51926" y="100013"/>
            <a:ext cx="30321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5798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928</Words>
  <Application>Microsoft Office PowerPoint</Application>
  <PresentationFormat>Custom</PresentationFormat>
  <Paragraphs>248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UNC Charlotte Faculty Assembly Delegates</vt:lpstr>
      <vt:lpstr>Our work</vt:lpstr>
      <vt:lpstr>2025-2026 Initiatives</vt:lpstr>
      <vt:lpstr>Notes January 23, 2026 FA Meeting</vt:lpstr>
      <vt:lpstr>Notes from January 23, 2026 FA Meeting</vt:lpstr>
      <vt:lpstr>Academic Freedom Continued</vt:lpstr>
      <vt:lpstr>Notes from January 23, 2026 FA meeting</vt:lpstr>
      <vt:lpstr>Notes from January 23, 2026 FA meeting</vt:lpstr>
      <vt:lpstr>Syllabi (contd.)</vt:lpstr>
      <vt:lpstr>FAPSC Members</vt:lpstr>
      <vt:lpstr>Notes from January 23, 2026 FA Meeting</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Debra Smith</dc:creator>
  <cp:lastModifiedBy>Owner</cp:lastModifiedBy>
  <cp:revision>4</cp:revision>
  <dcterms:created xsi:type="dcterms:W3CDTF">2026-01-28T12:39:53Z</dcterms:created>
  <dcterms:modified xsi:type="dcterms:W3CDTF">2026-02-05T19:06:02Z</dcterms:modified>
</cp:coreProperties>
</file>