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8"/>
  </p:notesMasterIdLst>
  <p:sldIdLst>
    <p:sldId id="256" r:id="rId2"/>
    <p:sldId id="257" r:id="rId3"/>
    <p:sldId id="258" r:id="rId4"/>
    <p:sldId id="261" r:id="rId5"/>
    <p:sldId id="259" r:id="rId6"/>
    <p:sldId id="260" r:id="rId7"/>
  </p:sldIdLst>
  <p:sldSz cx="9144000" cy="5143500" type="screen16x9"/>
  <p:notesSz cx="6858000" cy="9144000"/>
  <p:embeddedFontLst>
    <p:embeddedFont>
      <p:font typeface="Roboto" panose="02000000000000000000" pitchFamily="2" charset="0"/>
      <p:regular r:id="rId9"/>
      <p:bold r:id="rId10"/>
      <p:italic r:id="rId11"/>
      <p:boldItalic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F1A38F4-222F-44BA-A364-C2D3B887D3AC}">
  <a:tblStyle styleId="{7F1A38F4-222F-44BA-A364-C2D3B887D3A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83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ce2c2d8c1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ce2c2d8c1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ce58bc7e39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2ce58bc7e39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ce58bc7e39_0_2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ce58bc7e39_0_2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ce58bc7e39_0_2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2ce58bc7e39_0_2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D9EAD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Laura.magennis@charlotte.edu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amoor164@charlotte.ed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58536"/>
            <a:ext cx="9144001" cy="4826429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>
            <a:spLocks noGrp="1"/>
          </p:cNvSpPr>
          <p:nvPr>
            <p:ph type="ctrTitle"/>
          </p:nvPr>
        </p:nvSpPr>
        <p:spPr>
          <a:xfrm>
            <a:off x="842825" y="328175"/>
            <a:ext cx="7809600" cy="15300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Honors Council Report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2024-2025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6144000" y="191100"/>
            <a:ext cx="3000000" cy="95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Honors Council Members</a:t>
            </a:r>
            <a:endParaRPr/>
          </a:p>
        </p:txBody>
      </p:sp>
      <p:sp>
        <p:nvSpPr>
          <p:cNvPr id="61" name="Google Shape;61;p14"/>
          <p:cNvSpPr txBox="1"/>
          <p:nvPr/>
        </p:nvSpPr>
        <p:spPr>
          <a:xfrm>
            <a:off x="6144000" y="1402500"/>
            <a:ext cx="3000000" cy="39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500" u="sng" dirty="0">
                <a:solidFill>
                  <a:schemeClr val="dk1"/>
                </a:solidFill>
              </a:rPr>
              <a:t>Ex-officio non-voting members:</a:t>
            </a:r>
            <a:endParaRPr sz="1800" u="sng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dk1"/>
                </a:solidFill>
              </a:rPr>
              <a:t>Malin Pereira</a:t>
            </a:r>
            <a:r>
              <a:rPr lang="en" dirty="0">
                <a:solidFill>
                  <a:schemeClr val="dk1"/>
                </a:solidFill>
              </a:rPr>
              <a:t> (Dean, Honors College)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dk1"/>
                </a:solidFill>
              </a:rPr>
              <a:t>Cindy Gilson</a:t>
            </a:r>
            <a:r>
              <a:rPr lang="en" dirty="0">
                <a:solidFill>
                  <a:schemeClr val="dk1"/>
                </a:solidFill>
              </a:rPr>
              <a:t> (Associate Dean, Honors College)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dk1"/>
                </a:solidFill>
              </a:rPr>
              <a:t>Colette Chenault </a:t>
            </a:r>
            <a:r>
              <a:rPr lang="en" dirty="0">
                <a:solidFill>
                  <a:schemeClr val="dk1"/>
                </a:solidFill>
              </a:rPr>
              <a:t>(Administrative Support Associate)  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5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500" dirty="0">
                <a:solidFill>
                  <a:schemeClr val="dk1"/>
                </a:solidFill>
              </a:rPr>
              <a:t>* Honors Council Co-Chair</a:t>
            </a:r>
            <a:endParaRPr sz="15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200" dirty="0">
                <a:solidFill>
                  <a:schemeClr val="dk1"/>
                </a:solidFill>
              </a:rPr>
              <a:t> </a:t>
            </a:r>
            <a:endParaRPr sz="1200" dirty="0">
              <a:solidFill>
                <a:schemeClr val="dk1"/>
              </a:solidFill>
            </a:endParaRPr>
          </a:p>
        </p:txBody>
      </p:sp>
      <p:graphicFrame>
        <p:nvGraphicFramePr>
          <p:cNvPr id="62" name="Google Shape;62;p14"/>
          <p:cNvGraphicFramePr/>
          <p:nvPr>
            <p:extLst>
              <p:ext uri="{D42A27DB-BD31-4B8C-83A1-F6EECF244321}">
                <p14:modId xmlns:p14="http://schemas.microsoft.com/office/powerpoint/2010/main" val="85204478"/>
              </p:ext>
            </p:extLst>
          </p:nvPr>
        </p:nvGraphicFramePr>
        <p:xfrm>
          <a:off x="93518" y="225000"/>
          <a:ext cx="5944825" cy="4693500"/>
        </p:xfrm>
        <a:graphic>
          <a:graphicData uri="http://schemas.openxmlformats.org/drawingml/2006/table">
            <a:tbl>
              <a:tblPr>
                <a:noFill/>
                <a:tableStyleId>{7F1A38F4-222F-44BA-A364-C2D3B887D3AC}</a:tableStyleId>
              </a:tblPr>
              <a:tblGrid>
                <a:gridCol w="2248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3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7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/>
                        <a:t>Representative</a:t>
                      </a:r>
                      <a:endParaRPr sz="1000" b="1"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 dirty="0"/>
                        <a:t>Alternate</a:t>
                      </a:r>
                      <a:endParaRPr sz="1000" b="1" dirty="0"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/>
                        <a:t>COAA</a:t>
                      </a:r>
                      <a:endParaRPr sz="1000" dirty="0"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/>
                        <a:t>Dylan Savage</a:t>
                      </a:r>
                      <a:endParaRPr sz="1000" dirty="0"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/>
                        <a:t>Ann Dils</a:t>
                      </a:r>
                      <a:endParaRPr sz="1000" dirty="0"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COB</a:t>
                      </a:r>
                      <a:endParaRPr sz="1000"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/>
                        <a:t>Jackie Robinson</a:t>
                      </a:r>
                      <a:endParaRPr sz="1000" dirty="0"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/>
                        <a:t>Theresa Mannah-Blankson</a:t>
                      </a:r>
                      <a:endParaRPr sz="1000" dirty="0"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CCI</a:t>
                      </a:r>
                      <a:endParaRPr sz="1000"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Jake Lee</a:t>
                      </a:r>
                      <a:endParaRPr sz="1000"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/>
                        <a:t>Heather Lipford</a:t>
                      </a:r>
                      <a:endParaRPr sz="1000" dirty="0"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COED</a:t>
                      </a:r>
                      <a:endParaRPr sz="1000"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Adriana Medina</a:t>
                      </a:r>
                      <a:endParaRPr sz="1000"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Drew Polly</a:t>
                      </a:r>
                      <a:endParaRPr sz="1000"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/>
                        <a:t>COE</a:t>
                      </a:r>
                      <a:endParaRPr sz="1000" dirty="0"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/>
                        <a:t>Meg Harkins</a:t>
                      </a:r>
                      <a:endParaRPr sz="1000" dirty="0"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/>
                        <a:t>HaiTao Zhang</a:t>
                      </a:r>
                      <a:endParaRPr sz="1000" dirty="0"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CHHS</a:t>
                      </a:r>
                      <a:endParaRPr sz="1000"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*Laura Magennis</a:t>
                      </a:r>
                      <a:endParaRPr sz="1000"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/>
                        <a:t>Amy Peters</a:t>
                      </a:r>
                      <a:endParaRPr sz="1000" dirty="0"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CHESS</a:t>
                      </a:r>
                      <a:endParaRPr sz="1000"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 dirty="0">
                          <a:solidFill>
                            <a:schemeClr val="dk1"/>
                          </a:solidFill>
                        </a:rPr>
                        <a:t>Victoria Rankin</a:t>
                      </a:r>
                      <a:endParaRPr sz="1000" dirty="0"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/>
                        <a:t>Jennifer Webb</a:t>
                      </a:r>
                      <a:endParaRPr sz="1000" dirty="0"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CHESS</a:t>
                      </a:r>
                      <a:endParaRPr sz="1000"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Vaughn Schmutz</a:t>
                      </a:r>
                      <a:endParaRPr sz="1000"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/>
                        <a:t>John Szmer</a:t>
                      </a:r>
                      <a:endParaRPr sz="1000" dirty="0"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COS</a:t>
                      </a:r>
                      <a:endParaRPr sz="1000"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Susan Trammell</a:t>
                      </a:r>
                      <a:endParaRPr sz="1000"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/>
                        <a:t>Andrew Goff</a:t>
                      </a:r>
                      <a:endParaRPr sz="1000" dirty="0"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PHS/At-Large</a:t>
                      </a:r>
                      <a:endParaRPr sz="1000"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/>
                        <a:t>Pilar Zuber</a:t>
                      </a:r>
                      <a:endParaRPr sz="1000" dirty="0"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/>
                        <a:t>Jackie Chattopadhyay</a:t>
                      </a:r>
                      <a:endParaRPr sz="1000" dirty="0"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LIBRARY/At-Large UHP</a:t>
                      </a:r>
                      <a:endParaRPr sz="1000"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*Abby Moore</a:t>
                      </a:r>
                      <a:endParaRPr sz="1000"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/>
                        <a:t>Kaus Sarkar</a:t>
                      </a:r>
                      <a:endParaRPr sz="1000" dirty="0"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SPED/ At-Large UHP</a:t>
                      </a:r>
                      <a:endParaRPr sz="1000"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/>
                        <a:t>Erin FitzPatrick</a:t>
                      </a:r>
                      <a:endParaRPr sz="1000" dirty="0"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/>
                        <a:t>Rebecca Shore</a:t>
                      </a:r>
                      <a:endParaRPr sz="1000" dirty="0"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Student Representative</a:t>
                      </a:r>
                      <a:endParaRPr sz="1000"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/>
                        <a:t>MaKenna Jordan</a:t>
                      </a:r>
                      <a:endParaRPr sz="1000" dirty="0"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/>
                        <a:t>Madi Adams</a:t>
                      </a:r>
                      <a:endParaRPr sz="1000" dirty="0"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311700" y="156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2024-2025 Highlights:</a:t>
            </a:r>
            <a:endParaRPr b="1" dirty="0"/>
          </a:p>
        </p:txBody>
      </p:sp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311700" y="729325"/>
            <a:ext cx="8520600" cy="454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15491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" sz="2850" dirty="0">
                <a:solidFill>
                  <a:schemeClr val="dk1"/>
                </a:solidFill>
              </a:rPr>
              <a:t>Regular Business:</a:t>
            </a:r>
            <a:endParaRPr sz="2850" dirty="0">
              <a:solidFill>
                <a:schemeClr val="dk1"/>
              </a:solidFill>
            </a:endParaRPr>
          </a:p>
          <a:p>
            <a:pPr marL="458391">
              <a:lnSpc>
                <a:spcPct val="150000"/>
              </a:lnSpc>
              <a:buClr>
                <a:schemeClr val="dk1"/>
              </a:buClr>
              <a:buSzPct val="100000"/>
            </a:pPr>
            <a:r>
              <a:rPr lang="en" dirty="0">
                <a:solidFill>
                  <a:schemeClr val="dk1"/>
                </a:solidFill>
              </a:rPr>
              <a:t>Honors Faculty Review Committee </a:t>
            </a:r>
          </a:p>
          <a:p>
            <a:pPr marL="915591" lvl="1">
              <a:lnSpc>
                <a:spcPct val="150000"/>
              </a:lnSpc>
              <a:buClr>
                <a:schemeClr val="dk1"/>
              </a:buClr>
              <a:buSzPct val="100000"/>
            </a:pPr>
            <a:r>
              <a:rPr lang="en" dirty="0">
                <a:solidFill>
                  <a:schemeClr val="dk1"/>
                </a:solidFill>
              </a:rPr>
              <a:t>55 applications; 51 appropriate for review. </a:t>
            </a:r>
          </a:p>
          <a:p>
            <a:pPr marL="915591" lvl="1">
              <a:lnSpc>
                <a:spcPct val="150000"/>
              </a:lnSpc>
              <a:buClr>
                <a:schemeClr val="dk1"/>
              </a:buClr>
              <a:buSzPct val="100000"/>
            </a:pPr>
            <a:r>
              <a:rPr lang="en" dirty="0">
                <a:solidFill>
                  <a:schemeClr val="dk1"/>
                </a:solidFill>
              </a:rPr>
              <a:t>27 new apps, 28 renewals </a:t>
            </a:r>
          </a:p>
          <a:p>
            <a:pPr marL="915591" lvl="1">
              <a:lnSpc>
                <a:spcPct val="150000"/>
              </a:lnSpc>
              <a:buClr>
                <a:schemeClr val="dk1"/>
              </a:buClr>
              <a:buSzPct val="100000"/>
            </a:pPr>
            <a:r>
              <a:rPr lang="en" dirty="0">
                <a:solidFill>
                  <a:schemeClr val="dk1"/>
                </a:solidFill>
              </a:rPr>
              <a:t>48 approved</a:t>
            </a:r>
          </a:p>
          <a:p>
            <a:pPr marL="458391">
              <a:lnSpc>
                <a:spcPct val="150000"/>
              </a:lnSpc>
              <a:buClr>
                <a:schemeClr val="dk1"/>
              </a:buClr>
              <a:buSzPct val="100000"/>
            </a:pPr>
            <a:r>
              <a:rPr lang="en" dirty="0">
                <a:solidFill>
                  <a:schemeClr val="dk1"/>
                </a:solidFill>
              </a:rPr>
              <a:t>Honors College Evaluation Committee (Evaluation Reports for Dean and Associate Dean)</a:t>
            </a:r>
            <a:endParaRPr dirty="0">
              <a:solidFill>
                <a:schemeClr val="dk1"/>
              </a:solidFill>
            </a:endParaRPr>
          </a:p>
          <a:p>
            <a:pPr marL="458391">
              <a:lnSpc>
                <a:spcPct val="150000"/>
              </a:lnSpc>
              <a:buClr>
                <a:schemeClr val="dk1"/>
              </a:buClr>
              <a:buSzPct val="100000"/>
            </a:pPr>
            <a:r>
              <a:rPr lang="en" dirty="0">
                <a:solidFill>
                  <a:schemeClr val="dk1"/>
                </a:solidFill>
              </a:rPr>
              <a:t>Honors Curriculum Committee </a:t>
            </a:r>
          </a:p>
          <a:p>
            <a:pPr marL="915591" lvl="1">
              <a:lnSpc>
                <a:spcPct val="150000"/>
              </a:lnSpc>
              <a:buClr>
                <a:schemeClr val="dk1"/>
              </a:buClr>
              <a:buSzPct val="100000"/>
            </a:pPr>
            <a:r>
              <a:rPr lang="en" dirty="0">
                <a:solidFill>
                  <a:schemeClr val="dk1"/>
                </a:solidFill>
              </a:rPr>
              <a:t>15 course proposals</a:t>
            </a:r>
          </a:p>
          <a:p>
            <a:pPr marL="915591" lvl="1">
              <a:lnSpc>
                <a:spcPct val="150000"/>
              </a:lnSpc>
              <a:buClr>
                <a:schemeClr val="dk1"/>
              </a:buClr>
              <a:buSzPct val="100000"/>
            </a:pPr>
            <a:r>
              <a:rPr lang="en" dirty="0">
                <a:solidFill>
                  <a:schemeClr val="dk1"/>
                </a:solidFill>
              </a:rPr>
              <a:t>5 program revisions</a:t>
            </a: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E14E02D-15B6-C5B9-3EF4-C722CF0F1A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754" y="445025"/>
            <a:ext cx="8620491" cy="66452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B8CB7-827C-17DA-98B8-D7DC46A291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341709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Governing document for </a:t>
            </a: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The Structure and Election Process for the Honors Council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 updated on the Honors College Honors Council website (Office of the Provost). 3rd bullet of FAQ corrected to include changes were made in previous academic year regarding committee structure. </a:t>
            </a:r>
          </a:p>
          <a:p>
            <a:pPr marL="115491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457200" marR="0" lvl="0" indent="-341709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Governing document for </a:t>
            </a: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The UNC Charlotte Academic Policy: Honors Program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updated on the Honors College Honors Council website to include changes that had been approved in the previous academic year. (e.g., 13 members rather than 11; and Associate Dean to serve as Faculty Advisor). 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6455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311700" y="64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2023-2024 Highlights:</a:t>
            </a:r>
            <a:endParaRPr b="1"/>
          </a:p>
        </p:txBody>
      </p:sp>
      <p:sp>
        <p:nvSpPr>
          <p:cNvPr id="74" name="Google Shape;74;p16"/>
          <p:cNvSpPr txBox="1">
            <a:spLocks noGrp="1"/>
          </p:cNvSpPr>
          <p:nvPr>
            <p:ph type="body" idx="1"/>
          </p:nvPr>
        </p:nvSpPr>
        <p:spPr>
          <a:xfrm>
            <a:off x="94271" y="636725"/>
            <a:ext cx="8520600" cy="426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3852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15"/>
              <a:buChar char="●"/>
            </a:pPr>
            <a:r>
              <a:rPr lang="en" sz="1815" dirty="0">
                <a:solidFill>
                  <a:schemeClr val="dk1"/>
                </a:solidFill>
              </a:rPr>
              <a:t>Pillar questions for course evaluation questions were analyzed; four pillar questions selected and open-ended questions added. </a:t>
            </a:r>
          </a:p>
          <a:p>
            <a:pPr marL="113348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15"/>
              <a:buNone/>
            </a:pPr>
            <a:endParaRPr sz="1815" dirty="0">
              <a:solidFill>
                <a:schemeClr val="dk1"/>
              </a:solidFill>
            </a:endParaRPr>
          </a:p>
          <a:p>
            <a:pPr marL="457200" lvl="0" indent="-343852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15"/>
              <a:buChar char="●"/>
            </a:pPr>
            <a:r>
              <a:rPr lang="en" sz="1815" dirty="0">
                <a:solidFill>
                  <a:schemeClr val="dk1"/>
                </a:solidFill>
              </a:rPr>
              <a:t>Documents were endorsed for workload, evaluation, reappointment, and promotion of faculty lines at the Honors College. Will be submitted to the Associate Provost for Faculty Affairs for final adoption.</a:t>
            </a:r>
          </a:p>
          <a:p>
            <a:pPr marL="113348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15"/>
              <a:buNone/>
            </a:pPr>
            <a:endParaRPr lang="en" sz="1815" dirty="0">
              <a:solidFill>
                <a:schemeClr val="dk1"/>
              </a:solidFill>
            </a:endParaRPr>
          </a:p>
          <a:p>
            <a:pPr marL="457200" lvl="0" indent="-343852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15"/>
              <a:buChar char="●"/>
            </a:pPr>
            <a:r>
              <a:rPr lang="en" sz="1815" dirty="0">
                <a:solidFill>
                  <a:schemeClr val="dk1"/>
                </a:solidFill>
              </a:rPr>
              <a:t>MaKena Jordan - Student Survey</a:t>
            </a:r>
            <a:endParaRPr sz="1815" dirty="0">
              <a:solidFill>
                <a:schemeClr val="dk1"/>
              </a:solidFill>
            </a:endParaRPr>
          </a:p>
          <a:p>
            <a:pPr marL="914400" lvl="1" indent="-343852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15"/>
              <a:buChar char="○"/>
            </a:pPr>
            <a:r>
              <a:rPr lang="en" sz="1815" dirty="0">
                <a:solidFill>
                  <a:schemeClr val="dk1"/>
                </a:solidFill>
              </a:rPr>
              <a:t>126 respondents</a:t>
            </a:r>
            <a:endParaRPr sz="1815" dirty="0">
              <a:solidFill>
                <a:schemeClr val="dk1"/>
              </a:solidFill>
            </a:endParaRPr>
          </a:p>
          <a:p>
            <a:pPr marL="914400" lvl="1" indent="-343852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15"/>
              <a:buChar char="○"/>
            </a:pPr>
            <a:r>
              <a:rPr lang="en" sz="1815" dirty="0">
                <a:solidFill>
                  <a:schemeClr val="dk1"/>
                </a:solidFill>
              </a:rPr>
              <a:t>64% rated their satisfaction with the Honors program as satisfied or extremely satisfied; 28% rated as somewhat satisfied.  </a:t>
            </a:r>
            <a:endParaRPr sz="1815" dirty="0">
              <a:solidFill>
                <a:schemeClr val="dk1"/>
              </a:solidFill>
            </a:endParaRPr>
          </a:p>
          <a:p>
            <a:pPr marL="914400" lvl="1" indent="-343852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15"/>
              <a:buChar char="○"/>
            </a:pPr>
            <a:r>
              <a:rPr lang="en" sz="1815" dirty="0">
                <a:solidFill>
                  <a:schemeClr val="dk1"/>
                </a:solidFill>
              </a:rPr>
              <a:t>81% listed “priority registration” as one of the most valuable benefits of honors. “Access to scholarships” and “being in a community of academically motivated peers” were also frequently selected benefits. </a:t>
            </a:r>
            <a:endParaRPr sz="1815" dirty="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05000"/>
              </a:lnSpc>
              <a:spcBef>
                <a:spcPts val="1200"/>
              </a:spcBef>
              <a:spcAft>
                <a:spcPts val="1200"/>
              </a:spcAft>
              <a:buSzPts val="523"/>
              <a:buNone/>
            </a:pPr>
            <a:endParaRPr sz="855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you!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Questions?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Laura Magennis (</a:t>
            </a:r>
            <a:r>
              <a:rPr lang="en" u="sng">
                <a:solidFill>
                  <a:schemeClr val="hlink"/>
                </a:solidFill>
                <a:hlinkClick r:id="rId3"/>
              </a:rPr>
              <a:t>Laura.magennis@charlotte.edu</a:t>
            </a:r>
            <a:r>
              <a:rPr lang="en"/>
              <a:t> )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Abby Moore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</a:t>
            </a:r>
            <a:r>
              <a:rPr lang="en" u="sng">
                <a:solidFill>
                  <a:schemeClr val="hlink"/>
                </a:solidFill>
                <a:hlinkClick r:id="rId4"/>
              </a:rPr>
              <a:t>amoor164@charlotte.edu</a:t>
            </a:r>
            <a:r>
              <a:rPr lang="en"/>
              <a:t> )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5E5E5E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411</Words>
  <Application>Microsoft Office PowerPoint</Application>
  <PresentationFormat>On-screen Show (16:9)</PresentationFormat>
  <Paragraphs>82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Roboto</vt:lpstr>
      <vt:lpstr>Simple Light</vt:lpstr>
      <vt:lpstr>Honors Council Report 2024-2025</vt:lpstr>
      <vt:lpstr>Honors Council Members</vt:lpstr>
      <vt:lpstr>2024-2025 Highlights:</vt:lpstr>
      <vt:lpstr>PowerPoint Presentation</vt:lpstr>
      <vt:lpstr>2023-2024 Highlights:</vt:lpstr>
      <vt:lpstr>Thank you!   Questions?  Laura Magennis (Laura.magennis@charlotte.edu )  Abby Moore (amoor164@charlotte.edu )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Laura Magennis</dc:creator>
  <cp:lastModifiedBy>Matt</cp:lastModifiedBy>
  <cp:revision>1</cp:revision>
  <dcterms:modified xsi:type="dcterms:W3CDTF">2025-04-30T12:55:14Z</dcterms:modified>
</cp:coreProperties>
</file>