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Arial Narrow" panose="020B0606020202030204"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hWfEaNwtn9v3TIJylQoxz4qDHd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D974BF-D2CE-4E10-998B-272CCB513F66}">
  <a:tblStyle styleId="{C2D974BF-D2CE-4E10-998B-272CCB513F6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9EB63F1-F0DF-47C8-89E6-36EABDEB51E6}"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It has been our privilege to serve your academic community over the years and our true pleasure to serve your community. We reaffirm our commitment to building upon our bookstores’ successes by offering strategic programs that will improve the access and affordability of course materials. Our efforts will ensure the continuation of a viable, robust and engaging omni-channel bookstore experience for many years to come. </a:t>
            </a:r>
            <a:endParaRPr/>
          </a:p>
          <a:p>
            <a:pPr marL="0" lvl="0" indent="0" algn="l" rtl="0">
              <a:spcBef>
                <a:spcPts val="0"/>
              </a:spcBef>
              <a:spcAft>
                <a:spcPts val="0"/>
              </a:spcAft>
              <a:buNone/>
            </a:pPr>
            <a:endParaRPr/>
          </a:p>
        </p:txBody>
      </p:sp>
      <p:sp>
        <p:nvSpPr>
          <p:cNvPr id="68" name="Google Shape;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A recent survey conducted by our BNC Insights research team, students reported that Niner Course Pack leads to better experiences for your students. The program increases convenience, access, and affordability by saving students time and money in selecting their course materials.</a:t>
            </a:r>
            <a:endParaRPr/>
          </a:p>
          <a:p>
            <a:pPr marL="0" lvl="0" indent="0" algn="l" rtl="0">
              <a:spcBef>
                <a:spcPts val="0"/>
              </a:spcBef>
              <a:spcAft>
                <a:spcPts val="0"/>
              </a:spcAft>
              <a:buNone/>
            </a:pPr>
            <a:endParaRPr/>
          </a:p>
        </p:txBody>
      </p:sp>
      <p:sp>
        <p:nvSpPr>
          <p:cNvPr id="235" name="Google Shape;23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are just a few examples of student testimonials from your students praising our Niner Course Pack program. </a:t>
            </a:r>
            <a:endParaRPr/>
          </a:p>
        </p:txBody>
      </p:sp>
      <p:sp>
        <p:nvSpPr>
          <p:cNvPr id="248" name="Google Shape;24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We’ve compiled an impact report to summarize the savings and other benefits your students and faculty have experienced with our program.</a:t>
            </a:r>
            <a:endParaRPr/>
          </a:p>
        </p:txBody>
      </p:sp>
      <p:sp>
        <p:nvSpPr>
          <p:cNvPr id="255" name="Google Shape;25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References:</a:t>
            </a:r>
            <a:endParaRPr/>
          </a:p>
          <a:p>
            <a:pPr marL="0" lvl="0" indent="0" algn="l" rtl="0">
              <a:spcBef>
                <a:spcPts val="0"/>
              </a:spcBef>
              <a:spcAft>
                <a:spcPts val="0"/>
              </a:spcAft>
              <a:buNone/>
            </a:pPr>
            <a:r>
              <a:rPr lang="en-US"/>
              <a:t>*This methodology takes every course, determines the retail for all included materials for that course, uses the credit hours for each course multiplied by the credit hour charge to determine the savings per course by the number of students opt-ed into the program. </a:t>
            </a:r>
            <a:endParaRPr/>
          </a:p>
          <a:p>
            <a:pPr marL="0" lvl="0" indent="0" algn="l" rtl="0">
              <a:spcBef>
                <a:spcPts val="0"/>
              </a:spcBef>
              <a:spcAft>
                <a:spcPts val="0"/>
              </a:spcAft>
              <a:buNone/>
            </a:pPr>
            <a:endParaRPr/>
          </a:p>
        </p:txBody>
      </p:sp>
      <p:sp>
        <p:nvSpPr>
          <p:cNvPr id="306" name="Google Shape;30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102 Students Not Included in the NCP.</a:t>
            </a:r>
            <a:endParaRPr/>
          </a:p>
        </p:txBody>
      </p:sp>
      <p:sp>
        <p:nvSpPr>
          <p:cNvPr id="343" name="Google Shape;34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228600" algn="l" rtl="0">
              <a:spcBef>
                <a:spcPts val="0"/>
              </a:spcBef>
              <a:spcAft>
                <a:spcPts val="0"/>
              </a:spcAft>
              <a:buNone/>
            </a:pPr>
            <a:r>
              <a:rPr lang="en-US" sz="1800" b="1" i="1">
                <a:highlight>
                  <a:srgbClr val="00FFFF"/>
                </a:highlight>
                <a:latin typeface="Quattrocento Sans"/>
                <a:ea typeface="Quattrocento Sans"/>
                <a:cs typeface="Quattrocento Sans"/>
                <a:sym typeface="Quattrocento Sans"/>
              </a:rPr>
              <a:t>Retail Insights</a:t>
            </a:r>
            <a:endParaRPr sz="1800">
              <a:latin typeface="Calibri"/>
              <a:ea typeface="Calibri"/>
              <a:cs typeface="Calibri"/>
              <a:sym typeface="Calibri"/>
            </a:endParaRPr>
          </a:p>
          <a:p>
            <a:pPr marL="342900" marR="0" lvl="0" indent="-342900" algn="l" rtl="0">
              <a:spcBef>
                <a:spcPts val="0"/>
              </a:spcBef>
              <a:spcAft>
                <a:spcPts val="0"/>
              </a:spcAft>
              <a:buClr>
                <a:schemeClr val="dk1"/>
              </a:buClr>
              <a:buSzPts val="1800"/>
              <a:buFont typeface="Noto Sans Symbols"/>
              <a:buChar char="∙"/>
            </a:pPr>
            <a:r>
              <a:rPr lang="en-US" sz="1800" b="1">
                <a:latin typeface="Quattrocento Sans"/>
                <a:ea typeface="Quattrocento Sans"/>
                <a:cs typeface="Quattrocento Sans"/>
                <a:sym typeface="Quattrocento Sans"/>
              </a:rPr>
              <a:t>The increases around in-store activity seen in 2022 have stabilized – trends remained consistent with last year.</a:t>
            </a:r>
            <a:r>
              <a:rPr lang="en-US" sz="1800">
                <a:latin typeface="Quattrocento Sans"/>
                <a:ea typeface="Quattrocento Sans"/>
                <a:cs typeface="Quattrocento Sans"/>
                <a:sym typeface="Quattrocento Sans"/>
              </a:rPr>
              <a:t> In-store continued to be the top engagement method with the bookstore, as well the most preferred channel for shopping for emblematic merchandise. Course materials and general merchandise continued to be the top reasons for store visits. While students most often purchased their course materials from the bookstore online only, in-store purchases (whether in-store only or in addition to online) represented 55% of purchases.</a:t>
            </a:r>
            <a:endParaRPr sz="1800">
              <a:latin typeface="Calibri"/>
              <a:ea typeface="Calibri"/>
              <a:cs typeface="Calibri"/>
              <a:sym typeface="Calibri"/>
            </a:endParaRPr>
          </a:p>
          <a:p>
            <a:pPr marL="342900" marR="0" lvl="0" indent="-342900" algn="l" rtl="0">
              <a:spcBef>
                <a:spcPts val="0"/>
              </a:spcBef>
              <a:spcAft>
                <a:spcPts val="0"/>
              </a:spcAft>
              <a:buClr>
                <a:schemeClr val="dk1"/>
              </a:buClr>
              <a:buSzPts val="1800"/>
              <a:buFont typeface="Noto Sans Symbols"/>
              <a:buChar char="∙"/>
            </a:pPr>
            <a:r>
              <a:rPr lang="en-US" sz="1800" b="1">
                <a:latin typeface="Quattrocento Sans"/>
                <a:ea typeface="Quattrocento Sans"/>
                <a:cs typeface="Quattrocento Sans"/>
                <a:sym typeface="Quattrocento Sans"/>
              </a:rPr>
              <a:t>Our bookstores maintain strong performance among students. </a:t>
            </a:r>
            <a:r>
              <a:rPr lang="en-US" sz="1800">
                <a:latin typeface="Quattrocento Sans"/>
                <a:ea typeface="Quattrocento Sans"/>
                <a:cs typeface="Quattrocento Sans"/>
                <a:sym typeface="Quattrocento Sans"/>
              </a:rPr>
              <a:t>The majority gave high ratings for their bookstore's performance and had high levels of satisfaction across many aspects of the shopping experience (both in-store and online). Students continued to place high importance on having course materials available in the store. </a:t>
            </a:r>
            <a:endParaRPr/>
          </a:p>
          <a:p>
            <a:pPr marL="342900" marR="0" lvl="0" indent="-342900" algn="l" rtl="0">
              <a:spcBef>
                <a:spcPts val="0"/>
              </a:spcBef>
              <a:spcAft>
                <a:spcPts val="0"/>
              </a:spcAft>
              <a:buClr>
                <a:schemeClr val="dk1"/>
              </a:buClr>
              <a:buSzPts val="1800"/>
              <a:buFont typeface="Noto Sans Symbols"/>
              <a:buChar char="∙"/>
            </a:pPr>
            <a:r>
              <a:rPr lang="en-US" sz="1800" b="1">
                <a:latin typeface="Quattrocento Sans"/>
                <a:ea typeface="Quattrocento Sans"/>
                <a:cs typeface="Quattrocento Sans"/>
                <a:sym typeface="Quattrocento Sans"/>
              </a:rPr>
              <a:t>Our bookstores remain a top destination for course materials, school-branded apparel, and graduation products.</a:t>
            </a:r>
            <a:r>
              <a:rPr lang="en-US" sz="1800">
                <a:latin typeface="Quattrocento Sans"/>
                <a:ea typeface="Quattrocento Sans"/>
                <a:cs typeface="Quattrocento Sans"/>
                <a:sym typeface="Quattrocento Sans"/>
              </a:rPr>
              <a:t> </a:t>
            </a:r>
            <a:endParaRPr sz="1800">
              <a:latin typeface="Calibri"/>
              <a:ea typeface="Calibri"/>
              <a:cs typeface="Calibri"/>
              <a:sym typeface="Calibri"/>
            </a:endParaRPr>
          </a:p>
          <a:p>
            <a:pPr marL="342900" marR="0" lvl="0" indent="-342900" algn="l" rtl="0">
              <a:spcBef>
                <a:spcPts val="0"/>
              </a:spcBef>
              <a:spcAft>
                <a:spcPts val="0"/>
              </a:spcAft>
              <a:buClr>
                <a:schemeClr val="dk1"/>
              </a:buClr>
              <a:buSzPts val="1800"/>
              <a:buFont typeface="Noto Sans Symbols"/>
              <a:buChar char="∙"/>
            </a:pPr>
            <a:r>
              <a:rPr lang="en-US" sz="1800" b="1">
                <a:latin typeface="Quattrocento Sans"/>
                <a:ea typeface="Quattrocento Sans"/>
                <a:cs typeface="Quattrocento Sans"/>
                <a:sym typeface="Quattrocento Sans"/>
              </a:rPr>
              <a:t>Email remains the top communication channel as students look for financial benefits.</a:t>
            </a:r>
            <a:r>
              <a:rPr lang="en-US" sz="1800">
                <a:latin typeface="Quattrocento Sans"/>
                <a:ea typeface="Quattrocento Sans"/>
                <a:cs typeface="Quattrocento Sans"/>
                <a:sym typeface="Quattrocento Sans"/>
              </a:rPr>
              <a:t> Students still said email was their primary driver for store visits and preferred communication channel from the bookstore. Sales/discounts continued to be the top content of interest, as well as the top driver for repeat visits. Additionally, students indicated that a loyalty/rewards program would also encourage them visit more frequently.</a:t>
            </a:r>
            <a:endParaRPr sz="1800">
              <a:latin typeface="Calibri"/>
              <a:ea typeface="Calibri"/>
              <a:cs typeface="Calibri"/>
              <a:sym typeface="Calibri"/>
            </a:endParaRPr>
          </a:p>
          <a:p>
            <a:pPr marL="0" marR="0" lvl="0" indent="0" algn="l" rtl="0">
              <a:spcBef>
                <a:spcPts val="0"/>
              </a:spcBef>
              <a:spcAft>
                <a:spcPts val="0"/>
              </a:spcAft>
              <a:buNone/>
            </a:pPr>
            <a:r>
              <a:rPr lang="en-US" sz="1800">
                <a:latin typeface="Quattrocento Sans"/>
                <a:ea typeface="Quattrocento Sans"/>
                <a:cs typeface="Quattrocento Sans"/>
                <a:sym typeface="Quattrocento Sans"/>
              </a:rPr>
              <a:t> </a:t>
            </a:r>
            <a:endParaRPr sz="1800">
              <a:latin typeface="Calibri"/>
              <a:ea typeface="Calibri"/>
              <a:cs typeface="Calibri"/>
              <a:sym typeface="Calibri"/>
            </a:endParaRPr>
          </a:p>
          <a:p>
            <a:pPr marL="0" marR="0" lvl="0" indent="228600" algn="l" rtl="0">
              <a:spcBef>
                <a:spcPts val="0"/>
              </a:spcBef>
              <a:spcAft>
                <a:spcPts val="0"/>
              </a:spcAft>
              <a:buNone/>
            </a:pPr>
            <a:r>
              <a:rPr lang="en-US" sz="1800" b="1" i="1">
                <a:highlight>
                  <a:srgbClr val="00FFFF"/>
                </a:highlight>
                <a:latin typeface="Quattrocento Sans"/>
                <a:ea typeface="Quattrocento Sans"/>
                <a:cs typeface="Quattrocento Sans"/>
                <a:sym typeface="Quattrocento Sans"/>
              </a:rPr>
              <a:t>Academic Insights</a:t>
            </a:r>
            <a:endParaRPr sz="1800">
              <a:latin typeface="Calibri"/>
              <a:ea typeface="Calibri"/>
              <a:cs typeface="Calibri"/>
              <a:sym typeface="Calibri"/>
            </a:endParaRPr>
          </a:p>
          <a:p>
            <a:pPr marL="342900" marR="0" lvl="0" indent="-342900" algn="l" rtl="0">
              <a:spcBef>
                <a:spcPts val="0"/>
              </a:spcBef>
              <a:spcAft>
                <a:spcPts val="0"/>
              </a:spcAft>
              <a:buClr>
                <a:schemeClr val="dk1"/>
              </a:buClr>
              <a:buSzPts val="1800"/>
              <a:buFont typeface="Noto Sans Symbols"/>
              <a:buChar char="∙"/>
            </a:pPr>
            <a:r>
              <a:rPr lang="en-US" sz="1800" b="1">
                <a:latin typeface="Quattrocento Sans"/>
                <a:ea typeface="Quattrocento Sans"/>
                <a:cs typeface="Quattrocento Sans"/>
                <a:sym typeface="Quattrocento Sans"/>
              </a:rPr>
              <a:t>Students continue to express strong interest in course material bundling. </a:t>
            </a:r>
            <a:r>
              <a:rPr lang="en-US" sz="1800">
                <a:latin typeface="Quattrocento Sans"/>
                <a:ea typeface="Quattrocento Sans"/>
                <a:cs typeface="Quattrocento Sans"/>
                <a:sym typeface="Quattrocento Sans"/>
              </a:rPr>
              <a:t>While well over half of students had all of their materials on their first day, nearly 90% students indicated interest in a course material bundling program. Additionally, three-fourths said they would have somewhat more/much more positive perceptions about their school if such a program was offered.</a:t>
            </a:r>
            <a:endParaRPr sz="1800">
              <a:latin typeface="Calibri"/>
              <a:ea typeface="Calibri"/>
              <a:cs typeface="Calibri"/>
              <a:sym typeface="Calibri"/>
            </a:endParaRPr>
          </a:p>
          <a:p>
            <a:pPr marL="342900" marR="0" lvl="0" indent="-342900" algn="l" rtl="0">
              <a:spcBef>
                <a:spcPts val="0"/>
              </a:spcBef>
              <a:spcAft>
                <a:spcPts val="0"/>
              </a:spcAft>
              <a:buClr>
                <a:schemeClr val="dk1"/>
              </a:buClr>
              <a:buSzPts val="1800"/>
              <a:buFont typeface="Noto Sans Symbols"/>
              <a:buChar char="∙"/>
            </a:pPr>
            <a:r>
              <a:rPr lang="en-US" sz="1800" b="1">
                <a:latin typeface="Quattrocento Sans"/>
                <a:ea typeface="Quattrocento Sans"/>
                <a:cs typeface="Quattrocento Sans"/>
                <a:sym typeface="Quattrocento Sans"/>
              </a:rPr>
              <a:t>Our bookstores remain a key destination for course materials.</a:t>
            </a:r>
            <a:r>
              <a:rPr lang="en-US" sz="1800">
                <a:latin typeface="Quattrocento Sans"/>
                <a:ea typeface="Quattrocento Sans"/>
                <a:cs typeface="Quattrocento Sans"/>
                <a:sym typeface="Quattrocento Sans"/>
              </a:rPr>
              <a:t> They continued to top the list for faculty recommendations and student purchases – though decreasing slightly vs. 2022. While students most frequently purchased their course materials from the bookstore online only, in-store purchases (whether in-store only or in addition to online) represented 55% of purchases. Consistent with last year, nearly 80% would find purchasing course materials through the LMS convenient, and price match awareness remained an opportunity for improvement.</a:t>
            </a:r>
            <a:endParaRPr sz="1800">
              <a:latin typeface="Calibri"/>
              <a:ea typeface="Calibri"/>
              <a:cs typeface="Calibri"/>
              <a:sym typeface="Calibri"/>
            </a:endParaRPr>
          </a:p>
          <a:p>
            <a:pPr marL="342900" marR="0" lvl="0" indent="-342900" algn="l" rtl="0">
              <a:spcBef>
                <a:spcPts val="0"/>
              </a:spcBef>
              <a:spcAft>
                <a:spcPts val="0"/>
              </a:spcAft>
              <a:buClr>
                <a:schemeClr val="dk1"/>
              </a:buClr>
              <a:buSzPts val="1800"/>
              <a:buFont typeface="Noto Sans Symbols"/>
              <a:buChar char="∙"/>
            </a:pPr>
            <a:r>
              <a:rPr lang="en-US" sz="1800" b="1">
                <a:latin typeface="Quattrocento Sans"/>
                <a:ea typeface="Quattrocento Sans"/>
                <a:cs typeface="Quattrocento Sans"/>
                <a:sym typeface="Quattrocento Sans"/>
              </a:rPr>
              <a:t>Students continue to use both print and digital resources.</a:t>
            </a:r>
            <a:r>
              <a:rPr lang="en-US" sz="1800">
                <a:latin typeface="Quattrocento Sans"/>
                <a:ea typeface="Quattrocento Sans"/>
                <a:cs typeface="Quattrocento Sans"/>
                <a:sym typeface="Quattrocento Sans"/>
              </a:rPr>
              <a:t> Nearly 60% of students indicated they were using both print and digital course materials during the semester – with an increase in those using digital course materials only vs. 2022. Google and YouTube continued to be popular supplementary resources. Similar to last year, over 80% express interest in supplementary tools – with Homework Solution and Q&amp;A garnering the most interest.</a:t>
            </a:r>
            <a:endParaRPr sz="1800">
              <a:latin typeface="Calibri"/>
              <a:ea typeface="Calibri"/>
              <a:cs typeface="Calibri"/>
              <a:sym typeface="Calibri"/>
            </a:endParaRPr>
          </a:p>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are thrilled that your campus community has implemented First Day Complete. This program, which remains at the forefront of our initiatives, is still the best way to increase convenience, access, and affordability on your campus. </a:t>
            </a:r>
            <a:endParaRPr/>
          </a:p>
        </p:txBody>
      </p:sp>
      <p:sp>
        <p:nvSpPr>
          <p:cNvPr id="214" name="Google Shape;21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eader">
  <p:cSld name="Header">
    <p:spTree>
      <p:nvGrpSpPr>
        <p:cNvPr id="1" name="Shape 11"/>
        <p:cNvGrpSpPr/>
        <p:nvPr/>
      </p:nvGrpSpPr>
      <p:grpSpPr>
        <a:xfrm>
          <a:off x="0" y="0"/>
          <a:ext cx="0" cy="0"/>
          <a:chOff x="0" y="0"/>
          <a:chExt cx="0" cy="0"/>
        </a:xfrm>
      </p:grpSpPr>
      <p:sp>
        <p:nvSpPr>
          <p:cNvPr id="12" name="Google Shape;12;p24"/>
          <p:cNvSpPr txBox="1">
            <a:spLocks noGrp="1"/>
          </p:cNvSpPr>
          <p:nvPr>
            <p:ph type="body" idx="1"/>
          </p:nvPr>
        </p:nvSpPr>
        <p:spPr>
          <a:xfrm>
            <a:off x="274292" y="196275"/>
            <a:ext cx="11643416" cy="59951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8C1"/>
              </a:buClr>
              <a:buSzPts val="3000"/>
              <a:buFont typeface="Arial"/>
              <a:buNone/>
              <a:defRPr sz="3000" b="1" i="0" u="none" strike="noStrike" cap="none">
                <a:solidFill>
                  <a:srgbClr val="0078C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NC Section Slide 2">
  <p:cSld name="BNC Section Slide 2">
    <p:spTree>
      <p:nvGrpSpPr>
        <p:cNvPr id="1" name="Shape 36"/>
        <p:cNvGrpSpPr/>
        <p:nvPr/>
      </p:nvGrpSpPr>
      <p:grpSpPr>
        <a:xfrm>
          <a:off x="0" y="0"/>
          <a:ext cx="0" cy="0"/>
          <a:chOff x="0" y="0"/>
          <a:chExt cx="0" cy="0"/>
        </a:xfrm>
      </p:grpSpPr>
      <p:sp>
        <p:nvSpPr>
          <p:cNvPr id="37" name="Google Shape;37;p33"/>
          <p:cNvSpPr/>
          <p:nvPr/>
        </p:nvSpPr>
        <p:spPr>
          <a:xfrm>
            <a:off x="0" y="0"/>
            <a:ext cx="12192000" cy="10799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pic>
        <p:nvPicPr>
          <p:cNvPr id="38" name="Google Shape;38;p33"/>
          <p:cNvPicPr preferRelativeResize="0"/>
          <p:nvPr/>
        </p:nvPicPr>
        <p:blipFill rotWithShape="1">
          <a:blip r:embed="rId2">
            <a:alphaModFix/>
          </a:blip>
          <a:srcRect t="1330" r="1902" b="572"/>
          <a:stretch/>
        </p:blipFill>
        <p:spPr>
          <a:xfrm>
            <a:off x="6350" y="0"/>
            <a:ext cx="12179300" cy="685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NC Section Slide 3">
  <p:cSld name="BNC Section Slide 3">
    <p:spTree>
      <p:nvGrpSpPr>
        <p:cNvPr id="1" name="Shape 39"/>
        <p:cNvGrpSpPr/>
        <p:nvPr/>
      </p:nvGrpSpPr>
      <p:grpSpPr>
        <a:xfrm>
          <a:off x="0" y="0"/>
          <a:ext cx="0" cy="0"/>
          <a:chOff x="0" y="0"/>
          <a:chExt cx="0" cy="0"/>
        </a:xfrm>
      </p:grpSpPr>
      <p:sp>
        <p:nvSpPr>
          <p:cNvPr id="40" name="Google Shape;40;p34"/>
          <p:cNvSpPr/>
          <p:nvPr/>
        </p:nvSpPr>
        <p:spPr>
          <a:xfrm>
            <a:off x="0" y="0"/>
            <a:ext cx="12192000" cy="10799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pic>
        <p:nvPicPr>
          <p:cNvPr id="41" name="Google Shape;41;p34"/>
          <p:cNvPicPr preferRelativeResize="0"/>
          <p:nvPr/>
        </p:nvPicPr>
        <p:blipFill rotWithShape="1">
          <a:blip r:embed="rId2">
            <a:alphaModFix/>
          </a:blip>
          <a:srcRect/>
          <a:stretch/>
        </p:blipFill>
        <p:spPr>
          <a:xfrm>
            <a:off x="6350" y="3572"/>
            <a:ext cx="12179300" cy="685085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resenters">
  <p:cSld name="Presenters">
    <p:spTree>
      <p:nvGrpSpPr>
        <p:cNvPr id="1" name="Shape 42"/>
        <p:cNvGrpSpPr/>
        <p:nvPr/>
      </p:nvGrpSpPr>
      <p:grpSpPr>
        <a:xfrm>
          <a:off x="0" y="0"/>
          <a:ext cx="0" cy="0"/>
          <a:chOff x="0" y="0"/>
          <a:chExt cx="0" cy="0"/>
        </a:xfrm>
      </p:grpSpPr>
      <p:sp>
        <p:nvSpPr>
          <p:cNvPr id="43" name="Google Shape;43;p35"/>
          <p:cNvSpPr/>
          <p:nvPr/>
        </p:nvSpPr>
        <p:spPr>
          <a:xfrm>
            <a:off x="0" y="2269445"/>
            <a:ext cx="12192000" cy="212443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9193"/>
              </a:solidFill>
              <a:latin typeface="Arial"/>
              <a:ea typeface="Arial"/>
              <a:cs typeface="Arial"/>
              <a:sym typeface="Arial"/>
            </a:endParaRPr>
          </a:p>
        </p:txBody>
      </p:sp>
      <p:sp>
        <p:nvSpPr>
          <p:cNvPr id="44" name="Google Shape;44;p35"/>
          <p:cNvSpPr/>
          <p:nvPr/>
        </p:nvSpPr>
        <p:spPr>
          <a:xfrm>
            <a:off x="0" y="0"/>
            <a:ext cx="12192000" cy="1079950"/>
          </a:xfrm>
          <a:prstGeom prst="rect">
            <a:avLst/>
          </a:prstGeom>
          <a:solidFill>
            <a:srgbClr val="0074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45" name="Google Shape;45;p35"/>
          <p:cNvSpPr txBox="1">
            <a:spLocks noGrp="1"/>
          </p:cNvSpPr>
          <p:nvPr>
            <p:ph type="body" idx="1"/>
          </p:nvPr>
        </p:nvSpPr>
        <p:spPr>
          <a:xfrm>
            <a:off x="377896" y="235683"/>
            <a:ext cx="5243676" cy="6310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000"/>
              <a:buFont typeface="Arial"/>
              <a:buNone/>
              <a:defRPr sz="30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35"/>
          <p:cNvSpPr txBox="1">
            <a:spLocks noGrp="1"/>
          </p:cNvSpPr>
          <p:nvPr>
            <p:ph type="sldNum" idx="12"/>
          </p:nvPr>
        </p:nvSpPr>
        <p:spPr>
          <a:xfrm>
            <a:off x="11594592" y="6356350"/>
            <a:ext cx="42672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a:solidFill>
                  <a:srgbClr val="888888"/>
                </a:solidFill>
                <a:latin typeface="Arial"/>
                <a:ea typeface="Arial"/>
                <a:cs typeface="Arial"/>
                <a:sym typeface="Arial"/>
              </a:defRPr>
            </a:lvl1pPr>
            <a:lvl2pPr marL="0" marR="0" lvl="1" indent="0" algn="r" rtl="0">
              <a:spcBef>
                <a:spcPts val="0"/>
              </a:spcBef>
              <a:buNone/>
              <a:defRPr sz="1200" b="0" i="0">
                <a:solidFill>
                  <a:srgbClr val="888888"/>
                </a:solidFill>
                <a:latin typeface="Arial"/>
                <a:ea typeface="Arial"/>
                <a:cs typeface="Arial"/>
                <a:sym typeface="Arial"/>
              </a:defRPr>
            </a:lvl2pPr>
            <a:lvl3pPr marL="0" marR="0" lvl="2" indent="0" algn="r" rtl="0">
              <a:spcBef>
                <a:spcPts val="0"/>
              </a:spcBef>
              <a:buNone/>
              <a:defRPr sz="1200" b="0" i="0">
                <a:solidFill>
                  <a:srgbClr val="888888"/>
                </a:solidFill>
                <a:latin typeface="Arial"/>
                <a:ea typeface="Arial"/>
                <a:cs typeface="Arial"/>
                <a:sym typeface="Arial"/>
              </a:defRPr>
            </a:lvl3pPr>
            <a:lvl4pPr marL="0" marR="0" lvl="3" indent="0" algn="r" rtl="0">
              <a:spcBef>
                <a:spcPts val="0"/>
              </a:spcBef>
              <a:buNone/>
              <a:defRPr sz="1200" b="0" i="0">
                <a:solidFill>
                  <a:srgbClr val="888888"/>
                </a:solidFill>
                <a:latin typeface="Arial"/>
                <a:ea typeface="Arial"/>
                <a:cs typeface="Arial"/>
                <a:sym typeface="Arial"/>
              </a:defRPr>
            </a:lvl4pPr>
            <a:lvl5pPr marL="0" marR="0" lvl="4" indent="0" algn="r" rtl="0">
              <a:spcBef>
                <a:spcPts val="0"/>
              </a:spcBef>
              <a:buNone/>
              <a:defRPr sz="1200" b="0" i="0">
                <a:solidFill>
                  <a:srgbClr val="888888"/>
                </a:solidFill>
                <a:latin typeface="Arial"/>
                <a:ea typeface="Arial"/>
                <a:cs typeface="Arial"/>
                <a:sym typeface="Arial"/>
              </a:defRPr>
            </a:lvl5pPr>
            <a:lvl6pPr marL="0" marR="0" lvl="5" indent="0" algn="r" rtl="0">
              <a:spcBef>
                <a:spcPts val="0"/>
              </a:spcBef>
              <a:buNone/>
              <a:defRPr sz="1200" b="0" i="0">
                <a:solidFill>
                  <a:srgbClr val="888888"/>
                </a:solidFill>
                <a:latin typeface="Arial"/>
                <a:ea typeface="Arial"/>
                <a:cs typeface="Arial"/>
                <a:sym typeface="Arial"/>
              </a:defRPr>
            </a:lvl6pPr>
            <a:lvl7pPr marL="0" marR="0" lvl="6" indent="0" algn="r" rtl="0">
              <a:spcBef>
                <a:spcPts val="0"/>
              </a:spcBef>
              <a:buNone/>
              <a:defRPr sz="1200" b="0" i="0">
                <a:solidFill>
                  <a:srgbClr val="888888"/>
                </a:solidFill>
                <a:latin typeface="Arial"/>
                <a:ea typeface="Arial"/>
                <a:cs typeface="Arial"/>
                <a:sym typeface="Arial"/>
              </a:defRPr>
            </a:lvl7pPr>
            <a:lvl8pPr marL="0" marR="0" lvl="7" indent="0" algn="r" rtl="0">
              <a:spcBef>
                <a:spcPts val="0"/>
              </a:spcBef>
              <a:buNone/>
              <a:defRPr sz="1200" b="0" i="0">
                <a:solidFill>
                  <a:srgbClr val="888888"/>
                </a:solidFill>
                <a:latin typeface="Arial"/>
                <a:ea typeface="Arial"/>
                <a:cs typeface="Arial"/>
                <a:sym typeface="Arial"/>
              </a:defRPr>
            </a:lvl8pPr>
            <a:lvl9pPr marL="0" marR="0" lvl="8" indent="0" algn="r" rtl="0">
              <a:spcBef>
                <a:spcPts val="0"/>
              </a:spcBef>
              <a:buNone/>
              <a:defRPr sz="1200" b="0" i="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35"/>
          <p:cNvSpPr>
            <a:spLocks noGrp="1"/>
          </p:cNvSpPr>
          <p:nvPr>
            <p:ph type="pic" idx="2"/>
          </p:nvPr>
        </p:nvSpPr>
        <p:spPr>
          <a:xfrm>
            <a:off x="4916135" y="2151799"/>
            <a:ext cx="2359730" cy="2359730"/>
          </a:xfrm>
          <a:prstGeom prst="ellipse">
            <a:avLst/>
          </a:prstGeom>
          <a:solidFill>
            <a:srgbClr val="7F7F7F"/>
          </a:solidFill>
          <a:ln>
            <a:noFill/>
          </a:ln>
        </p:spPr>
      </p:sp>
      <p:sp>
        <p:nvSpPr>
          <p:cNvPr id="48" name="Google Shape;48;p35"/>
          <p:cNvSpPr>
            <a:spLocks noGrp="1"/>
          </p:cNvSpPr>
          <p:nvPr>
            <p:ph type="pic" idx="3"/>
          </p:nvPr>
        </p:nvSpPr>
        <p:spPr>
          <a:xfrm>
            <a:off x="8750719" y="2151799"/>
            <a:ext cx="2359730" cy="2359730"/>
          </a:xfrm>
          <a:prstGeom prst="ellipse">
            <a:avLst/>
          </a:prstGeom>
          <a:solidFill>
            <a:srgbClr val="7F7F7F"/>
          </a:solidFill>
          <a:ln>
            <a:noFill/>
          </a:ln>
        </p:spPr>
      </p:sp>
      <p:sp>
        <p:nvSpPr>
          <p:cNvPr id="49" name="Google Shape;49;p35"/>
          <p:cNvSpPr>
            <a:spLocks noGrp="1"/>
          </p:cNvSpPr>
          <p:nvPr>
            <p:ph type="pic" idx="4"/>
          </p:nvPr>
        </p:nvSpPr>
        <p:spPr>
          <a:xfrm>
            <a:off x="1081550" y="2151799"/>
            <a:ext cx="2359730" cy="2359730"/>
          </a:xfrm>
          <a:prstGeom prst="ellipse">
            <a:avLst/>
          </a:prstGeom>
          <a:solidFill>
            <a:srgbClr val="7F7F7F"/>
          </a:solidFill>
          <a:ln>
            <a:noFill/>
          </a:ln>
        </p:spPr>
      </p:sp>
      <p:sp>
        <p:nvSpPr>
          <p:cNvPr id="50" name="Google Shape;50;p35"/>
          <p:cNvSpPr txBox="1">
            <a:spLocks noGrp="1"/>
          </p:cNvSpPr>
          <p:nvPr>
            <p:ph type="body" idx="5"/>
          </p:nvPr>
        </p:nvSpPr>
        <p:spPr>
          <a:xfrm>
            <a:off x="909659" y="4766116"/>
            <a:ext cx="2703512" cy="3143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35"/>
          <p:cNvSpPr txBox="1">
            <a:spLocks noGrp="1"/>
          </p:cNvSpPr>
          <p:nvPr>
            <p:ph type="body" idx="6"/>
          </p:nvPr>
        </p:nvSpPr>
        <p:spPr>
          <a:xfrm>
            <a:off x="4745059" y="4766116"/>
            <a:ext cx="2703512" cy="3143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35"/>
          <p:cNvSpPr txBox="1">
            <a:spLocks noGrp="1"/>
          </p:cNvSpPr>
          <p:nvPr>
            <p:ph type="body" idx="7"/>
          </p:nvPr>
        </p:nvSpPr>
        <p:spPr>
          <a:xfrm>
            <a:off x="8588926" y="4766116"/>
            <a:ext cx="2703512" cy="3143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35"/>
          <p:cNvSpPr txBox="1">
            <a:spLocks noGrp="1"/>
          </p:cNvSpPr>
          <p:nvPr>
            <p:ph type="body" idx="8"/>
          </p:nvPr>
        </p:nvSpPr>
        <p:spPr>
          <a:xfrm>
            <a:off x="8453751" y="5206382"/>
            <a:ext cx="2973863" cy="93671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5"/>
          <p:cNvSpPr txBox="1">
            <a:spLocks noGrp="1"/>
          </p:cNvSpPr>
          <p:nvPr>
            <p:ph type="body" idx="9"/>
          </p:nvPr>
        </p:nvSpPr>
        <p:spPr>
          <a:xfrm>
            <a:off x="4618351" y="5206382"/>
            <a:ext cx="2973863" cy="93671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35"/>
          <p:cNvSpPr txBox="1">
            <a:spLocks noGrp="1"/>
          </p:cNvSpPr>
          <p:nvPr>
            <p:ph type="body" idx="13"/>
          </p:nvPr>
        </p:nvSpPr>
        <p:spPr>
          <a:xfrm>
            <a:off x="782951" y="5206382"/>
            <a:ext cx="2973863" cy="93671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7F7F7F"/>
              </a:buClr>
              <a:buSzPts val="1600"/>
              <a:buFont typeface="Arial"/>
              <a:buNone/>
              <a:defRPr sz="1600" b="0" i="0" u="none" strike="noStrike" cap="none">
                <a:solidFill>
                  <a:srgbClr val="7F7F7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3">
  <p:cSld name="Blank 3">
    <p:spTree>
      <p:nvGrpSpPr>
        <p:cNvPr id="1" name="Shape 5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4">
  <p:cSld name="Blank 4">
    <p:spTree>
      <p:nvGrpSpPr>
        <p:cNvPr id="1" name="Shape 57"/>
        <p:cNvGrpSpPr/>
        <p:nvPr/>
      </p:nvGrpSpPr>
      <p:grpSpPr>
        <a:xfrm>
          <a:off x="0" y="0"/>
          <a:ext cx="0" cy="0"/>
          <a:chOff x="0" y="0"/>
          <a:chExt cx="0" cy="0"/>
        </a:xfrm>
      </p:grpSpPr>
      <p:sp>
        <p:nvSpPr>
          <p:cNvPr id="58" name="Google Shape;58;p37"/>
          <p:cNvSpPr txBox="1">
            <a:spLocks noGrp="1"/>
          </p:cNvSpPr>
          <p:nvPr>
            <p:ph type="sldNum" idx="12"/>
          </p:nvPr>
        </p:nvSpPr>
        <p:spPr>
          <a:xfrm>
            <a:off x="11594592" y="6356350"/>
            <a:ext cx="42672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37"/>
          <p:cNvSpPr txBox="1">
            <a:spLocks noGrp="1"/>
          </p:cNvSpPr>
          <p:nvPr>
            <p:ph type="body" idx="1"/>
          </p:nvPr>
        </p:nvSpPr>
        <p:spPr>
          <a:xfrm>
            <a:off x="274292" y="259883"/>
            <a:ext cx="11643416" cy="59951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3000"/>
              <a:buFont typeface="Arial"/>
              <a:buNone/>
              <a:defRPr sz="30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63"/>
        <p:cNvGrpSpPr/>
        <p:nvPr/>
      </p:nvGrpSpPr>
      <p:grpSpPr>
        <a:xfrm>
          <a:off x="0" y="0"/>
          <a:ext cx="0" cy="0"/>
          <a:chOff x="0" y="0"/>
          <a:chExt cx="0" cy="0"/>
        </a:xfrm>
      </p:grpSpPr>
      <p:sp>
        <p:nvSpPr>
          <p:cNvPr id="64" name="Google Shape;64;p41"/>
          <p:cNvSpPr txBox="1">
            <a:spLocks noGrp="1"/>
          </p:cNvSpPr>
          <p:nvPr>
            <p:ph type="body" idx="1"/>
          </p:nvPr>
        </p:nvSpPr>
        <p:spPr>
          <a:xfrm>
            <a:off x="164536" y="61100"/>
            <a:ext cx="11643416" cy="59951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NC Section Slide BW">
  <p:cSld name="BNC Section Slide BW">
    <p:spTree>
      <p:nvGrpSpPr>
        <p:cNvPr id="1" name="Shape 13"/>
        <p:cNvGrpSpPr/>
        <p:nvPr/>
      </p:nvGrpSpPr>
      <p:grpSpPr>
        <a:xfrm>
          <a:off x="0" y="0"/>
          <a:ext cx="0" cy="0"/>
          <a:chOff x="0" y="0"/>
          <a:chExt cx="0" cy="0"/>
        </a:xfrm>
      </p:grpSpPr>
      <p:pic>
        <p:nvPicPr>
          <p:cNvPr id="14" name="Google Shape;14;p25"/>
          <p:cNvPicPr preferRelativeResize="0"/>
          <p:nvPr/>
        </p:nvPicPr>
        <p:blipFill rotWithShape="1">
          <a:blip r:embed="rId2">
            <a:alphaModFix/>
          </a:blip>
          <a:srcRect t="3168" b="3169"/>
          <a:stretch/>
        </p:blipFill>
        <p:spPr>
          <a:xfrm>
            <a:off x="-1" y="0"/>
            <a:ext cx="12192001" cy="642328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NC Title Slide">
  <p:cSld name="BNC Title Slide">
    <p:spTree>
      <p:nvGrpSpPr>
        <p:cNvPr id="1" name="Shape 15"/>
        <p:cNvGrpSpPr/>
        <p:nvPr/>
      </p:nvGrpSpPr>
      <p:grpSpPr>
        <a:xfrm>
          <a:off x="0" y="0"/>
          <a:ext cx="0" cy="0"/>
          <a:chOff x="0" y="0"/>
          <a:chExt cx="0" cy="0"/>
        </a:xfrm>
      </p:grpSpPr>
      <p:sp>
        <p:nvSpPr>
          <p:cNvPr id="16" name="Google Shape;16;p26"/>
          <p:cNvSpPr/>
          <p:nvPr/>
        </p:nvSpPr>
        <p:spPr>
          <a:xfrm>
            <a:off x="7628468" y="2446867"/>
            <a:ext cx="4563532" cy="4411133"/>
          </a:xfrm>
          <a:custGeom>
            <a:avLst/>
            <a:gdLst/>
            <a:ahLst/>
            <a:cxnLst/>
            <a:rect l="l" t="t" r="r" b="b"/>
            <a:pathLst>
              <a:path w="6096000" h="4411133" extrusionOk="0">
                <a:moveTo>
                  <a:pt x="0" y="4411133"/>
                </a:moveTo>
                <a:lnTo>
                  <a:pt x="6096000" y="0"/>
                </a:lnTo>
                <a:lnTo>
                  <a:pt x="6096000" y="4411133"/>
                </a:lnTo>
                <a:lnTo>
                  <a:pt x="0" y="4411133"/>
                </a:lnTo>
                <a:close/>
              </a:path>
            </a:pathLst>
          </a:custGeom>
          <a:solidFill>
            <a:srgbClr val="0072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NC Title Slide 2">
  <p:cSld name="BNC Title Slide 2">
    <p:spTree>
      <p:nvGrpSpPr>
        <p:cNvPr id="1" name="Shape 21"/>
        <p:cNvGrpSpPr/>
        <p:nvPr/>
      </p:nvGrpSpPr>
      <p:grpSpPr>
        <a:xfrm>
          <a:off x="0" y="0"/>
          <a:ext cx="0" cy="0"/>
          <a:chOff x="0" y="0"/>
          <a:chExt cx="0" cy="0"/>
        </a:xfrm>
      </p:grpSpPr>
      <p:sp>
        <p:nvSpPr>
          <p:cNvPr id="22" name="Google Shape;22;p29"/>
          <p:cNvSpPr/>
          <p:nvPr/>
        </p:nvSpPr>
        <p:spPr>
          <a:xfrm>
            <a:off x="9748366" y="4175094"/>
            <a:ext cx="1670045" cy="170806"/>
          </a:xfrm>
          <a:prstGeom prst="rect">
            <a:avLst/>
          </a:prstGeom>
          <a:solidFill>
            <a:srgbClr val="0076BD"/>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chemeClr val="dk1"/>
              </a:buClr>
              <a:buSzPts val="3200"/>
              <a:buFont typeface="Calibri"/>
              <a:buNone/>
            </a:pPr>
            <a:endParaRPr sz="3200" b="0" i="0" u="none" strike="noStrike" cap="none">
              <a:solidFill>
                <a:srgbClr val="FFFFFF"/>
              </a:solidFill>
              <a:latin typeface="Calibri"/>
              <a:ea typeface="Calibri"/>
              <a:cs typeface="Calibri"/>
              <a:sym typeface="Calibri"/>
            </a:endParaRPr>
          </a:p>
        </p:txBody>
      </p:sp>
      <p:sp>
        <p:nvSpPr>
          <p:cNvPr id="23" name="Google Shape;23;p29"/>
          <p:cNvSpPr txBox="1">
            <a:spLocks noGrp="1"/>
          </p:cNvSpPr>
          <p:nvPr>
            <p:ph type="body" idx="1"/>
          </p:nvPr>
        </p:nvSpPr>
        <p:spPr>
          <a:xfrm>
            <a:off x="5961888" y="846680"/>
            <a:ext cx="5473377" cy="2682678"/>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chemeClr val="dk1"/>
              </a:buClr>
              <a:buSzPts val="5600"/>
              <a:buFont typeface="Arial"/>
              <a:buNone/>
              <a:defRPr sz="56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29"/>
          <p:cNvSpPr txBox="1">
            <a:spLocks noGrp="1"/>
          </p:cNvSpPr>
          <p:nvPr>
            <p:ph type="body" idx="2"/>
          </p:nvPr>
        </p:nvSpPr>
        <p:spPr>
          <a:xfrm>
            <a:off x="6492240" y="4699645"/>
            <a:ext cx="4926171" cy="1512618"/>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9"/>
          <p:cNvSpPr>
            <a:spLocks noGrp="1"/>
          </p:cNvSpPr>
          <p:nvPr>
            <p:ph type="pic" idx="3"/>
          </p:nvPr>
        </p:nvSpPr>
        <p:spPr>
          <a:xfrm>
            <a:off x="-9144" y="0"/>
            <a:ext cx="6379464" cy="6885432"/>
          </a:xfrm>
          <a:prstGeom prst="rect">
            <a:avLst/>
          </a:prstGeom>
          <a:solidFill>
            <a:srgbClr val="F2F2F2"/>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sp>
        <p:nvSpPr>
          <p:cNvPr id="27" name="Google Shape;27;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NC Section Slide">
  <p:cSld name="BNC Section Slide">
    <p:spTree>
      <p:nvGrpSpPr>
        <p:cNvPr id="1" name="Shape 33"/>
        <p:cNvGrpSpPr/>
        <p:nvPr/>
      </p:nvGrpSpPr>
      <p:grpSpPr>
        <a:xfrm>
          <a:off x="0" y="0"/>
          <a:ext cx="0" cy="0"/>
          <a:chOff x="0" y="0"/>
          <a:chExt cx="0" cy="0"/>
        </a:xfrm>
      </p:grpSpPr>
      <p:sp>
        <p:nvSpPr>
          <p:cNvPr id="34" name="Google Shape;34;p32"/>
          <p:cNvSpPr/>
          <p:nvPr/>
        </p:nvSpPr>
        <p:spPr>
          <a:xfrm>
            <a:off x="0" y="0"/>
            <a:ext cx="12192000" cy="10799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pic>
        <p:nvPicPr>
          <p:cNvPr id="35" name="Google Shape;35;p32" descr="A blue circle with a white circl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3"/>
          <p:cNvPicPr preferRelativeResize="0"/>
          <p:nvPr/>
        </p:nvPicPr>
        <p:blipFill rotWithShape="1">
          <a:blip r:embed="rId20">
            <a:alphaModFix/>
          </a:blip>
          <a:srcRect/>
          <a:stretch/>
        </p:blipFill>
        <p:spPr>
          <a:xfrm>
            <a:off x="95244" y="6496640"/>
            <a:ext cx="1261537" cy="28326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aux.charlotte.edu/bookstore/bookstor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
          <p:cNvPicPr preferRelativeResize="0"/>
          <p:nvPr/>
        </p:nvPicPr>
        <p:blipFill rotWithShape="1">
          <a:blip r:embed="rId3">
            <a:alphaModFix/>
          </a:blip>
          <a:srcRect l="17881" t="12458" b="5422"/>
          <a:stretch/>
        </p:blipFill>
        <p:spPr>
          <a:xfrm>
            <a:off x="-1" y="0"/>
            <a:ext cx="12192001" cy="6858000"/>
          </a:xfrm>
          <a:prstGeom prst="rect">
            <a:avLst/>
          </a:prstGeom>
          <a:noFill/>
          <a:ln>
            <a:noFill/>
          </a:ln>
        </p:spPr>
      </p:pic>
      <p:pic>
        <p:nvPicPr>
          <p:cNvPr id="71" name="Google Shape;71;p1"/>
          <p:cNvPicPr preferRelativeResize="0"/>
          <p:nvPr/>
        </p:nvPicPr>
        <p:blipFill rotWithShape="1">
          <a:blip r:embed="rId4">
            <a:alphaModFix/>
          </a:blip>
          <a:srcRect/>
          <a:stretch/>
        </p:blipFill>
        <p:spPr>
          <a:xfrm>
            <a:off x="6345826" y="4167923"/>
            <a:ext cx="2375808" cy="622663"/>
          </a:xfrm>
          <a:prstGeom prst="rect">
            <a:avLst/>
          </a:prstGeom>
          <a:noFill/>
          <a:ln>
            <a:noFill/>
          </a:ln>
        </p:spPr>
      </p:pic>
      <p:sp>
        <p:nvSpPr>
          <p:cNvPr id="72" name="Google Shape;72;p1"/>
          <p:cNvSpPr txBox="1"/>
          <p:nvPr/>
        </p:nvSpPr>
        <p:spPr>
          <a:xfrm>
            <a:off x="1867937" y="1213866"/>
            <a:ext cx="8456124" cy="1107054"/>
          </a:xfrm>
          <a:prstGeom prst="rect">
            <a:avLst/>
          </a:prstGeom>
          <a:noFill/>
          <a:ln>
            <a:noFill/>
          </a:ln>
        </p:spPr>
        <p:txBody>
          <a:bodyPr spcFirstLastPara="1" wrap="square" lIns="91425" tIns="45700" rIns="91425" bIns="45700" anchor="t" anchorCtr="0">
            <a:noAutofit/>
          </a:bodyPr>
          <a:lstStyle/>
          <a:p>
            <a:pPr marL="0" marR="0" lvl="0" indent="0" algn="ctr" rtl="0">
              <a:lnSpc>
                <a:spcPct val="114562"/>
              </a:lnSpc>
              <a:spcBef>
                <a:spcPts val="0"/>
              </a:spcBef>
              <a:spcAft>
                <a:spcPts val="0"/>
              </a:spcAft>
              <a:buClr>
                <a:srgbClr val="0078C1"/>
              </a:buClr>
              <a:buSzPts val="3200"/>
              <a:buFont typeface="Arial"/>
              <a:buNone/>
            </a:pPr>
            <a:r>
              <a:rPr lang="en-US" sz="3200" b="1" i="0" u="none" strike="noStrike" cap="none">
                <a:solidFill>
                  <a:srgbClr val="0078C1"/>
                </a:solidFill>
                <a:latin typeface="Arial"/>
                <a:ea typeface="Arial"/>
                <a:cs typeface="Arial"/>
                <a:sym typeface="Arial"/>
              </a:rPr>
              <a:t>SUPPORTING THE HIGHEST </a:t>
            </a:r>
            <a:endParaRPr/>
          </a:p>
          <a:p>
            <a:pPr marL="0" marR="0" lvl="0" indent="0" algn="ctr" rtl="0">
              <a:lnSpc>
                <a:spcPct val="114562"/>
              </a:lnSpc>
              <a:spcBef>
                <a:spcPts val="0"/>
              </a:spcBef>
              <a:spcAft>
                <a:spcPts val="0"/>
              </a:spcAft>
              <a:buClr>
                <a:srgbClr val="0078C1"/>
              </a:buClr>
              <a:buSzPts val="3200"/>
              <a:buFont typeface="Arial"/>
              <a:buNone/>
            </a:pPr>
            <a:r>
              <a:rPr lang="en-US" sz="3200" b="1" i="0" u="none" strike="noStrike" cap="none">
                <a:solidFill>
                  <a:srgbClr val="0078C1"/>
                </a:solidFill>
                <a:latin typeface="Arial"/>
                <a:ea typeface="Arial"/>
                <a:cs typeface="Arial"/>
                <a:sym typeface="Arial"/>
              </a:rPr>
              <a:t>PRIORITY GOALS &amp; OBJECTIVES OF</a:t>
            </a:r>
            <a:endParaRPr/>
          </a:p>
        </p:txBody>
      </p:sp>
      <p:cxnSp>
        <p:nvCxnSpPr>
          <p:cNvPr id="73" name="Google Shape;73;p1"/>
          <p:cNvCxnSpPr/>
          <p:nvPr/>
        </p:nvCxnSpPr>
        <p:spPr>
          <a:xfrm>
            <a:off x="6095999" y="3979721"/>
            <a:ext cx="0" cy="999066"/>
          </a:xfrm>
          <a:prstGeom prst="straightConnector1">
            <a:avLst/>
          </a:prstGeom>
          <a:noFill/>
          <a:ln w="28575" cap="flat" cmpd="sng">
            <a:solidFill>
              <a:srgbClr val="0078C1"/>
            </a:solidFill>
            <a:prstDash val="solid"/>
            <a:miter lim="800000"/>
            <a:headEnd type="none" w="sm" len="sm"/>
            <a:tailEnd type="none" w="sm" len="sm"/>
          </a:ln>
        </p:spPr>
      </p:cxnSp>
      <p:sp>
        <p:nvSpPr>
          <p:cNvPr id="74" name="Google Shape;74;p1"/>
          <p:cNvSpPr txBox="1"/>
          <p:nvPr/>
        </p:nvSpPr>
        <p:spPr>
          <a:xfrm>
            <a:off x="2894730" y="2685151"/>
            <a:ext cx="4279166" cy="218001"/>
          </a:xfrm>
          <a:prstGeom prst="rect">
            <a:avLst/>
          </a:prstGeom>
          <a:noFill/>
          <a:ln>
            <a:noFill/>
          </a:ln>
        </p:spPr>
        <p:txBody>
          <a:bodyPr spcFirstLastPara="1" wrap="square" lIns="91425" tIns="45700" rIns="91425" bIns="45700" anchor="t" anchorCtr="0">
            <a:noAutofit/>
          </a:bodyPr>
          <a:lstStyle/>
          <a:p>
            <a:pPr marL="0" marR="0" lvl="0" indent="0" algn="ctr" rtl="0">
              <a:lnSpc>
                <a:spcPct val="76375"/>
              </a:lnSpc>
              <a:spcBef>
                <a:spcPts val="0"/>
              </a:spcBef>
              <a:spcAft>
                <a:spcPts val="0"/>
              </a:spcAft>
              <a:buClr>
                <a:schemeClr val="dk1"/>
              </a:buClr>
              <a:buSzPts val="4800"/>
              <a:buFont typeface="Calibri"/>
              <a:buNone/>
            </a:pPr>
            <a:endParaRPr sz="4800" b="0" i="1" u="none" strike="noStrike" cap="none">
              <a:solidFill>
                <a:srgbClr val="548135"/>
              </a:solidFill>
              <a:latin typeface="Arial"/>
              <a:ea typeface="Arial"/>
              <a:cs typeface="Arial"/>
              <a:sym typeface="Arial"/>
            </a:endParaRPr>
          </a:p>
        </p:txBody>
      </p:sp>
      <p:grpSp>
        <p:nvGrpSpPr>
          <p:cNvPr id="75" name="Google Shape;75;p1"/>
          <p:cNvGrpSpPr/>
          <p:nvPr/>
        </p:nvGrpSpPr>
        <p:grpSpPr>
          <a:xfrm>
            <a:off x="146452" y="151564"/>
            <a:ext cx="592287" cy="594267"/>
            <a:chOff x="146452" y="151564"/>
            <a:chExt cx="592287" cy="594267"/>
          </a:xfrm>
        </p:grpSpPr>
        <p:sp>
          <p:nvSpPr>
            <p:cNvPr id="76" name="Google Shape;76;p1"/>
            <p:cNvSpPr/>
            <p:nvPr/>
          </p:nvSpPr>
          <p:spPr>
            <a:xfrm>
              <a:off x="146452" y="151564"/>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 name="Google Shape;77;p1"/>
            <p:cNvSpPr/>
            <p:nvPr/>
          </p:nvSpPr>
          <p:spPr>
            <a:xfrm>
              <a:off x="399183" y="151564"/>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1"/>
            <p:cNvSpPr/>
            <p:nvPr/>
          </p:nvSpPr>
          <p:spPr>
            <a:xfrm>
              <a:off x="651914" y="151564"/>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9" name="Google Shape;79;p1"/>
            <p:cNvSpPr/>
            <p:nvPr/>
          </p:nvSpPr>
          <p:spPr>
            <a:xfrm>
              <a:off x="146452" y="407797"/>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0" name="Google Shape;80;p1"/>
            <p:cNvSpPr/>
            <p:nvPr/>
          </p:nvSpPr>
          <p:spPr>
            <a:xfrm>
              <a:off x="399183" y="407797"/>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1" name="Google Shape;81;p1"/>
            <p:cNvSpPr/>
            <p:nvPr/>
          </p:nvSpPr>
          <p:spPr>
            <a:xfrm>
              <a:off x="651914" y="407797"/>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 name="Google Shape;82;p1"/>
            <p:cNvSpPr/>
            <p:nvPr/>
          </p:nvSpPr>
          <p:spPr>
            <a:xfrm>
              <a:off x="146452" y="659006"/>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 name="Google Shape;83;p1"/>
            <p:cNvSpPr/>
            <p:nvPr/>
          </p:nvSpPr>
          <p:spPr>
            <a:xfrm>
              <a:off x="399183" y="659006"/>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4" name="Google Shape;84;p1"/>
            <p:cNvSpPr/>
            <p:nvPr/>
          </p:nvSpPr>
          <p:spPr>
            <a:xfrm>
              <a:off x="651914" y="659006"/>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85" name="Google Shape;85;p1"/>
          <p:cNvGrpSpPr/>
          <p:nvPr/>
        </p:nvGrpSpPr>
        <p:grpSpPr>
          <a:xfrm>
            <a:off x="10809660" y="6289473"/>
            <a:ext cx="1198231" cy="365605"/>
            <a:chOff x="10834374" y="6256521"/>
            <a:chExt cx="1198231" cy="365605"/>
          </a:xfrm>
        </p:grpSpPr>
        <p:sp>
          <p:nvSpPr>
            <p:cNvPr id="86" name="Google Shape;86;p1"/>
            <p:cNvSpPr/>
            <p:nvPr/>
          </p:nvSpPr>
          <p:spPr>
            <a:xfrm>
              <a:off x="10834374" y="6256521"/>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7" name="Google Shape;87;p1"/>
            <p:cNvSpPr/>
            <p:nvPr/>
          </p:nvSpPr>
          <p:spPr>
            <a:xfrm>
              <a:off x="11112225" y="6256521"/>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8" name="Google Shape;88;p1"/>
            <p:cNvSpPr/>
            <p:nvPr/>
          </p:nvSpPr>
          <p:spPr>
            <a:xfrm>
              <a:off x="11390076" y="6256521"/>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9" name="Google Shape;89;p1"/>
            <p:cNvSpPr/>
            <p:nvPr/>
          </p:nvSpPr>
          <p:spPr>
            <a:xfrm>
              <a:off x="11667927" y="6256521"/>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0" name="Google Shape;90;p1"/>
            <p:cNvSpPr/>
            <p:nvPr/>
          </p:nvSpPr>
          <p:spPr>
            <a:xfrm>
              <a:off x="11945780" y="6256521"/>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 name="Google Shape;91;p1"/>
            <p:cNvSpPr/>
            <p:nvPr/>
          </p:nvSpPr>
          <p:spPr>
            <a:xfrm>
              <a:off x="10834374" y="6535301"/>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2" name="Google Shape;92;p1"/>
            <p:cNvSpPr/>
            <p:nvPr/>
          </p:nvSpPr>
          <p:spPr>
            <a:xfrm>
              <a:off x="11112225" y="6535301"/>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3" name="Google Shape;93;p1"/>
            <p:cNvSpPr/>
            <p:nvPr/>
          </p:nvSpPr>
          <p:spPr>
            <a:xfrm>
              <a:off x="11390076" y="6535301"/>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4" name="Google Shape;94;p1"/>
            <p:cNvSpPr/>
            <p:nvPr/>
          </p:nvSpPr>
          <p:spPr>
            <a:xfrm>
              <a:off x="11667927" y="6535301"/>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5" name="Google Shape;95;p1"/>
            <p:cNvSpPr/>
            <p:nvPr/>
          </p:nvSpPr>
          <p:spPr>
            <a:xfrm>
              <a:off x="11945780" y="6535301"/>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96" name="Google Shape;96;p1" descr="University of North Carolina at Charlotte | TEACH.org"/>
          <p:cNvPicPr preferRelativeResize="0"/>
          <p:nvPr/>
        </p:nvPicPr>
        <p:blipFill rotWithShape="1">
          <a:blip r:embed="rId5">
            <a:alphaModFix/>
          </a:blip>
          <a:srcRect/>
          <a:stretch/>
        </p:blipFill>
        <p:spPr>
          <a:xfrm>
            <a:off x="4084822" y="3843373"/>
            <a:ext cx="1303354" cy="13033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
          <p:cNvSpPr/>
          <p:nvPr/>
        </p:nvSpPr>
        <p:spPr>
          <a:xfrm>
            <a:off x="-1" y="1572768"/>
            <a:ext cx="6596009" cy="423213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238" name="Google Shape;238;p10"/>
          <p:cNvSpPr txBox="1"/>
          <p:nvPr/>
        </p:nvSpPr>
        <p:spPr>
          <a:xfrm>
            <a:off x="273420" y="1974540"/>
            <a:ext cx="1909647" cy="3477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83%</a:t>
            </a:r>
            <a:endParaRPr/>
          </a:p>
          <a:p>
            <a:pPr marL="0" marR="0" lvl="0" indent="0" algn="l" rtl="0">
              <a:lnSpc>
                <a:spcPct val="100000"/>
              </a:lnSpc>
              <a:spcBef>
                <a:spcPts val="240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80%</a:t>
            </a:r>
            <a:endParaRPr/>
          </a:p>
          <a:p>
            <a:pPr marL="0" marR="0" lvl="0" indent="0" algn="l" rtl="0">
              <a:lnSpc>
                <a:spcPct val="100000"/>
              </a:lnSpc>
              <a:spcBef>
                <a:spcPts val="2400"/>
              </a:spcBef>
              <a:spcAft>
                <a:spcPts val="0"/>
              </a:spcAft>
              <a:buClr>
                <a:srgbClr val="000000"/>
              </a:buClr>
              <a:buSzPts val="6000"/>
              <a:buFont typeface="Arial"/>
              <a:buNone/>
            </a:pPr>
            <a:r>
              <a:rPr lang="en-US" sz="6000" b="1" i="0" u="none" strike="noStrike" cap="none">
                <a:solidFill>
                  <a:srgbClr val="000000"/>
                </a:solidFill>
                <a:latin typeface="Arial"/>
                <a:ea typeface="Arial"/>
                <a:cs typeface="Arial"/>
                <a:sym typeface="Arial"/>
              </a:rPr>
              <a:t>84%</a:t>
            </a:r>
            <a:endParaRPr/>
          </a:p>
        </p:txBody>
      </p:sp>
      <p:sp>
        <p:nvSpPr>
          <p:cNvPr id="239" name="Google Shape;239;p10"/>
          <p:cNvSpPr txBox="1"/>
          <p:nvPr/>
        </p:nvSpPr>
        <p:spPr>
          <a:xfrm>
            <a:off x="2185212" y="3230977"/>
            <a:ext cx="402725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of students found it </a:t>
            </a:r>
            <a:r>
              <a:rPr lang="en-US" sz="1800" b="1" i="1" u="sng" strike="noStrike" cap="none">
                <a:solidFill>
                  <a:srgbClr val="000000"/>
                </a:solidFill>
                <a:latin typeface="Arial"/>
                <a:ea typeface="Arial"/>
                <a:cs typeface="Arial"/>
                <a:sym typeface="Arial"/>
              </a:rPr>
              <a:t>convenient</a:t>
            </a:r>
            <a:r>
              <a:rPr lang="en-US" sz="1800" b="1" i="1" u="none" strike="noStrike" cap="none">
                <a:solidFill>
                  <a:srgbClr val="000000"/>
                </a:solidFill>
                <a:latin typeface="Arial"/>
                <a:ea typeface="Arial"/>
                <a:cs typeface="Arial"/>
                <a:sym typeface="Arial"/>
              </a:rPr>
              <a:t> </a:t>
            </a:r>
            <a:r>
              <a:rPr lang="en-US" sz="1800" b="0" i="0" u="none" strike="noStrike" cap="none">
                <a:solidFill>
                  <a:srgbClr val="000000"/>
                </a:solidFill>
                <a:latin typeface="Arial"/>
                <a:ea typeface="Arial"/>
                <a:cs typeface="Arial"/>
                <a:sym typeface="Arial"/>
              </a:rPr>
              <a:t>to have their course materials bundled as a part of Niner Course Pack.</a:t>
            </a:r>
            <a:endParaRPr sz="1800" b="0" i="0" u="none" strike="noStrike" cap="none">
              <a:solidFill>
                <a:srgbClr val="000000"/>
              </a:solidFill>
              <a:latin typeface="Arial"/>
              <a:ea typeface="Arial"/>
              <a:cs typeface="Arial"/>
              <a:sym typeface="Arial"/>
            </a:endParaRPr>
          </a:p>
        </p:txBody>
      </p:sp>
      <p:sp>
        <p:nvSpPr>
          <p:cNvPr id="240" name="Google Shape;240;p10"/>
          <p:cNvSpPr txBox="1"/>
          <p:nvPr/>
        </p:nvSpPr>
        <p:spPr>
          <a:xfrm>
            <a:off x="2135080" y="2013662"/>
            <a:ext cx="374338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7080B"/>
              </a:buClr>
              <a:buSzPts val="1800"/>
              <a:buFont typeface="Arial"/>
              <a:buNone/>
            </a:pPr>
            <a:r>
              <a:rPr lang="en-US" sz="1800" b="0" i="0" u="none" strike="noStrike" cap="none">
                <a:solidFill>
                  <a:srgbClr val="07080B"/>
                </a:solidFill>
                <a:latin typeface="Arial"/>
                <a:ea typeface="Arial"/>
                <a:cs typeface="Arial"/>
                <a:sym typeface="Arial"/>
              </a:rPr>
              <a:t>of students said that </a:t>
            </a:r>
            <a:r>
              <a:rPr lang="en-US" sz="1800" b="0" i="0" u="none" strike="noStrike" cap="none">
                <a:solidFill>
                  <a:srgbClr val="000000"/>
                </a:solidFill>
                <a:latin typeface="Arial"/>
                <a:ea typeface="Arial"/>
                <a:cs typeface="Arial"/>
                <a:sym typeface="Arial"/>
              </a:rPr>
              <a:t>the program </a:t>
            </a:r>
            <a:r>
              <a:rPr lang="en-US" sz="1800" b="1" i="1" u="sng" strike="noStrike" cap="none">
                <a:solidFill>
                  <a:srgbClr val="000000"/>
                </a:solidFill>
                <a:latin typeface="Arial"/>
                <a:ea typeface="Arial"/>
                <a:cs typeface="Arial"/>
                <a:sym typeface="Arial"/>
              </a:rPr>
              <a:t>saves them time</a:t>
            </a:r>
            <a:r>
              <a:rPr lang="en-US" sz="1800" b="0" i="0" u="none" strike="noStrike" cap="none">
                <a:solidFill>
                  <a:srgbClr val="000000"/>
                </a:solidFill>
                <a:latin typeface="Arial"/>
                <a:ea typeface="Arial"/>
                <a:cs typeface="Arial"/>
                <a:sym typeface="Arial"/>
              </a:rPr>
              <a:t> in shopping for course materials.</a:t>
            </a:r>
            <a:endParaRPr sz="1800" b="0" i="0" u="none" strike="noStrike" cap="none">
              <a:solidFill>
                <a:srgbClr val="000000"/>
              </a:solidFill>
              <a:latin typeface="Arial"/>
              <a:ea typeface="Arial"/>
              <a:cs typeface="Arial"/>
              <a:sym typeface="Arial"/>
            </a:endParaRPr>
          </a:p>
        </p:txBody>
      </p:sp>
      <p:sp>
        <p:nvSpPr>
          <p:cNvPr id="241" name="Google Shape;241;p10"/>
          <p:cNvSpPr txBox="1"/>
          <p:nvPr/>
        </p:nvSpPr>
        <p:spPr>
          <a:xfrm>
            <a:off x="1151169" y="6519243"/>
            <a:ext cx="530948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202B"/>
              </a:buClr>
              <a:buSzPts val="900"/>
              <a:buFont typeface="Arial"/>
              <a:buNone/>
            </a:pPr>
            <a:r>
              <a:rPr lang="en-US" sz="900" b="0" i="0" u="none" strike="noStrike" cap="none">
                <a:solidFill>
                  <a:srgbClr val="1D202B"/>
                </a:solidFill>
                <a:latin typeface="Arial"/>
                <a:ea typeface="Arial"/>
                <a:cs typeface="Arial"/>
                <a:sym typeface="Arial"/>
              </a:rPr>
              <a:t>Source: First Day</a:t>
            </a:r>
            <a:r>
              <a:rPr lang="en-US" sz="900" b="1" i="0" u="none" strike="noStrike" cap="none" baseline="30000">
                <a:solidFill>
                  <a:srgbClr val="000000"/>
                </a:solidFill>
                <a:latin typeface="Arial"/>
                <a:ea typeface="Arial"/>
                <a:cs typeface="Arial"/>
                <a:sym typeface="Arial"/>
              </a:rPr>
              <a:t>®</a:t>
            </a:r>
            <a:r>
              <a:rPr lang="en-US" sz="900" b="0" i="0" u="none" strike="noStrike" cap="none">
                <a:solidFill>
                  <a:srgbClr val="1D202B"/>
                </a:solidFill>
                <a:latin typeface="Arial"/>
                <a:ea typeface="Arial"/>
                <a:cs typeface="Arial"/>
                <a:sym typeface="Arial"/>
              </a:rPr>
              <a:t> Complete Student Success Survey – BNC Insights™, Spring 2024</a:t>
            </a:r>
            <a:endParaRPr/>
          </a:p>
        </p:txBody>
      </p:sp>
      <p:sp>
        <p:nvSpPr>
          <p:cNvPr id="242" name="Google Shape;242;p10"/>
          <p:cNvSpPr txBox="1"/>
          <p:nvPr/>
        </p:nvSpPr>
        <p:spPr>
          <a:xfrm>
            <a:off x="290628" y="37050"/>
            <a:ext cx="11520098" cy="637381"/>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78C1"/>
              </a:buClr>
              <a:buSzPts val="2600"/>
              <a:buFont typeface="Arial"/>
              <a:buNone/>
            </a:pPr>
            <a:r>
              <a:rPr lang="en-US" sz="2600" b="1" i="0" u="none" strike="noStrike" cap="none">
                <a:solidFill>
                  <a:srgbClr val="0078C1"/>
                </a:solidFill>
                <a:latin typeface="Arial"/>
                <a:ea typeface="Arial"/>
                <a:cs typeface="Arial"/>
                <a:sym typeface="Arial"/>
              </a:rPr>
              <a:t>NINER COURSE PACK IMPROVES STUDENT EXPERIENCES</a:t>
            </a:r>
            <a:endParaRPr/>
          </a:p>
        </p:txBody>
      </p:sp>
      <p:sp>
        <p:nvSpPr>
          <p:cNvPr id="243" name="Google Shape;243;p10"/>
          <p:cNvSpPr txBox="1"/>
          <p:nvPr/>
        </p:nvSpPr>
        <p:spPr>
          <a:xfrm>
            <a:off x="2265422" y="4379687"/>
            <a:ext cx="450382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of students said they would likely</a:t>
            </a:r>
            <a:endParaRPr/>
          </a:p>
          <a:p>
            <a:pPr marL="0" marR="0" lvl="0" indent="0" algn="l" rtl="0">
              <a:lnSpc>
                <a:spcPct val="100000"/>
              </a:lnSpc>
              <a:spcBef>
                <a:spcPts val="0"/>
              </a:spcBef>
              <a:spcAft>
                <a:spcPts val="0"/>
              </a:spcAft>
              <a:buClr>
                <a:srgbClr val="000000"/>
              </a:buClr>
              <a:buSzPts val="1800"/>
              <a:buFont typeface="Arial"/>
              <a:buNone/>
            </a:pPr>
            <a:r>
              <a:rPr lang="en-US" sz="1800" b="1" i="1" u="sng" strike="noStrike" cap="none">
                <a:solidFill>
                  <a:srgbClr val="000000"/>
                </a:solidFill>
                <a:latin typeface="Arial"/>
                <a:ea typeface="Arial"/>
                <a:cs typeface="Arial"/>
                <a:sym typeface="Arial"/>
              </a:rPr>
              <a:t>participate</a:t>
            </a:r>
            <a:r>
              <a:rPr lang="en-US" sz="1800" b="0" i="0" u="none" strike="noStrike" cap="none">
                <a:solidFill>
                  <a:srgbClr val="000000"/>
                </a:solidFill>
                <a:latin typeface="Arial"/>
                <a:ea typeface="Arial"/>
                <a:cs typeface="Arial"/>
                <a:sym typeface="Arial"/>
              </a:rPr>
              <a:t> in the program in the</a:t>
            </a: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future.</a:t>
            </a:r>
            <a:endParaRPr/>
          </a:p>
        </p:txBody>
      </p:sp>
      <p:pic>
        <p:nvPicPr>
          <p:cNvPr id="244" name="Google Shape;244;p10"/>
          <p:cNvPicPr preferRelativeResize="0"/>
          <p:nvPr/>
        </p:nvPicPr>
        <p:blipFill rotWithShape="1">
          <a:blip r:embed="rId3">
            <a:alphaModFix/>
          </a:blip>
          <a:srcRect/>
          <a:stretch/>
        </p:blipFill>
        <p:spPr>
          <a:xfrm>
            <a:off x="7297799" y="878186"/>
            <a:ext cx="5014914" cy="61788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1"/>
          <p:cNvSpPr txBox="1">
            <a:spLocks noGrp="1"/>
          </p:cNvSpPr>
          <p:nvPr>
            <p:ph type="body" idx="1"/>
          </p:nvPr>
        </p:nvSpPr>
        <p:spPr>
          <a:xfrm>
            <a:off x="274292" y="196275"/>
            <a:ext cx="11643416" cy="5995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8C1"/>
              </a:buClr>
              <a:buSzPts val="3000"/>
              <a:buNone/>
            </a:pPr>
            <a:r>
              <a:rPr lang="en-US"/>
              <a:t>NCP TESTIMONIALS</a:t>
            </a:r>
            <a:endParaRPr/>
          </a:p>
        </p:txBody>
      </p:sp>
      <p:sp>
        <p:nvSpPr>
          <p:cNvPr id="251" name="Google Shape;251;p11"/>
          <p:cNvSpPr txBox="1"/>
          <p:nvPr/>
        </p:nvSpPr>
        <p:spPr>
          <a:xfrm>
            <a:off x="2871497" y="2266080"/>
            <a:ext cx="6097500" cy="2586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“This course pack is just so </a:t>
            </a:r>
            <a:r>
              <a:rPr lang="en-US" sz="1800" b="1" i="0" u="none" strike="noStrike" cap="none">
                <a:solidFill>
                  <a:srgbClr val="000000"/>
                </a:solidFill>
                <a:latin typeface="Calibri"/>
                <a:ea typeface="Calibri"/>
                <a:cs typeface="Calibri"/>
                <a:sym typeface="Calibri"/>
              </a:rPr>
              <a:t>convenient</a:t>
            </a:r>
            <a:r>
              <a:rPr lang="en-US" sz="1800" b="0" i="0" u="none" strike="noStrike" cap="none">
                <a:solidFill>
                  <a:srgbClr val="000000"/>
                </a:solidFill>
                <a:latin typeface="Calibri"/>
                <a:ea typeface="Calibri"/>
                <a:cs typeface="Calibri"/>
                <a:sym typeface="Calibri"/>
              </a:rPr>
              <a:t>, and it makes the beginning of the year seem much </a:t>
            </a:r>
            <a:r>
              <a:rPr lang="en-US" sz="1800" b="1" i="0" u="none" strike="noStrike" cap="none">
                <a:solidFill>
                  <a:srgbClr val="000000"/>
                </a:solidFill>
                <a:latin typeface="Calibri"/>
                <a:ea typeface="Calibri"/>
                <a:cs typeface="Calibri"/>
                <a:sym typeface="Calibri"/>
              </a:rPr>
              <a:t>less stressful</a:t>
            </a:r>
            <a:r>
              <a:rPr lang="en-US" sz="1800" b="1" i="1" u="none" strike="noStrike" cap="none">
                <a:solidFill>
                  <a:srgbClr val="000000"/>
                </a:solidFill>
                <a:latin typeface="Calibri"/>
                <a:ea typeface="Calibri"/>
                <a:cs typeface="Calibri"/>
                <a:sym typeface="Calibri"/>
              </a:rPr>
              <a:t>.</a:t>
            </a:r>
            <a:r>
              <a:rPr lang="en-US" sz="1800" b="0" i="1" u="none" strike="noStrike" cap="none">
                <a:solidFill>
                  <a:srgbClr val="000000"/>
                </a:solidFill>
                <a:latin typeface="Calibri"/>
                <a:ea typeface="Calibri"/>
                <a:cs typeface="Calibri"/>
                <a:sym typeface="Calibri"/>
              </a:rPr>
              <a:t>” </a:t>
            </a:r>
            <a:endParaRPr/>
          </a:p>
          <a:p>
            <a:pPr marL="0" marR="0" lvl="0" indent="0" algn="ctr" rtl="0">
              <a:lnSpc>
                <a:spcPct val="100000"/>
              </a:lnSpc>
              <a:spcBef>
                <a:spcPts val="0"/>
              </a:spcBef>
              <a:spcAft>
                <a:spcPts val="0"/>
              </a:spcAft>
              <a:buClr>
                <a:schemeClr val="dk1"/>
              </a:buClr>
              <a:buSzPts val="1800"/>
              <a:buFont typeface="Calibri"/>
              <a:buNone/>
            </a:pPr>
            <a:endParaRPr sz="18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“It's a very </a:t>
            </a:r>
            <a:r>
              <a:rPr lang="en-US" sz="1800" b="1" i="0" u="none" strike="noStrike" cap="none">
                <a:solidFill>
                  <a:srgbClr val="000000"/>
                </a:solidFill>
                <a:latin typeface="Calibri"/>
                <a:ea typeface="Calibri"/>
                <a:cs typeface="Calibri"/>
                <a:sym typeface="Calibri"/>
              </a:rPr>
              <a:t>easy process</a:t>
            </a:r>
            <a:r>
              <a:rPr lang="en-US" sz="1800" i="0" u="none" strike="noStrike" cap="none">
                <a:solidFill>
                  <a:srgbClr val="000000"/>
                </a:solidFill>
                <a:latin typeface="Calibri"/>
                <a:ea typeface="Calibri"/>
                <a:cs typeface="Calibri"/>
                <a:sym typeface="Calibri"/>
              </a:rPr>
              <a:t> </a:t>
            </a:r>
            <a:r>
              <a:rPr lang="en-US" sz="1800" b="0" i="0" u="none" strike="noStrike" cap="none">
                <a:solidFill>
                  <a:srgbClr val="000000"/>
                </a:solidFill>
                <a:latin typeface="Calibri"/>
                <a:ea typeface="Calibri"/>
                <a:cs typeface="Calibri"/>
                <a:sym typeface="Calibri"/>
              </a:rPr>
              <a:t>and you get everything you need in one purchase.”</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800"/>
              <a:buFont typeface="Calibri"/>
              <a:buNone/>
            </a:pPr>
            <a:endParaRPr sz="18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Calibri"/>
              <a:buNone/>
            </a:pPr>
            <a:r>
              <a:rPr lang="en-US" sz="1800" b="0" i="1" u="none" strike="noStrike" cap="none">
                <a:solidFill>
                  <a:srgbClr val="000000"/>
                </a:solidFill>
                <a:latin typeface="Calibri"/>
                <a:ea typeface="Calibri"/>
                <a:cs typeface="Calibri"/>
                <a:sym typeface="Calibri"/>
              </a:rPr>
              <a:t>“it was so much </a:t>
            </a:r>
            <a:r>
              <a:rPr lang="en-US" sz="1800" b="1" i="1" u="none" strike="noStrike" cap="none">
                <a:solidFill>
                  <a:srgbClr val="000000"/>
                </a:solidFill>
                <a:latin typeface="Calibri"/>
                <a:ea typeface="Calibri"/>
                <a:cs typeface="Calibri"/>
                <a:sym typeface="Calibri"/>
              </a:rPr>
              <a:t>cheaper and easier </a:t>
            </a:r>
            <a:r>
              <a:rPr lang="en-US" sz="1800" b="0" i="1" u="none" strike="noStrike" cap="none">
                <a:solidFill>
                  <a:srgbClr val="000000"/>
                </a:solidFill>
                <a:latin typeface="Calibri"/>
                <a:ea typeface="Calibri"/>
                <a:cs typeface="Calibri"/>
                <a:sym typeface="Calibri"/>
              </a:rPr>
              <a:t>than buying my own materials.” </a:t>
            </a:r>
            <a:endParaRPr/>
          </a:p>
          <a:p>
            <a:pPr marL="0" marR="0" lvl="0" indent="0" algn="ctr" rtl="0">
              <a:lnSpc>
                <a:spcPct val="100000"/>
              </a:lnSpc>
              <a:spcBef>
                <a:spcPts val="0"/>
              </a:spcBef>
              <a:spcAft>
                <a:spcPts val="0"/>
              </a:spcAft>
              <a:buClr>
                <a:schemeClr val="dk1"/>
              </a:buClr>
              <a:buSzPts val="1800"/>
              <a:buFont typeface="Calibri"/>
              <a:buNone/>
            </a:pPr>
            <a:endParaRPr sz="1800" b="0" i="1"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2"/>
          <p:cNvSpPr txBox="1"/>
          <p:nvPr/>
        </p:nvSpPr>
        <p:spPr>
          <a:xfrm>
            <a:off x="815716" y="2390584"/>
            <a:ext cx="10560567" cy="171554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78C1"/>
              </a:buClr>
              <a:buSzPts val="5700"/>
              <a:buFont typeface="Arial"/>
              <a:buNone/>
            </a:pPr>
            <a:r>
              <a:rPr lang="en-US" sz="5700" b="1" i="0" u="none" strike="noStrike" cap="none">
                <a:solidFill>
                  <a:srgbClr val="0078C1"/>
                </a:solidFill>
                <a:latin typeface="Arial"/>
                <a:ea typeface="Arial"/>
                <a:cs typeface="Arial"/>
                <a:sym typeface="Arial"/>
              </a:rPr>
              <a:t>NINER COURSE PACK:</a:t>
            </a:r>
            <a:endParaRPr/>
          </a:p>
          <a:p>
            <a:pPr marL="0" marR="0" lvl="0" indent="0" algn="ctr" rtl="0">
              <a:lnSpc>
                <a:spcPct val="90000"/>
              </a:lnSpc>
              <a:spcBef>
                <a:spcPts val="1000"/>
              </a:spcBef>
              <a:spcAft>
                <a:spcPts val="0"/>
              </a:spcAft>
              <a:buClr>
                <a:srgbClr val="0078C1"/>
              </a:buClr>
              <a:buSzPts val="4100"/>
              <a:buFont typeface="Arial"/>
              <a:buNone/>
            </a:pPr>
            <a:r>
              <a:rPr lang="en-US" sz="4100" b="1" i="0" u="none" strike="noStrike" cap="none">
                <a:solidFill>
                  <a:srgbClr val="0078C1"/>
                </a:solidFill>
                <a:latin typeface="Arial"/>
                <a:ea typeface="Arial"/>
                <a:cs typeface="Arial"/>
                <a:sym typeface="Arial"/>
              </a:rPr>
              <a:t>IMPACT REPORT</a:t>
            </a:r>
            <a:endParaRPr sz="2800" b="0" i="0" u="none" strike="noStrike" cap="none">
              <a:solidFill>
                <a:srgbClr val="000000"/>
              </a:solidFill>
              <a:latin typeface="Calibri"/>
              <a:ea typeface="Calibri"/>
              <a:cs typeface="Calibri"/>
              <a:sym typeface="Calibri"/>
            </a:endParaRPr>
          </a:p>
        </p:txBody>
      </p:sp>
      <p:grpSp>
        <p:nvGrpSpPr>
          <p:cNvPr id="258" name="Google Shape;258;p12"/>
          <p:cNvGrpSpPr/>
          <p:nvPr/>
        </p:nvGrpSpPr>
        <p:grpSpPr>
          <a:xfrm>
            <a:off x="5219392" y="5841654"/>
            <a:ext cx="1753933" cy="365605"/>
            <a:chOff x="5219392" y="5436493"/>
            <a:chExt cx="1753933" cy="365605"/>
          </a:xfrm>
        </p:grpSpPr>
        <p:sp>
          <p:nvSpPr>
            <p:cNvPr id="259" name="Google Shape;259;p12"/>
            <p:cNvSpPr/>
            <p:nvPr/>
          </p:nvSpPr>
          <p:spPr>
            <a:xfrm>
              <a:off x="5219392"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0" name="Google Shape;260;p12"/>
            <p:cNvSpPr/>
            <p:nvPr/>
          </p:nvSpPr>
          <p:spPr>
            <a:xfrm>
              <a:off x="5497243"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1" name="Google Shape;261;p12"/>
            <p:cNvSpPr/>
            <p:nvPr/>
          </p:nvSpPr>
          <p:spPr>
            <a:xfrm>
              <a:off x="5775094"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2" name="Google Shape;262;p12"/>
            <p:cNvSpPr/>
            <p:nvPr/>
          </p:nvSpPr>
          <p:spPr>
            <a:xfrm>
              <a:off x="6052945"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3" name="Google Shape;263;p12"/>
            <p:cNvSpPr/>
            <p:nvPr/>
          </p:nvSpPr>
          <p:spPr>
            <a:xfrm>
              <a:off x="6330796"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4" name="Google Shape;264;p12"/>
            <p:cNvSpPr/>
            <p:nvPr/>
          </p:nvSpPr>
          <p:spPr>
            <a:xfrm>
              <a:off x="6608647"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5" name="Google Shape;265;p12"/>
            <p:cNvSpPr/>
            <p:nvPr/>
          </p:nvSpPr>
          <p:spPr>
            <a:xfrm>
              <a:off x="6886500"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6" name="Google Shape;266;p12"/>
            <p:cNvSpPr/>
            <p:nvPr/>
          </p:nvSpPr>
          <p:spPr>
            <a:xfrm>
              <a:off x="5219392"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7" name="Google Shape;267;p12"/>
            <p:cNvSpPr/>
            <p:nvPr/>
          </p:nvSpPr>
          <p:spPr>
            <a:xfrm>
              <a:off x="5497243"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8" name="Google Shape;268;p12"/>
            <p:cNvSpPr/>
            <p:nvPr/>
          </p:nvSpPr>
          <p:spPr>
            <a:xfrm>
              <a:off x="5775094"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9" name="Google Shape;269;p12"/>
            <p:cNvSpPr/>
            <p:nvPr/>
          </p:nvSpPr>
          <p:spPr>
            <a:xfrm>
              <a:off x="6052945"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0" name="Google Shape;270;p12"/>
            <p:cNvSpPr/>
            <p:nvPr/>
          </p:nvSpPr>
          <p:spPr>
            <a:xfrm>
              <a:off x="6330796"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1" name="Google Shape;271;p12"/>
            <p:cNvSpPr/>
            <p:nvPr/>
          </p:nvSpPr>
          <p:spPr>
            <a:xfrm>
              <a:off x="6608647"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2" name="Google Shape;272;p12"/>
            <p:cNvSpPr/>
            <p:nvPr/>
          </p:nvSpPr>
          <p:spPr>
            <a:xfrm>
              <a:off x="6886500"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3"/>
          <p:cNvSpPr txBox="1"/>
          <p:nvPr/>
        </p:nvSpPr>
        <p:spPr>
          <a:xfrm>
            <a:off x="327216" y="946512"/>
            <a:ext cx="2329543" cy="2974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en-US" sz="1333" b="1" i="0" u="none" strike="noStrike" cap="none">
                <a:solidFill>
                  <a:srgbClr val="000000"/>
                </a:solidFill>
                <a:latin typeface="Arial"/>
                <a:ea typeface="Arial"/>
                <a:cs typeface="Arial"/>
                <a:sym typeface="Arial"/>
              </a:rPr>
              <a:t>Web Banners</a:t>
            </a:r>
            <a:endParaRPr/>
          </a:p>
        </p:txBody>
      </p:sp>
      <p:sp>
        <p:nvSpPr>
          <p:cNvPr id="279" name="Google Shape;279;p13"/>
          <p:cNvSpPr txBox="1"/>
          <p:nvPr/>
        </p:nvSpPr>
        <p:spPr>
          <a:xfrm>
            <a:off x="5018935" y="919064"/>
            <a:ext cx="2187808" cy="2974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en-US" sz="1333" b="1" i="0" u="none" strike="noStrike" cap="none">
                <a:solidFill>
                  <a:srgbClr val="000000"/>
                </a:solidFill>
                <a:latin typeface="Arial"/>
                <a:ea typeface="Arial"/>
                <a:cs typeface="Arial"/>
                <a:sym typeface="Arial"/>
              </a:rPr>
              <a:t>Program Landing Page</a:t>
            </a:r>
            <a:endParaRPr/>
          </a:p>
        </p:txBody>
      </p:sp>
      <p:sp>
        <p:nvSpPr>
          <p:cNvPr id="280" name="Google Shape;280;p13"/>
          <p:cNvSpPr txBox="1"/>
          <p:nvPr/>
        </p:nvSpPr>
        <p:spPr>
          <a:xfrm>
            <a:off x="291591" y="3213338"/>
            <a:ext cx="2926657" cy="5025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en-US" sz="1333" b="1" i="0" u="none" strike="noStrike" cap="none">
                <a:solidFill>
                  <a:srgbClr val="000000"/>
                </a:solidFill>
                <a:latin typeface="Arial"/>
                <a:ea typeface="Arial"/>
                <a:cs typeface="Arial"/>
                <a:sym typeface="Arial"/>
              </a:rPr>
              <a:t>Marketing Collateral, </a:t>
            </a:r>
            <a:endParaRPr/>
          </a:p>
          <a:p>
            <a:pPr marL="0" marR="0" lvl="0" indent="0" algn="l" rtl="0">
              <a:lnSpc>
                <a:spcPct val="100000"/>
              </a:lnSpc>
              <a:spcBef>
                <a:spcPts val="0"/>
              </a:spcBef>
              <a:spcAft>
                <a:spcPts val="0"/>
              </a:spcAft>
              <a:buClr>
                <a:srgbClr val="000000"/>
              </a:buClr>
              <a:buSzPts val="1333"/>
              <a:buFont typeface="Arial"/>
              <a:buNone/>
            </a:pPr>
            <a:r>
              <a:rPr lang="en-US" sz="1333" b="1" i="0" u="none" strike="noStrike" cap="none">
                <a:solidFill>
                  <a:srgbClr val="000000"/>
                </a:solidFill>
                <a:latin typeface="Arial"/>
                <a:ea typeface="Arial"/>
                <a:cs typeface="Arial"/>
                <a:sym typeface="Arial"/>
              </a:rPr>
              <a:t>Presentations and more</a:t>
            </a:r>
            <a:endParaRPr/>
          </a:p>
        </p:txBody>
      </p:sp>
      <p:sp>
        <p:nvSpPr>
          <p:cNvPr id="281" name="Google Shape;281;p13"/>
          <p:cNvSpPr txBox="1"/>
          <p:nvPr/>
        </p:nvSpPr>
        <p:spPr>
          <a:xfrm>
            <a:off x="145768" y="94970"/>
            <a:ext cx="11387102" cy="542218"/>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78C1"/>
                </a:solidFill>
                <a:latin typeface="Arial"/>
                <a:ea typeface="Arial"/>
                <a:cs typeface="Arial"/>
                <a:sym typeface="Arial"/>
              </a:rPr>
              <a:t>ROBUST MARKETING TOOLKIT TO DRIVE AWARENESS AND ENGAGEMENT</a:t>
            </a:r>
            <a:endParaRPr/>
          </a:p>
        </p:txBody>
      </p:sp>
      <p:sp>
        <p:nvSpPr>
          <p:cNvPr id="282" name="Google Shape;282;p13"/>
          <p:cNvSpPr txBox="1"/>
          <p:nvPr/>
        </p:nvSpPr>
        <p:spPr>
          <a:xfrm>
            <a:off x="9145052" y="919064"/>
            <a:ext cx="2187808" cy="2974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en-US" sz="1333" b="1" i="0" u="none" strike="noStrike" cap="none">
                <a:solidFill>
                  <a:srgbClr val="000000"/>
                </a:solidFill>
                <a:latin typeface="Arial"/>
                <a:ea typeface="Arial"/>
                <a:cs typeface="Arial"/>
                <a:sym typeface="Arial"/>
              </a:rPr>
              <a:t>Social Media Posts</a:t>
            </a:r>
            <a:endParaRPr/>
          </a:p>
        </p:txBody>
      </p:sp>
      <p:sp>
        <p:nvSpPr>
          <p:cNvPr id="283" name="Google Shape;283;p13"/>
          <p:cNvSpPr txBox="1"/>
          <p:nvPr/>
        </p:nvSpPr>
        <p:spPr>
          <a:xfrm>
            <a:off x="9145052" y="4205580"/>
            <a:ext cx="2187808" cy="2974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en-US" sz="1333" b="1" i="0" u="none" strike="noStrike" cap="none">
                <a:solidFill>
                  <a:srgbClr val="000000"/>
                </a:solidFill>
                <a:latin typeface="Arial"/>
                <a:ea typeface="Arial"/>
                <a:cs typeface="Arial"/>
                <a:sym typeface="Arial"/>
              </a:rPr>
              <a:t>School News</a:t>
            </a:r>
            <a:endParaRPr/>
          </a:p>
        </p:txBody>
      </p:sp>
      <p:sp>
        <p:nvSpPr>
          <p:cNvPr id="284" name="Google Shape;284;p13"/>
          <p:cNvSpPr txBox="1"/>
          <p:nvPr/>
        </p:nvSpPr>
        <p:spPr>
          <a:xfrm>
            <a:off x="5070859" y="4220798"/>
            <a:ext cx="2187808" cy="2974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en-US" sz="1333" b="1" i="0" u="none" strike="noStrike" cap="none">
                <a:solidFill>
                  <a:srgbClr val="000000"/>
                </a:solidFill>
                <a:latin typeface="Arial"/>
                <a:ea typeface="Arial"/>
                <a:cs typeface="Arial"/>
                <a:sym typeface="Arial"/>
              </a:rPr>
              <a:t>School Video</a:t>
            </a:r>
            <a:endParaRPr/>
          </a:p>
        </p:txBody>
      </p:sp>
      <p:pic>
        <p:nvPicPr>
          <p:cNvPr id="285" name="Google Shape;285;p13"/>
          <p:cNvPicPr preferRelativeResize="0"/>
          <p:nvPr/>
        </p:nvPicPr>
        <p:blipFill rotWithShape="1">
          <a:blip r:embed="rId3">
            <a:alphaModFix/>
          </a:blip>
          <a:srcRect/>
          <a:stretch/>
        </p:blipFill>
        <p:spPr>
          <a:xfrm>
            <a:off x="242270" y="1536111"/>
            <a:ext cx="4529827" cy="1619535"/>
          </a:xfrm>
          <a:prstGeom prst="rect">
            <a:avLst/>
          </a:prstGeom>
          <a:noFill/>
          <a:ln>
            <a:noFill/>
          </a:ln>
        </p:spPr>
      </p:pic>
      <p:pic>
        <p:nvPicPr>
          <p:cNvPr id="286" name="Google Shape;286;p13"/>
          <p:cNvPicPr preferRelativeResize="0"/>
          <p:nvPr/>
        </p:nvPicPr>
        <p:blipFill rotWithShape="1">
          <a:blip r:embed="rId4">
            <a:alphaModFix/>
          </a:blip>
          <a:srcRect/>
          <a:stretch/>
        </p:blipFill>
        <p:spPr>
          <a:xfrm>
            <a:off x="5060907" y="1216518"/>
            <a:ext cx="3874426" cy="2900193"/>
          </a:xfrm>
          <a:prstGeom prst="rect">
            <a:avLst/>
          </a:prstGeom>
          <a:noFill/>
          <a:ln>
            <a:noFill/>
          </a:ln>
        </p:spPr>
      </p:pic>
      <p:pic>
        <p:nvPicPr>
          <p:cNvPr id="287" name="Google Shape;287;p13"/>
          <p:cNvPicPr preferRelativeResize="0"/>
          <p:nvPr/>
        </p:nvPicPr>
        <p:blipFill rotWithShape="1">
          <a:blip r:embed="rId5">
            <a:alphaModFix/>
          </a:blip>
          <a:srcRect/>
          <a:stretch/>
        </p:blipFill>
        <p:spPr>
          <a:xfrm>
            <a:off x="5150647" y="4503034"/>
            <a:ext cx="3694946" cy="2096012"/>
          </a:xfrm>
          <a:prstGeom prst="rect">
            <a:avLst/>
          </a:prstGeom>
          <a:noFill/>
          <a:ln>
            <a:noFill/>
          </a:ln>
        </p:spPr>
      </p:pic>
      <p:pic>
        <p:nvPicPr>
          <p:cNvPr id="288" name="Google Shape;288;p13"/>
          <p:cNvPicPr preferRelativeResize="0"/>
          <p:nvPr/>
        </p:nvPicPr>
        <p:blipFill rotWithShape="1">
          <a:blip r:embed="rId6">
            <a:alphaModFix/>
          </a:blip>
          <a:srcRect/>
          <a:stretch/>
        </p:blipFill>
        <p:spPr>
          <a:xfrm>
            <a:off x="8973107" y="4707803"/>
            <a:ext cx="2834562" cy="1385381"/>
          </a:xfrm>
          <a:prstGeom prst="rect">
            <a:avLst/>
          </a:prstGeom>
          <a:noFill/>
          <a:ln>
            <a:noFill/>
          </a:ln>
        </p:spPr>
      </p:pic>
      <p:pic>
        <p:nvPicPr>
          <p:cNvPr id="289" name="Google Shape;289;p13"/>
          <p:cNvPicPr preferRelativeResize="0"/>
          <p:nvPr/>
        </p:nvPicPr>
        <p:blipFill rotWithShape="1">
          <a:blip r:embed="rId7">
            <a:alphaModFix/>
          </a:blip>
          <a:srcRect/>
          <a:stretch/>
        </p:blipFill>
        <p:spPr>
          <a:xfrm>
            <a:off x="9180110" y="1308756"/>
            <a:ext cx="1956563" cy="2687327"/>
          </a:xfrm>
          <a:prstGeom prst="rect">
            <a:avLst/>
          </a:prstGeom>
          <a:noFill/>
          <a:ln>
            <a:noFill/>
          </a:ln>
        </p:spPr>
      </p:pic>
      <p:pic>
        <p:nvPicPr>
          <p:cNvPr id="290" name="Google Shape;290;p13"/>
          <p:cNvPicPr preferRelativeResize="0"/>
          <p:nvPr/>
        </p:nvPicPr>
        <p:blipFill rotWithShape="1">
          <a:blip r:embed="rId8">
            <a:alphaModFix/>
          </a:blip>
          <a:srcRect/>
          <a:stretch/>
        </p:blipFill>
        <p:spPr>
          <a:xfrm>
            <a:off x="601917" y="3835704"/>
            <a:ext cx="3810532" cy="253876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4"/>
          <p:cNvSpPr txBox="1"/>
          <p:nvPr/>
        </p:nvSpPr>
        <p:spPr>
          <a:xfrm>
            <a:off x="145768" y="94970"/>
            <a:ext cx="11387102" cy="542218"/>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78C1"/>
                </a:solidFill>
                <a:latin typeface="Arial"/>
                <a:ea typeface="Arial"/>
                <a:cs typeface="Arial"/>
                <a:sym typeface="Arial"/>
              </a:rPr>
              <a:t>ROBUST MARKETING TOOLKIT TO DRIVE AWARENESS AND ENGAGEMENT</a:t>
            </a:r>
            <a:endParaRPr/>
          </a:p>
        </p:txBody>
      </p:sp>
      <p:pic>
        <p:nvPicPr>
          <p:cNvPr id="297" name="Google Shape;297;p14"/>
          <p:cNvPicPr preferRelativeResize="0"/>
          <p:nvPr/>
        </p:nvPicPr>
        <p:blipFill rotWithShape="1">
          <a:blip r:embed="rId3">
            <a:alphaModFix/>
          </a:blip>
          <a:srcRect/>
          <a:stretch/>
        </p:blipFill>
        <p:spPr>
          <a:xfrm>
            <a:off x="883273" y="1551709"/>
            <a:ext cx="2589600" cy="4046899"/>
          </a:xfrm>
          <a:prstGeom prst="rect">
            <a:avLst/>
          </a:prstGeom>
          <a:noFill/>
          <a:ln>
            <a:noFill/>
          </a:ln>
        </p:spPr>
      </p:pic>
      <p:pic>
        <p:nvPicPr>
          <p:cNvPr id="298" name="Google Shape;298;p14"/>
          <p:cNvPicPr preferRelativeResize="0"/>
          <p:nvPr/>
        </p:nvPicPr>
        <p:blipFill rotWithShape="1">
          <a:blip r:embed="rId4">
            <a:alphaModFix/>
          </a:blip>
          <a:srcRect/>
          <a:stretch/>
        </p:blipFill>
        <p:spPr>
          <a:xfrm>
            <a:off x="4453056" y="1551709"/>
            <a:ext cx="2363380" cy="4046899"/>
          </a:xfrm>
          <a:prstGeom prst="rect">
            <a:avLst/>
          </a:prstGeom>
          <a:noFill/>
          <a:ln>
            <a:noFill/>
          </a:ln>
        </p:spPr>
      </p:pic>
      <p:pic>
        <p:nvPicPr>
          <p:cNvPr id="299" name="Google Shape;299;p14"/>
          <p:cNvPicPr preferRelativeResize="0"/>
          <p:nvPr/>
        </p:nvPicPr>
        <p:blipFill rotWithShape="1">
          <a:blip r:embed="rId5">
            <a:alphaModFix/>
          </a:blip>
          <a:srcRect/>
          <a:stretch/>
        </p:blipFill>
        <p:spPr>
          <a:xfrm>
            <a:off x="8102176" y="1551709"/>
            <a:ext cx="2501169" cy="4173954"/>
          </a:xfrm>
          <a:prstGeom prst="rect">
            <a:avLst/>
          </a:prstGeom>
          <a:noFill/>
          <a:ln>
            <a:noFill/>
          </a:ln>
        </p:spPr>
      </p:pic>
      <p:sp>
        <p:nvSpPr>
          <p:cNvPr id="300" name="Google Shape;300;p14"/>
          <p:cNvSpPr txBox="1"/>
          <p:nvPr/>
        </p:nvSpPr>
        <p:spPr>
          <a:xfrm>
            <a:off x="960768" y="771283"/>
            <a:ext cx="235527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Welcome Email 35 days before term starts</a:t>
            </a:r>
            <a:endParaRPr/>
          </a:p>
        </p:txBody>
      </p:sp>
      <p:sp>
        <p:nvSpPr>
          <p:cNvPr id="301" name="Google Shape;301;p14"/>
          <p:cNvSpPr txBox="1"/>
          <p:nvPr/>
        </p:nvSpPr>
        <p:spPr>
          <a:xfrm>
            <a:off x="4461163" y="771283"/>
            <a:ext cx="235527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Selection Email 30 days before term starts</a:t>
            </a:r>
            <a:endParaRPr/>
          </a:p>
        </p:txBody>
      </p:sp>
      <p:sp>
        <p:nvSpPr>
          <p:cNvPr id="302" name="Google Shape;302;p14"/>
          <p:cNvSpPr txBox="1"/>
          <p:nvPr/>
        </p:nvSpPr>
        <p:spPr>
          <a:xfrm>
            <a:off x="8183418" y="780521"/>
            <a:ext cx="25011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Course Change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5"/>
          <p:cNvSpPr/>
          <p:nvPr/>
        </p:nvSpPr>
        <p:spPr>
          <a:xfrm>
            <a:off x="0" y="3734099"/>
            <a:ext cx="4602823" cy="472690"/>
          </a:xfrm>
          <a:prstGeom prst="rect">
            <a:avLst/>
          </a:prstGeom>
          <a:solidFill>
            <a:srgbClr val="0956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9" name="Google Shape;309;p15"/>
          <p:cNvSpPr txBox="1">
            <a:spLocks noGrp="1"/>
          </p:cNvSpPr>
          <p:nvPr>
            <p:ph type="title"/>
          </p:nvPr>
        </p:nvSpPr>
        <p:spPr>
          <a:xfrm>
            <a:off x="838200" y="977325"/>
            <a:ext cx="10515600" cy="3693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0071B9"/>
              </a:buClr>
              <a:buSzPct val="100000"/>
              <a:buFont typeface="Calibri"/>
              <a:buNone/>
            </a:pPr>
            <a:r>
              <a:rPr lang="en-US" sz="2800" b="1" i="0">
                <a:solidFill>
                  <a:srgbClr val="0071B9"/>
                </a:solidFill>
                <a:latin typeface="Calibri"/>
                <a:ea typeface="Calibri"/>
                <a:cs typeface="Calibri"/>
                <a:sym typeface="Calibri"/>
              </a:rPr>
              <a:t>Fall 2023 - Spring 2024 Review</a:t>
            </a:r>
            <a:endParaRPr sz="2800" b="1">
              <a:solidFill>
                <a:srgbClr val="0071B9"/>
              </a:solidFill>
            </a:endParaRPr>
          </a:p>
        </p:txBody>
      </p:sp>
      <p:sp>
        <p:nvSpPr>
          <p:cNvPr id="310" name="Google Shape;310;p15"/>
          <p:cNvSpPr txBox="1"/>
          <p:nvPr/>
        </p:nvSpPr>
        <p:spPr>
          <a:xfrm>
            <a:off x="922946" y="1582514"/>
            <a:ext cx="1062242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Niner Course Pack has had a positive impact on student success by ensuring students have access to their course materials It has helped alleviate affordability concerns and equip students with the tools and resources they need to succeed.</a:t>
            </a:r>
            <a:endParaRPr/>
          </a:p>
        </p:txBody>
      </p:sp>
      <p:sp>
        <p:nvSpPr>
          <p:cNvPr id="311" name="Google Shape;311;p15"/>
          <p:cNvSpPr txBox="1"/>
          <p:nvPr/>
        </p:nvSpPr>
        <p:spPr>
          <a:xfrm>
            <a:off x="495652" y="3820762"/>
            <a:ext cx="411993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IMPACT ON STUDENT OUTCOMES</a:t>
            </a:r>
            <a:r>
              <a:rPr lang="en-US" sz="1400" b="0" i="0" u="none" strike="noStrike" cap="none">
                <a:solidFill>
                  <a:srgbClr val="FFFFFF"/>
                </a:solidFill>
                <a:latin typeface="Arial"/>
                <a:ea typeface="Arial"/>
                <a:cs typeface="Arial"/>
                <a:sym typeface="Arial"/>
              </a:rPr>
              <a:t>†</a:t>
            </a:r>
            <a:endParaRPr sz="1400" b="0" i="0" u="none" strike="noStrike" cap="none">
              <a:solidFill>
                <a:srgbClr val="FFFFFF"/>
              </a:solidFill>
              <a:latin typeface="Calibri"/>
              <a:ea typeface="Calibri"/>
              <a:cs typeface="Calibri"/>
              <a:sym typeface="Calibri"/>
            </a:endParaRPr>
          </a:p>
        </p:txBody>
      </p:sp>
      <p:sp>
        <p:nvSpPr>
          <p:cNvPr id="312" name="Google Shape;312;p15"/>
          <p:cNvSpPr txBox="1"/>
          <p:nvPr/>
        </p:nvSpPr>
        <p:spPr>
          <a:xfrm>
            <a:off x="9598702" y="6458101"/>
            <a:ext cx="2408419"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40C28"/>
              </a:buClr>
              <a:buSzPts val="900"/>
              <a:buFont typeface="Arial"/>
              <a:buNone/>
            </a:pPr>
            <a:r>
              <a:rPr lang="en-US" sz="900" b="0" i="0" u="none" strike="noStrike" cap="none">
                <a:solidFill>
                  <a:srgbClr val="040C28"/>
                </a:solidFill>
                <a:latin typeface="Arial"/>
                <a:ea typeface="Arial"/>
                <a:cs typeface="Arial"/>
                <a:sym typeface="Arial"/>
              </a:rPr>
              <a:t>†</a:t>
            </a:r>
            <a:r>
              <a:rPr lang="en-US" sz="900" b="0" i="0" u="none" strike="noStrike" cap="none">
                <a:solidFill>
                  <a:srgbClr val="000000"/>
                </a:solidFill>
                <a:latin typeface="Calibri"/>
                <a:ea typeface="Calibri"/>
                <a:cs typeface="Calibri"/>
                <a:sym typeface="Calibri"/>
              </a:rPr>
              <a:t>FDC Student Term Start Survey March 2024</a:t>
            </a:r>
            <a:endParaRPr/>
          </a:p>
        </p:txBody>
      </p:sp>
      <p:graphicFrame>
        <p:nvGraphicFramePr>
          <p:cNvPr id="313" name="Google Shape;313;p15"/>
          <p:cNvGraphicFramePr/>
          <p:nvPr/>
        </p:nvGraphicFramePr>
        <p:xfrm>
          <a:off x="1929258" y="4330606"/>
          <a:ext cx="3000000" cy="3000000"/>
        </p:xfrm>
        <a:graphic>
          <a:graphicData uri="http://schemas.openxmlformats.org/drawingml/2006/table">
            <a:tbl>
              <a:tblPr firstRow="1" bandRow="1">
                <a:noFill/>
                <a:tableStyleId>{19EB63F1-F0DF-47C8-89E6-36EABDEB51E6}</a:tableStyleId>
              </a:tblPr>
              <a:tblGrid>
                <a:gridCol w="2709325">
                  <a:extLst>
                    <a:ext uri="{9D8B030D-6E8A-4147-A177-3AD203B41FA5}">
                      <a16:colId xmlns:a16="http://schemas.microsoft.com/office/drawing/2014/main" val="20000"/>
                    </a:ext>
                  </a:extLst>
                </a:gridCol>
                <a:gridCol w="2709325">
                  <a:extLst>
                    <a:ext uri="{9D8B030D-6E8A-4147-A177-3AD203B41FA5}">
                      <a16:colId xmlns:a16="http://schemas.microsoft.com/office/drawing/2014/main" val="20001"/>
                    </a:ext>
                  </a:extLst>
                </a:gridCol>
                <a:gridCol w="270932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1800">
                          <a:solidFill>
                            <a:srgbClr val="0071B9"/>
                          </a:solidFill>
                        </a:rPr>
                        <a:t>83%</a:t>
                      </a:r>
                      <a:endParaRPr/>
                    </a:p>
                  </a:txBody>
                  <a:tcPr marL="91450" marR="91450" marT="45725" marB="45725" anchor="b" anchorCtr="1">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solidFill>
                            <a:srgbClr val="0071B9"/>
                          </a:solidFill>
                        </a:rPr>
                        <a:t>67%</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solidFill>
                            <a:srgbClr val="0071B9"/>
                          </a:solidFill>
                        </a:rPr>
                        <a:t>84%</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said the program </a:t>
                      </a:r>
                      <a:r>
                        <a:rPr lang="en-US" sz="1400" b="1" i="0" u="none" strike="noStrike" cap="none">
                          <a:solidFill>
                            <a:srgbClr val="0071B9"/>
                          </a:solidFill>
                          <a:latin typeface="Calibri"/>
                          <a:ea typeface="Calibri"/>
                          <a:cs typeface="Calibri"/>
                          <a:sym typeface="Calibri"/>
                        </a:rPr>
                        <a:t>saved them time </a:t>
                      </a:r>
                      <a:r>
                        <a:rPr lang="en-US" sz="1400" b="0" i="0" u="none" strike="noStrike" cap="none">
                          <a:solidFill>
                            <a:srgbClr val="000000"/>
                          </a:solidFill>
                          <a:latin typeface="Calibri"/>
                          <a:ea typeface="Calibri"/>
                          <a:cs typeface="Calibri"/>
                          <a:sym typeface="Calibri"/>
                        </a:rPr>
                        <a:t>in shopping for course materials because they are all in one place</a:t>
                      </a:r>
                      <a:endParaRPr/>
                    </a:p>
                  </a:txBody>
                  <a:tcPr marL="91450" marR="914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said with this program, they were </a:t>
                      </a:r>
                      <a:r>
                        <a:rPr lang="en-US" sz="1400" b="1" i="0" u="none" strike="noStrike" cap="none">
                          <a:solidFill>
                            <a:srgbClr val="0071B9"/>
                          </a:solidFill>
                          <a:latin typeface="Calibri"/>
                          <a:ea typeface="Calibri"/>
                          <a:cs typeface="Calibri"/>
                          <a:sym typeface="Calibri"/>
                        </a:rPr>
                        <a:t>better prepared </a:t>
                      </a:r>
                      <a:r>
                        <a:rPr lang="en-US" sz="1400" b="0" i="0" u="none" strike="noStrike" cap="none">
                          <a:solidFill>
                            <a:srgbClr val="000000"/>
                          </a:solidFill>
                          <a:latin typeface="Calibri"/>
                          <a:ea typeface="Calibri"/>
                          <a:cs typeface="Calibri"/>
                          <a:sym typeface="Calibri"/>
                        </a:rPr>
                        <a:t>for the academic term </a:t>
                      </a:r>
                      <a:endParaRPr/>
                    </a:p>
                  </a:txBody>
                  <a:tcPr marL="91450" marR="914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said they were </a:t>
                      </a:r>
                      <a:r>
                        <a:rPr lang="en-US" sz="1400" b="1" i="0" u="none" strike="noStrike" cap="none">
                          <a:solidFill>
                            <a:srgbClr val="0071B9"/>
                          </a:solidFill>
                          <a:latin typeface="Calibri"/>
                          <a:ea typeface="Calibri"/>
                          <a:cs typeface="Calibri"/>
                          <a:sym typeface="Calibri"/>
                        </a:rPr>
                        <a:t>likely to participate </a:t>
                      </a:r>
                      <a:r>
                        <a:rPr lang="en-US" sz="1400" b="0" i="0" u="none" strike="noStrike" cap="none">
                          <a:solidFill>
                            <a:srgbClr val="000000"/>
                          </a:solidFill>
                          <a:latin typeface="Calibri"/>
                          <a:ea typeface="Calibri"/>
                          <a:cs typeface="Calibri"/>
                          <a:sym typeface="Calibri"/>
                        </a:rPr>
                        <a:t>in the program in the future</a:t>
                      </a:r>
                      <a:endParaRPr/>
                    </a:p>
                  </a:txBody>
                  <a:tcPr marL="91450" marR="914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1800" b="1">
                          <a:solidFill>
                            <a:srgbClr val="0071B9"/>
                          </a:solidFill>
                        </a:rPr>
                        <a:t>80%</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a:solidFill>
                            <a:srgbClr val="0071B9"/>
                          </a:solidFill>
                        </a:rPr>
                        <a:t>65%</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a:solidFill>
                            <a:srgbClr val="0071B9"/>
                          </a:solidFill>
                        </a:rPr>
                        <a:t>73%</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Found it </a:t>
                      </a:r>
                      <a:r>
                        <a:rPr lang="en-US" sz="1400" b="1" i="0" u="none" strike="noStrike" cap="none">
                          <a:solidFill>
                            <a:srgbClr val="0071B9"/>
                          </a:solidFill>
                          <a:latin typeface="Calibri"/>
                          <a:ea typeface="Calibri"/>
                          <a:cs typeface="Calibri"/>
                          <a:sym typeface="Calibri"/>
                        </a:rPr>
                        <a:t>convenient</a:t>
                      </a:r>
                      <a:r>
                        <a:rPr lang="en-US" sz="1400" b="0" i="0" u="none" strike="noStrike" cap="none">
                          <a:solidFill>
                            <a:srgbClr val="000000"/>
                          </a:solidFill>
                          <a:latin typeface="Calibri"/>
                          <a:ea typeface="Calibri"/>
                          <a:cs typeface="Calibri"/>
                          <a:sym typeface="Calibri"/>
                        </a:rPr>
                        <a:t> to have their course materials bundled and delivered through the program</a:t>
                      </a:r>
                      <a:endParaRPr/>
                    </a:p>
                  </a:txBody>
                  <a:tcPr marL="91450" marR="914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felt the program provided them with </a:t>
                      </a:r>
                      <a:r>
                        <a:rPr lang="en-US" sz="1400" b="1" i="0" u="none" strike="noStrike" cap="none">
                          <a:solidFill>
                            <a:srgbClr val="0071B9"/>
                          </a:solidFill>
                          <a:latin typeface="Calibri"/>
                          <a:ea typeface="Calibri"/>
                          <a:cs typeface="Calibri"/>
                          <a:sym typeface="Calibri"/>
                        </a:rPr>
                        <a:t>more affordable</a:t>
                      </a:r>
                      <a:r>
                        <a:rPr lang="en-US" sz="1400" b="0" i="0" u="none" strike="noStrike" cap="none">
                          <a:solidFill>
                            <a:srgbClr val="000000"/>
                          </a:solidFill>
                          <a:latin typeface="Calibri"/>
                          <a:ea typeface="Calibri"/>
                          <a:cs typeface="Calibri"/>
                          <a:sym typeface="Calibri"/>
                        </a:rPr>
                        <a:t> course materials</a:t>
                      </a:r>
                      <a:endParaRPr/>
                    </a:p>
                  </a:txBody>
                  <a:tcPr marL="91450" marR="914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said they were </a:t>
                      </a:r>
                      <a:r>
                        <a:rPr lang="en-US" sz="1400" b="1" i="0" u="none" strike="noStrike" cap="none">
                          <a:solidFill>
                            <a:srgbClr val="0071B9"/>
                          </a:solidFill>
                          <a:latin typeface="Calibri"/>
                          <a:ea typeface="Calibri"/>
                          <a:cs typeface="Calibri"/>
                          <a:sym typeface="Calibri"/>
                        </a:rPr>
                        <a:t>likely to recommend </a:t>
                      </a:r>
                      <a:r>
                        <a:rPr lang="en-US" sz="1400" b="0" i="0" u="none" strike="noStrike" cap="none">
                          <a:solidFill>
                            <a:srgbClr val="000000"/>
                          </a:solidFill>
                          <a:latin typeface="Calibri"/>
                          <a:ea typeface="Calibri"/>
                          <a:cs typeface="Calibri"/>
                          <a:sym typeface="Calibri"/>
                        </a:rPr>
                        <a:t>the program to other students</a:t>
                      </a:r>
                      <a:endParaRPr/>
                    </a:p>
                  </a:txBody>
                  <a:tcPr marL="91450" marR="9145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314" name="Google Shape;314;p15"/>
          <p:cNvGraphicFramePr/>
          <p:nvPr/>
        </p:nvGraphicFramePr>
        <p:xfrm>
          <a:off x="3093112" y="3072255"/>
          <a:ext cx="3000000" cy="3000000"/>
        </p:xfrm>
        <a:graphic>
          <a:graphicData uri="http://schemas.openxmlformats.org/drawingml/2006/table">
            <a:tbl>
              <a:tblPr firstRow="1" bandRow="1">
                <a:noFill/>
                <a:tableStyleId>{19EB63F1-F0DF-47C8-89E6-36EABDEB51E6}</a:tableStyleId>
              </a:tblPr>
              <a:tblGrid>
                <a:gridCol w="645932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2000">
                          <a:solidFill>
                            <a:srgbClr val="0071B9"/>
                          </a:solidFill>
                        </a:rPr>
                        <a:t>An average of 40% on course materials</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graphicFrame>
        <p:nvGraphicFramePr>
          <p:cNvPr id="315" name="Google Shape;315;p15"/>
          <p:cNvGraphicFramePr/>
          <p:nvPr/>
        </p:nvGraphicFramePr>
        <p:xfrm>
          <a:off x="4735688" y="2609334"/>
          <a:ext cx="3000000" cy="3000000"/>
        </p:xfrm>
        <a:graphic>
          <a:graphicData uri="http://schemas.openxmlformats.org/drawingml/2006/table">
            <a:tbl>
              <a:tblPr firstRow="1" bandRow="1">
                <a:noFill/>
                <a:tableStyleId>{19EB63F1-F0DF-47C8-89E6-36EABDEB51E6}</a:tableStyleId>
              </a:tblPr>
              <a:tblGrid>
                <a:gridCol w="2720625">
                  <a:extLst>
                    <a:ext uri="{9D8B030D-6E8A-4147-A177-3AD203B41FA5}">
                      <a16:colId xmlns:a16="http://schemas.microsoft.com/office/drawing/2014/main" val="20000"/>
                    </a:ext>
                  </a:extLst>
                </a:gridCol>
              </a:tblGrid>
              <a:tr h="384725">
                <a:tc>
                  <a:txBody>
                    <a:bodyPr/>
                    <a:lstStyle/>
                    <a:p>
                      <a:pPr marL="0" marR="0" lvl="0" indent="0" algn="ctr" rtl="0">
                        <a:spcBef>
                          <a:spcPts val="0"/>
                        </a:spcBef>
                        <a:spcAft>
                          <a:spcPts val="0"/>
                        </a:spcAft>
                        <a:buNone/>
                      </a:pPr>
                      <a:r>
                        <a:rPr lang="en-US" sz="2400">
                          <a:solidFill>
                            <a:srgbClr val="0071B9"/>
                          </a:solidFill>
                        </a:rPr>
                        <a:t>$3,285,929</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graphicFrame>
        <p:nvGraphicFramePr>
          <p:cNvPr id="316" name="Google Shape;316;p15"/>
          <p:cNvGraphicFramePr/>
          <p:nvPr/>
        </p:nvGraphicFramePr>
        <p:xfrm>
          <a:off x="0" y="357643"/>
          <a:ext cx="3000000" cy="3000000"/>
        </p:xfrm>
        <a:graphic>
          <a:graphicData uri="http://schemas.openxmlformats.org/drawingml/2006/table">
            <a:tbl>
              <a:tblPr firstRow="1" bandRow="1">
                <a:noFill/>
                <a:tableStyleId>{19EB63F1-F0DF-47C8-89E6-36EABDEB51E6}</a:tableStyleId>
              </a:tblPr>
              <a:tblGrid>
                <a:gridCol w="12192000">
                  <a:extLst>
                    <a:ext uri="{9D8B030D-6E8A-4147-A177-3AD203B41FA5}">
                      <a16:colId xmlns:a16="http://schemas.microsoft.com/office/drawing/2014/main" val="20000"/>
                    </a:ext>
                  </a:extLst>
                </a:gridCol>
              </a:tblGrid>
              <a:tr h="523200">
                <a:tc>
                  <a:txBody>
                    <a:bodyPr/>
                    <a:lstStyle/>
                    <a:p>
                      <a:pPr marL="0" marR="0" lvl="0" indent="0" algn="ctr" rtl="0">
                        <a:spcBef>
                          <a:spcPts val="0"/>
                        </a:spcBef>
                        <a:spcAft>
                          <a:spcPts val="0"/>
                        </a:spcAft>
                        <a:buNone/>
                      </a:pPr>
                      <a:r>
                        <a:rPr lang="en-US" sz="3200">
                          <a:solidFill>
                            <a:srgbClr val="0071B9"/>
                          </a:solidFill>
                        </a:rPr>
                        <a:t>Niner Course Pack</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graphicFrame>
        <p:nvGraphicFramePr>
          <p:cNvPr id="317" name="Google Shape;317;p15"/>
          <p:cNvGraphicFramePr/>
          <p:nvPr/>
        </p:nvGraphicFramePr>
        <p:xfrm>
          <a:off x="0" y="2149554"/>
          <a:ext cx="3000000" cy="3000000"/>
        </p:xfrm>
        <a:graphic>
          <a:graphicData uri="http://schemas.openxmlformats.org/drawingml/2006/table">
            <a:tbl>
              <a:tblPr firstRow="1" bandRow="1">
                <a:noFill/>
                <a:tableStyleId>{19EB63F1-F0DF-47C8-89E6-36EABDEB51E6}</a:tableStyleId>
              </a:tblPr>
              <a:tblGrid>
                <a:gridCol w="12185150">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2200">
                          <a:solidFill>
                            <a:srgbClr val="09563E"/>
                          </a:solidFill>
                        </a:rPr>
                        <a:t>The University of North Carolina at Charlotte </a:t>
                      </a:r>
                      <a:r>
                        <a:rPr lang="en-US" sz="2200">
                          <a:solidFill>
                            <a:srgbClr val="0071B9"/>
                          </a:solidFill>
                        </a:rPr>
                        <a:t>Students Saved</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pic>
        <p:nvPicPr>
          <p:cNvPr id="318" name="Google Shape;318;p15" descr="A logo of university of north carolina&#10;&#10;Description automatically generated"/>
          <p:cNvPicPr preferRelativeResize="0"/>
          <p:nvPr/>
        </p:nvPicPr>
        <p:blipFill rotWithShape="1">
          <a:blip r:embed="rId3">
            <a:alphaModFix/>
          </a:blip>
          <a:srcRect/>
          <a:stretch/>
        </p:blipFill>
        <p:spPr>
          <a:xfrm>
            <a:off x="10552626" y="-2683"/>
            <a:ext cx="1282522" cy="129325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6"/>
          <p:cNvSpPr txBox="1"/>
          <p:nvPr/>
        </p:nvSpPr>
        <p:spPr>
          <a:xfrm>
            <a:off x="815716" y="2390584"/>
            <a:ext cx="10560567" cy="171554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78C1"/>
              </a:buClr>
              <a:buSzPts val="5700"/>
              <a:buFont typeface="Arial"/>
              <a:buNone/>
            </a:pPr>
            <a:r>
              <a:rPr lang="en-US" sz="5700" b="1">
                <a:solidFill>
                  <a:srgbClr val="0078C1"/>
                </a:solidFill>
                <a:latin typeface="Arial"/>
                <a:ea typeface="Arial"/>
                <a:cs typeface="Arial"/>
                <a:sym typeface="Arial"/>
              </a:rPr>
              <a:t>NINER COURSE PACK</a:t>
            </a:r>
            <a:r>
              <a:rPr lang="en-US" sz="5700" b="1" i="0" u="none" strike="noStrike" cap="none">
                <a:solidFill>
                  <a:srgbClr val="0078C1"/>
                </a:solidFill>
                <a:latin typeface="Arial"/>
                <a:ea typeface="Arial"/>
                <a:cs typeface="Arial"/>
                <a:sym typeface="Arial"/>
              </a:rPr>
              <a:t>:</a:t>
            </a:r>
            <a:endParaRPr/>
          </a:p>
          <a:p>
            <a:pPr marL="0" marR="0" lvl="0" indent="0" algn="ctr" rtl="0">
              <a:lnSpc>
                <a:spcPct val="90000"/>
              </a:lnSpc>
              <a:spcBef>
                <a:spcPts val="1000"/>
              </a:spcBef>
              <a:spcAft>
                <a:spcPts val="0"/>
              </a:spcAft>
              <a:buClr>
                <a:srgbClr val="0078C1"/>
              </a:buClr>
              <a:buSzPts val="4100"/>
              <a:buFont typeface="Arial"/>
              <a:buNone/>
            </a:pPr>
            <a:r>
              <a:rPr lang="en-US" sz="4100" b="1" i="0" u="none" strike="noStrike" cap="none">
                <a:solidFill>
                  <a:srgbClr val="0078C1"/>
                </a:solidFill>
                <a:latin typeface="Arial"/>
                <a:ea typeface="Arial"/>
                <a:cs typeface="Arial"/>
                <a:sym typeface="Arial"/>
              </a:rPr>
              <a:t>FALL 2024 DASHBOARD</a:t>
            </a:r>
            <a:endParaRPr sz="2800" b="0" i="0" u="none" strike="noStrike" cap="none">
              <a:solidFill>
                <a:srgbClr val="000000"/>
              </a:solidFill>
              <a:latin typeface="Calibri"/>
              <a:ea typeface="Calibri"/>
              <a:cs typeface="Calibri"/>
              <a:sym typeface="Calibri"/>
            </a:endParaRPr>
          </a:p>
        </p:txBody>
      </p:sp>
      <p:grpSp>
        <p:nvGrpSpPr>
          <p:cNvPr id="325" name="Google Shape;325;p16"/>
          <p:cNvGrpSpPr/>
          <p:nvPr/>
        </p:nvGrpSpPr>
        <p:grpSpPr>
          <a:xfrm>
            <a:off x="5219392" y="5841654"/>
            <a:ext cx="1753933" cy="365605"/>
            <a:chOff x="5219392" y="5436493"/>
            <a:chExt cx="1753933" cy="365605"/>
          </a:xfrm>
        </p:grpSpPr>
        <p:sp>
          <p:nvSpPr>
            <p:cNvPr id="326" name="Google Shape;326;p16"/>
            <p:cNvSpPr/>
            <p:nvPr/>
          </p:nvSpPr>
          <p:spPr>
            <a:xfrm>
              <a:off x="5219392"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7" name="Google Shape;327;p16"/>
            <p:cNvSpPr/>
            <p:nvPr/>
          </p:nvSpPr>
          <p:spPr>
            <a:xfrm>
              <a:off x="5497243"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8" name="Google Shape;328;p16"/>
            <p:cNvSpPr/>
            <p:nvPr/>
          </p:nvSpPr>
          <p:spPr>
            <a:xfrm>
              <a:off x="5775094"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9" name="Google Shape;329;p16"/>
            <p:cNvSpPr/>
            <p:nvPr/>
          </p:nvSpPr>
          <p:spPr>
            <a:xfrm>
              <a:off x="6052945"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0" name="Google Shape;330;p16"/>
            <p:cNvSpPr/>
            <p:nvPr/>
          </p:nvSpPr>
          <p:spPr>
            <a:xfrm>
              <a:off x="6330796"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1" name="Google Shape;331;p16"/>
            <p:cNvSpPr/>
            <p:nvPr/>
          </p:nvSpPr>
          <p:spPr>
            <a:xfrm>
              <a:off x="6608647"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2" name="Google Shape;332;p16"/>
            <p:cNvSpPr/>
            <p:nvPr/>
          </p:nvSpPr>
          <p:spPr>
            <a:xfrm>
              <a:off x="6886500"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3" name="Google Shape;333;p16"/>
            <p:cNvSpPr/>
            <p:nvPr/>
          </p:nvSpPr>
          <p:spPr>
            <a:xfrm>
              <a:off x="5219392"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4" name="Google Shape;334;p16"/>
            <p:cNvSpPr/>
            <p:nvPr/>
          </p:nvSpPr>
          <p:spPr>
            <a:xfrm>
              <a:off x="5497243"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5" name="Google Shape;335;p16"/>
            <p:cNvSpPr/>
            <p:nvPr/>
          </p:nvSpPr>
          <p:spPr>
            <a:xfrm>
              <a:off x="5775094"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6" name="Google Shape;336;p16"/>
            <p:cNvSpPr/>
            <p:nvPr/>
          </p:nvSpPr>
          <p:spPr>
            <a:xfrm>
              <a:off x="6052945"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7" name="Google Shape;337;p16"/>
            <p:cNvSpPr/>
            <p:nvPr/>
          </p:nvSpPr>
          <p:spPr>
            <a:xfrm>
              <a:off x="6330796"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8" name="Google Shape;338;p16"/>
            <p:cNvSpPr/>
            <p:nvPr/>
          </p:nvSpPr>
          <p:spPr>
            <a:xfrm>
              <a:off x="6608647"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9" name="Google Shape;339;p16"/>
            <p:cNvSpPr/>
            <p:nvPr/>
          </p:nvSpPr>
          <p:spPr>
            <a:xfrm>
              <a:off x="6886500"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17"/>
          <p:cNvPicPr preferRelativeResize="0"/>
          <p:nvPr/>
        </p:nvPicPr>
        <p:blipFill rotWithShape="1">
          <a:blip r:embed="rId3">
            <a:alphaModFix/>
          </a:blip>
          <a:srcRect/>
          <a:stretch/>
        </p:blipFill>
        <p:spPr>
          <a:xfrm>
            <a:off x="946586" y="68263"/>
            <a:ext cx="10298828" cy="6359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18"/>
          <p:cNvPicPr preferRelativeResize="0"/>
          <p:nvPr/>
        </p:nvPicPr>
        <p:blipFill rotWithShape="1">
          <a:blip r:embed="rId3">
            <a:alphaModFix/>
          </a:blip>
          <a:srcRect/>
          <a:stretch/>
        </p:blipFill>
        <p:spPr>
          <a:xfrm>
            <a:off x="392389" y="68263"/>
            <a:ext cx="11407222" cy="6359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9"/>
          <p:cNvSpPr txBox="1">
            <a:spLocks noGrp="1"/>
          </p:cNvSpPr>
          <p:nvPr>
            <p:ph type="body" idx="1"/>
          </p:nvPr>
        </p:nvSpPr>
        <p:spPr>
          <a:xfrm>
            <a:off x="5961888" y="846680"/>
            <a:ext cx="5473377" cy="2682678"/>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4800"/>
              <a:buNone/>
            </a:pPr>
            <a:r>
              <a:rPr lang="en-US" sz="4800" b="1"/>
              <a:t>ORDERS </a:t>
            </a:r>
            <a:r>
              <a:rPr lang="en-US" sz="4800"/>
              <a:t>NOT PICKED UP</a:t>
            </a:r>
            <a:r>
              <a:rPr lang="en-US" sz="4800" b="1"/>
              <a:t> AS OF 9/12/24</a:t>
            </a:r>
            <a:endParaRPr/>
          </a:p>
        </p:txBody>
      </p:sp>
      <p:sp>
        <p:nvSpPr>
          <p:cNvPr id="356" name="Google Shape;356;p19"/>
          <p:cNvSpPr txBox="1">
            <a:spLocks noGrp="1"/>
          </p:cNvSpPr>
          <p:nvPr>
            <p:ph type="body" idx="2"/>
          </p:nvPr>
        </p:nvSpPr>
        <p:spPr>
          <a:xfrm>
            <a:off x="6492240" y="4699645"/>
            <a:ext cx="4926171" cy="1512618"/>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7F7F7F"/>
              </a:buClr>
              <a:buSzPts val="2000"/>
              <a:buNone/>
            </a:pPr>
            <a:r>
              <a:rPr lang="en-US"/>
              <a:t>Students are emailed as soon as their order is ready for pickup. Also, we send an email to students who orders are 30 days or older. Then we follow up with another email with a final pick update. </a:t>
            </a:r>
            <a:endParaRPr/>
          </a:p>
        </p:txBody>
      </p:sp>
      <p:pic>
        <p:nvPicPr>
          <p:cNvPr id="357" name="Google Shape;357;p19"/>
          <p:cNvPicPr preferRelativeResize="0">
            <a:picLocks noGrp="1"/>
          </p:cNvPicPr>
          <p:nvPr>
            <p:ph type="pic" idx="3"/>
          </p:nvPr>
        </p:nvPicPr>
        <p:blipFill rotWithShape="1">
          <a:blip r:embed="rId3">
            <a:alphaModFix/>
          </a:blip>
          <a:srcRect l="4349" r="9816"/>
          <a:stretch/>
        </p:blipFill>
        <p:spPr>
          <a:xfrm>
            <a:off x="-9144" y="10"/>
            <a:ext cx="6379464" cy="68854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p:nvPr/>
        </p:nvSpPr>
        <p:spPr>
          <a:xfrm>
            <a:off x="815716" y="2622029"/>
            <a:ext cx="10560567" cy="1613941"/>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78C1"/>
              </a:buClr>
              <a:buSzPts val="4400"/>
              <a:buFont typeface="Arial"/>
              <a:buNone/>
            </a:pPr>
            <a:r>
              <a:rPr lang="en-US" sz="4400" b="1" i="0" u="none" strike="noStrike" cap="none">
                <a:solidFill>
                  <a:srgbClr val="0078C1"/>
                </a:solidFill>
                <a:latin typeface="Arial"/>
                <a:ea typeface="Arial"/>
                <a:cs typeface="Arial"/>
                <a:sym typeface="Arial"/>
              </a:rPr>
              <a:t>STUDENT PULSE RESULTS:</a:t>
            </a:r>
            <a:endParaRPr/>
          </a:p>
          <a:p>
            <a:pPr marL="0" marR="0" lvl="0" indent="0" algn="ctr" rtl="0">
              <a:lnSpc>
                <a:spcPct val="90000"/>
              </a:lnSpc>
              <a:spcBef>
                <a:spcPts val="1000"/>
              </a:spcBef>
              <a:spcAft>
                <a:spcPts val="0"/>
              </a:spcAft>
              <a:buClr>
                <a:srgbClr val="0078C1"/>
              </a:buClr>
              <a:buSzPts val="3200"/>
              <a:buFont typeface="Arial"/>
              <a:buNone/>
            </a:pPr>
            <a:r>
              <a:rPr lang="en-US" sz="3200" b="1" i="0" u="none" strike="noStrike" cap="none">
                <a:solidFill>
                  <a:srgbClr val="0078C1"/>
                </a:solidFill>
                <a:latin typeface="Arial"/>
                <a:ea typeface="Arial"/>
                <a:cs typeface="Arial"/>
                <a:sym typeface="Arial"/>
              </a:rPr>
              <a:t>STORE SATISFACTION</a:t>
            </a:r>
            <a:endParaRPr/>
          </a:p>
        </p:txBody>
      </p:sp>
      <p:grpSp>
        <p:nvGrpSpPr>
          <p:cNvPr id="103" name="Google Shape;103;p2"/>
          <p:cNvGrpSpPr/>
          <p:nvPr/>
        </p:nvGrpSpPr>
        <p:grpSpPr>
          <a:xfrm>
            <a:off x="5219392" y="5841654"/>
            <a:ext cx="1753933" cy="365605"/>
            <a:chOff x="5219392" y="5436493"/>
            <a:chExt cx="1753933" cy="365605"/>
          </a:xfrm>
        </p:grpSpPr>
        <p:sp>
          <p:nvSpPr>
            <p:cNvPr id="104" name="Google Shape;104;p2"/>
            <p:cNvSpPr/>
            <p:nvPr/>
          </p:nvSpPr>
          <p:spPr>
            <a:xfrm>
              <a:off x="5219392"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5" name="Google Shape;105;p2"/>
            <p:cNvSpPr/>
            <p:nvPr/>
          </p:nvSpPr>
          <p:spPr>
            <a:xfrm>
              <a:off x="5497243"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6" name="Google Shape;106;p2"/>
            <p:cNvSpPr/>
            <p:nvPr/>
          </p:nvSpPr>
          <p:spPr>
            <a:xfrm>
              <a:off x="5775094"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7" name="Google Shape;107;p2"/>
            <p:cNvSpPr/>
            <p:nvPr/>
          </p:nvSpPr>
          <p:spPr>
            <a:xfrm>
              <a:off x="6052945"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8" name="Google Shape;108;p2"/>
            <p:cNvSpPr/>
            <p:nvPr/>
          </p:nvSpPr>
          <p:spPr>
            <a:xfrm>
              <a:off x="6330796"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9" name="Google Shape;109;p2"/>
            <p:cNvSpPr/>
            <p:nvPr/>
          </p:nvSpPr>
          <p:spPr>
            <a:xfrm>
              <a:off x="6608647"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0" name="Google Shape;110;p2"/>
            <p:cNvSpPr/>
            <p:nvPr/>
          </p:nvSpPr>
          <p:spPr>
            <a:xfrm>
              <a:off x="6886500"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1" name="Google Shape;111;p2"/>
            <p:cNvSpPr/>
            <p:nvPr/>
          </p:nvSpPr>
          <p:spPr>
            <a:xfrm>
              <a:off x="5219392"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2" name="Google Shape;112;p2"/>
            <p:cNvSpPr/>
            <p:nvPr/>
          </p:nvSpPr>
          <p:spPr>
            <a:xfrm>
              <a:off x="5497243"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3" name="Google Shape;113;p2"/>
            <p:cNvSpPr/>
            <p:nvPr/>
          </p:nvSpPr>
          <p:spPr>
            <a:xfrm>
              <a:off x="5775094"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4" name="Google Shape;114;p2"/>
            <p:cNvSpPr/>
            <p:nvPr/>
          </p:nvSpPr>
          <p:spPr>
            <a:xfrm>
              <a:off x="6052945"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5" name="Google Shape;115;p2"/>
            <p:cNvSpPr/>
            <p:nvPr/>
          </p:nvSpPr>
          <p:spPr>
            <a:xfrm>
              <a:off x="6330796"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6" name="Google Shape;116;p2"/>
            <p:cNvSpPr/>
            <p:nvPr/>
          </p:nvSpPr>
          <p:spPr>
            <a:xfrm>
              <a:off x="6608647"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7" name="Google Shape;117;p2"/>
            <p:cNvSpPr/>
            <p:nvPr/>
          </p:nvSpPr>
          <p:spPr>
            <a:xfrm>
              <a:off x="6886500"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0"/>
          <p:cNvSpPr txBox="1"/>
          <p:nvPr/>
        </p:nvSpPr>
        <p:spPr>
          <a:xfrm>
            <a:off x="815716" y="2390584"/>
            <a:ext cx="10560567" cy="171554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78C1"/>
              </a:buClr>
              <a:buSzPts val="5700"/>
              <a:buFont typeface="Arial"/>
              <a:buNone/>
            </a:pPr>
            <a:r>
              <a:rPr lang="en-US" sz="5700" b="1">
                <a:solidFill>
                  <a:srgbClr val="0078C1"/>
                </a:solidFill>
                <a:latin typeface="Arial"/>
                <a:ea typeface="Arial"/>
                <a:cs typeface="Arial"/>
                <a:sym typeface="Arial"/>
              </a:rPr>
              <a:t>NINER COURSE PACK</a:t>
            </a:r>
            <a:r>
              <a:rPr lang="en-US" sz="5700" b="1" i="0" u="none" strike="noStrike" cap="none">
                <a:solidFill>
                  <a:srgbClr val="0078C1"/>
                </a:solidFill>
                <a:latin typeface="Arial"/>
                <a:ea typeface="Arial"/>
                <a:cs typeface="Arial"/>
                <a:sym typeface="Arial"/>
              </a:rPr>
              <a:t>:</a:t>
            </a:r>
            <a:endParaRPr/>
          </a:p>
          <a:p>
            <a:pPr marL="0" marR="0" lvl="0" indent="0" algn="ctr" rtl="0">
              <a:lnSpc>
                <a:spcPct val="90000"/>
              </a:lnSpc>
              <a:spcBef>
                <a:spcPts val="1000"/>
              </a:spcBef>
              <a:spcAft>
                <a:spcPts val="0"/>
              </a:spcAft>
              <a:buClr>
                <a:srgbClr val="0078C1"/>
              </a:buClr>
              <a:buSzPts val="4100"/>
              <a:buFont typeface="Arial"/>
              <a:buNone/>
            </a:pPr>
            <a:r>
              <a:rPr lang="en-US" sz="4100" b="1" i="0" u="none" strike="noStrike" cap="none">
                <a:solidFill>
                  <a:srgbClr val="0078C1"/>
                </a:solidFill>
                <a:latin typeface="Arial"/>
                <a:ea typeface="Arial"/>
                <a:cs typeface="Arial"/>
                <a:sym typeface="Arial"/>
              </a:rPr>
              <a:t>SPRING 2025 DASHBOARD</a:t>
            </a:r>
            <a:endParaRPr sz="2800" b="0" i="0" u="none" strike="noStrike" cap="none">
              <a:solidFill>
                <a:srgbClr val="000000"/>
              </a:solidFill>
              <a:latin typeface="Calibri"/>
              <a:ea typeface="Calibri"/>
              <a:cs typeface="Calibri"/>
              <a:sym typeface="Calibri"/>
            </a:endParaRPr>
          </a:p>
        </p:txBody>
      </p:sp>
      <p:grpSp>
        <p:nvGrpSpPr>
          <p:cNvPr id="364" name="Google Shape;364;p20"/>
          <p:cNvGrpSpPr/>
          <p:nvPr/>
        </p:nvGrpSpPr>
        <p:grpSpPr>
          <a:xfrm>
            <a:off x="5219392" y="5841654"/>
            <a:ext cx="1753933" cy="365605"/>
            <a:chOff x="5219392" y="5436493"/>
            <a:chExt cx="1753933" cy="365605"/>
          </a:xfrm>
        </p:grpSpPr>
        <p:sp>
          <p:nvSpPr>
            <p:cNvPr id="365" name="Google Shape;365;p20"/>
            <p:cNvSpPr/>
            <p:nvPr/>
          </p:nvSpPr>
          <p:spPr>
            <a:xfrm>
              <a:off x="5219392"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6" name="Google Shape;366;p20"/>
            <p:cNvSpPr/>
            <p:nvPr/>
          </p:nvSpPr>
          <p:spPr>
            <a:xfrm>
              <a:off x="5497243"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7" name="Google Shape;367;p20"/>
            <p:cNvSpPr/>
            <p:nvPr/>
          </p:nvSpPr>
          <p:spPr>
            <a:xfrm>
              <a:off x="5775094"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8" name="Google Shape;368;p20"/>
            <p:cNvSpPr/>
            <p:nvPr/>
          </p:nvSpPr>
          <p:spPr>
            <a:xfrm>
              <a:off x="6052945"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9" name="Google Shape;369;p20"/>
            <p:cNvSpPr/>
            <p:nvPr/>
          </p:nvSpPr>
          <p:spPr>
            <a:xfrm>
              <a:off x="6330796"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0" name="Google Shape;370;p20"/>
            <p:cNvSpPr/>
            <p:nvPr/>
          </p:nvSpPr>
          <p:spPr>
            <a:xfrm>
              <a:off x="6608647"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1" name="Google Shape;371;p20"/>
            <p:cNvSpPr/>
            <p:nvPr/>
          </p:nvSpPr>
          <p:spPr>
            <a:xfrm>
              <a:off x="6886500"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2" name="Google Shape;372;p20"/>
            <p:cNvSpPr/>
            <p:nvPr/>
          </p:nvSpPr>
          <p:spPr>
            <a:xfrm>
              <a:off x="5219392"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3" name="Google Shape;373;p20"/>
            <p:cNvSpPr/>
            <p:nvPr/>
          </p:nvSpPr>
          <p:spPr>
            <a:xfrm>
              <a:off x="5497243"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4" name="Google Shape;374;p20"/>
            <p:cNvSpPr/>
            <p:nvPr/>
          </p:nvSpPr>
          <p:spPr>
            <a:xfrm>
              <a:off x="5775094"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5" name="Google Shape;375;p20"/>
            <p:cNvSpPr/>
            <p:nvPr/>
          </p:nvSpPr>
          <p:spPr>
            <a:xfrm>
              <a:off x="6052945"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6" name="Google Shape;376;p20"/>
            <p:cNvSpPr/>
            <p:nvPr/>
          </p:nvSpPr>
          <p:spPr>
            <a:xfrm>
              <a:off x="6330796"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7" name="Google Shape;377;p20"/>
            <p:cNvSpPr/>
            <p:nvPr/>
          </p:nvSpPr>
          <p:spPr>
            <a:xfrm>
              <a:off x="6608647"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8" name="Google Shape;378;p20"/>
            <p:cNvSpPr/>
            <p:nvPr/>
          </p:nvSpPr>
          <p:spPr>
            <a:xfrm>
              <a:off x="6886500"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21"/>
          <p:cNvPicPr preferRelativeResize="0"/>
          <p:nvPr/>
        </p:nvPicPr>
        <p:blipFill rotWithShape="1">
          <a:blip r:embed="rId3">
            <a:alphaModFix/>
          </a:blip>
          <a:srcRect/>
          <a:stretch/>
        </p:blipFill>
        <p:spPr>
          <a:xfrm>
            <a:off x="1" y="-55261"/>
            <a:ext cx="3877216" cy="3018600"/>
          </a:xfrm>
          <a:prstGeom prst="rect">
            <a:avLst/>
          </a:prstGeom>
          <a:noFill/>
          <a:ln>
            <a:noFill/>
          </a:ln>
        </p:spPr>
      </p:pic>
      <p:pic>
        <p:nvPicPr>
          <p:cNvPr id="384" name="Google Shape;384;p21"/>
          <p:cNvPicPr preferRelativeResize="0"/>
          <p:nvPr/>
        </p:nvPicPr>
        <p:blipFill rotWithShape="1">
          <a:blip r:embed="rId4">
            <a:alphaModFix/>
          </a:blip>
          <a:srcRect/>
          <a:stretch/>
        </p:blipFill>
        <p:spPr>
          <a:xfrm>
            <a:off x="4694128" y="542867"/>
            <a:ext cx="6140849" cy="1720042"/>
          </a:xfrm>
          <a:prstGeom prst="rect">
            <a:avLst/>
          </a:prstGeom>
          <a:noFill/>
          <a:ln>
            <a:noFill/>
          </a:ln>
        </p:spPr>
      </p:pic>
      <p:pic>
        <p:nvPicPr>
          <p:cNvPr id="385" name="Google Shape;385;p21"/>
          <p:cNvPicPr preferRelativeResize="0"/>
          <p:nvPr/>
        </p:nvPicPr>
        <p:blipFill rotWithShape="1">
          <a:blip r:embed="rId5">
            <a:alphaModFix/>
          </a:blip>
          <a:srcRect/>
          <a:stretch/>
        </p:blipFill>
        <p:spPr>
          <a:xfrm>
            <a:off x="0" y="2963339"/>
            <a:ext cx="11038114" cy="340155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2"/>
          <p:cNvSpPr txBox="1"/>
          <p:nvPr/>
        </p:nvSpPr>
        <p:spPr>
          <a:xfrm>
            <a:off x="561325" y="522725"/>
            <a:ext cx="10815000" cy="2320800"/>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ctr" rtl="0">
              <a:lnSpc>
                <a:spcPct val="90000"/>
              </a:lnSpc>
              <a:spcBef>
                <a:spcPts val="0"/>
              </a:spcBef>
              <a:spcAft>
                <a:spcPts val="0"/>
              </a:spcAft>
              <a:buClr>
                <a:schemeClr val="dk1"/>
              </a:buClr>
              <a:buSzPct val="100000"/>
              <a:buFont typeface="Arial"/>
              <a:buNone/>
            </a:pPr>
            <a:endParaRPr sz="5700" b="1">
              <a:solidFill>
                <a:srgbClr val="0078C1"/>
              </a:solidFill>
              <a:latin typeface="Arial"/>
              <a:ea typeface="Arial"/>
              <a:cs typeface="Arial"/>
              <a:sym typeface="Arial"/>
            </a:endParaRPr>
          </a:p>
          <a:p>
            <a:pPr marL="0" marR="0" lvl="0" indent="0" algn="ctr" rtl="0">
              <a:lnSpc>
                <a:spcPct val="90000"/>
              </a:lnSpc>
              <a:spcBef>
                <a:spcPts val="1000"/>
              </a:spcBef>
              <a:spcAft>
                <a:spcPts val="0"/>
              </a:spcAft>
              <a:buClr>
                <a:srgbClr val="0078C1"/>
              </a:buClr>
              <a:buSzPct val="100000"/>
              <a:buFont typeface="Arial"/>
              <a:buNone/>
            </a:pPr>
            <a:r>
              <a:rPr lang="en-US" sz="7200" b="1">
                <a:solidFill>
                  <a:srgbClr val="0078C1"/>
                </a:solidFill>
              </a:rPr>
              <a:t>Questions/</a:t>
            </a:r>
            <a:endParaRPr/>
          </a:p>
          <a:p>
            <a:pPr marL="0" marR="0" lvl="0" indent="0" algn="ctr" rtl="0">
              <a:lnSpc>
                <a:spcPct val="90000"/>
              </a:lnSpc>
              <a:spcBef>
                <a:spcPts val="1000"/>
              </a:spcBef>
              <a:spcAft>
                <a:spcPts val="0"/>
              </a:spcAft>
              <a:buClr>
                <a:srgbClr val="0078C1"/>
              </a:buClr>
              <a:buSzPct val="100000"/>
              <a:buFont typeface="Arial"/>
              <a:buNone/>
            </a:pPr>
            <a:r>
              <a:rPr lang="en-US" sz="7200" b="1">
                <a:solidFill>
                  <a:srgbClr val="0078C1"/>
                </a:solidFill>
                <a:latin typeface="Arial"/>
                <a:ea typeface="Arial"/>
                <a:cs typeface="Arial"/>
                <a:sym typeface="Arial"/>
              </a:rPr>
              <a:t> Suggestions?</a:t>
            </a:r>
            <a:endParaRPr sz="7200" b="1" i="0" u="none" strike="noStrike" cap="none">
              <a:solidFill>
                <a:srgbClr val="0078C1"/>
              </a:solidFill>
              <a:latin typeface="Arial"/>
              <a:ea typeface="Arial"/>
              <a:cs typeface="Arial"/>
              <a:sym typeface="Arial"/>
            </a:endParaRPr>
          </a:p>
        </p:txBody>
      </p:sp>
      <p:grpSp>
        <p:nvGrpSpPr>
          <p:cNvPr id="392" name="Google Shape;392;p22"/>
          <p:cNvGrpSpPr/>
          <p:nvPr/>
        </p:nvGrpSpPr>
        <p:grpSpPr>
          <a:xfrm>
            <a:off x="5219392" y="5841654"/>
            <a:ext cx="1753933" cy="365605"/>
            <a:chOff x="5219392" y="5436493"/>
            <a:chExt cx="1753933" cy="365605"/>
          </a:xfrm>
        </p:grpSpPr>
        <p:sp>
          <p:nvSpPr>
            <p:cNvPr id="393" name="Google Shape;393;p22"/>
            <p:cNvSpPr/>
            <p:nvPr/>
          </p:nvSpPr>
          <p:spPr>
            <a:xfrm>
              <a:off x="5219392"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4" name="Google Shape;394;p22"/>
            <p:cNvSpPr/>
            <p:nvPr/>
          </p:nvSpPr>
          <p:spPr>
            <a:xfrm>
              <a:off x="5497243"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5" name="Google Shape;395;p22"/>
            <p:cNvSpPr/>
            <p:nvPr/>
          </p:nvSpPr>
          <p:spPr>
            <a:xfrm>
              <a:off x="5775094"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6" name="Google Shape;396;p22"/>
            <p:cNvSpPr/>
            <p:nvPr/>
          </p:nvSpPr>
          <p:spPr>
            <a:xfrm>
              <a:off x="6052945"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7" name="Google Shape;397;p22"/>
            <p:cNvSpPr/>
            <p:nvPr/>
          </p:nvSpPr>
          <p:spPr>
            <a:xfrm>
              <a:off x="6330796"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8" name="Google Shape;398;p22"/>
            <p:cNvSpPr/>
            <p:nvPr/>
          </p:nvSpPr>
          <p:spPr>
            <a:xfrm>
              <a:off x="6608647"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9" name="Google Shape;399;p22"/>
            <p:cNvSpPr/>
            <p:nvPr/>
          </p:nvSpPr>
          <p:spPr>
            <a:xfrm>
              <a:off x="6886500"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0" name="Google Shape;400;p22"/>
            <p:cNvSpPr/>
            <p:nvPr/>
          </p:nvSpPr>
          <p:spPr>
            <a:xfrm>
              <a:off x="5219392"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1" name="Google Shape;401;p22"/>
            <p:cNvSpPr/>
            <p:nvPr/>
          </p:nvSpPr>
          <p:spPr>
            <a:xfrm>
              <a:off x="5497243"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2" name="Google Shape;402;p22"/>
            <p:cNvSpPr/>
            <p:nvPr/>
          </p:nvSpPr>
          <p:spPr>
            <a:xfrm>
              <a:off x="5775094"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3" name="Google Shape;403;p22"/>
            <p:cNvSpPr/>
            <p:nvPr/>
          </p:nvSpPr>
          <p:spPr>
            <a:xfrm>
              <a:off x="6052945"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4" name="Google Shape;404;p22"/>
            <p:cNvSpPr/>
            <p:nvPr/>
          </p:nvSpPr>
          <p:spPr>
            <a:xfrm>
              <a:off x="6330796"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5" name="Google Shape;405;p22"/>
            <p:cNvSpPr/>
            <p:nvPr/>
          </p:nvSpPr>
          <p:spPr>
            <a:xfrm>
              <a:off x="6608647"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6" name="Google Shape;406;p22"/>
            <p:cNvSpPr/>
            <p:nvPr/>
          </p:nvSpPr>
          <p:spPr>
            <a:xfrm>
              <a:off x="6886500"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407" name="Google Shape;407;p22"/>
          <p:cNvSpPr txBox="1"/>
          <p:nvPr/>
        </p:nvSpPr>
        <p:spPr>
          <a:xfrm>
            <a:off x="561325" y="3261725"/>
            <a:ext cx="116703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u="sng">
                <a:solidFill>
                  <a:schemeClr val="hlink"/>
                </a:solidFill>
                <a:hlinkClick r:id="rId3"/>
              </a:rPr>
              <a:t>aux.charlotte.edu/bookstore</a:t>
            </a:r>
            <a:endParaRPr sz="2800"/>
          </a:p>
          <a:p>
            <a:pPr marL="0" lvl="0" indent="0" algn="ctr" rtl="0">
              <a:spcBef>
                <a:spcPts val="0"/>
              </a:spcBef>
              <a:spcAft>
                <a:spcPts val="0"/>
              </a:spcAft>
              <a:buNone/>
            </a:pP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p:nvPr/>
        </p:nvSpPr>
        <p:spPr>
          <a:xfrm>
            <a:off x="4384822" y="2372487"/>
            <a:ext cx="2900741"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3C8"/>
              </a:buClr>
              <a:buSzPts val="8000"/>
              <a:buFont typeface="Arial Narrow"/>
              <a:buNone/>
            </a:pPr>
            <a:r>
              <a:rPr lang="en-US" sz="8000" b="1" i="0" u="none" strike="noStrike" cap="none">
                <a:solidFill>
                  <a:srgbClr val="0073C8"/>
                </a:solidFill>
                <a:latin typeface="Arial Narrow"/>
                <a:ea typeface="Arial Narrow"/>
                <a:cs typeface="Arial Narrow"/>
                <a:sym typeface="Arial Narrow"/>
              </a:rPr>
              <a:t>89%</a:t>
            </a:r>
            <a:endParaRPr/>
          </a:p>
        </p:txBody>
      </p:sp>
      <p:sp>
        <p:nvSpPr>
          <p:cNvPr id="124" name="Google Shape;124;p3"/>
          <p:cNvSpPr txBox="1"/>
          <p:nvPr/>
        </p:nvSpPr>
        <p:spPr>
          <a:xfrm>
            <a:off x="4384822" y="3695926"/>
            <a:ext cx="2900741" cy="1533402"/>
          </a:xfrm>
          <a:prstGeom prst="rect">
            <a:avLst/>
          </a:prstGeom>
          <a:noFill/>
          <a:ln>
            <a:noFill/>
          </a:ln>
        </p:spPr>
        <p:txBody>
          <a:bodyPr spcFirstLastPara="1" wrap="square" lIns="0" tIns="0" rIns="0" bIns="0" anchor="t" anchorCtr="0">
            <a:noAutofit/>
          </a:bodyPr>
          <a:lstStyle/>
          <a:p>
            <a:pPr marL="0" marR="0" lvl="0" indent="0" algn="ctr" rtl="0">
              <a:lnSpc>
                <a:spcPct val="107000"/>
              </a:lnSpc>
              <a:spcBef>
                <a:spcPts val="0"/>
              </a:spcBef>
              <a:spcAft>
                <a:spcPts val="0"/>
              </a:spcAft>
              <a:buClr>
                <a:srgbClr val="212121"/>
              </a:buClr>
              <a:buSzPts val="1800"/>
              <a:buFont typeface="Arial"/>
              <a:buNone/>
            </a:pPr>
            <a:r>
              <a:rPr lang="en-US" sz="1800" b="1" i="0" u="none" strike="noStrike" cap="none">
                <a:solidFill>
                  <a:srgbClr val="212121"/>
                </a:solidFill>
                <a:latin typeface="Arial"/>
                <a:ea typeface="Arial"/>
                <a:cs typeface="Arial"/>
                <a:sym typeface="Arial"/>
              </a:rPr>
              <a:t>OF STUDENTS RATED THE BOOKSTORE “GOOD”, “VERY GOOD”, OR “EXCELLENT.”</a:t>
            </a:r>
            <a:endParaRPr/>
          </a:p>
        </p:txBody>
      </p:sp>
      <p:sp>
        <p:nvSpPr>
          <p:cNvPr id="125" name="Google Shape;125;p3"/>
          <p:cNvSpPr txBox="1">
            <a:spLocks noGrp="1"/>
          </p:cNvSpPr>
          <p:nvPr>
            <p:ph type="body" idx="1"/>
          </p:nvPr>
        </p:nvSpPr>
        <p:spPr>
          <a:xfrm>
            <a:off x="274292" y="196275"/>
            <a:ext cx="11643416" cy="5995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8C1"/>
              </a:buClr>
              <a:buSzPts val="3000"/>
              <a:buNone/>
            </a:pPr>
            <a:r>
              <a:rPr lang="en-US" sz="3000">
                <a:solidFill>
                  <a:srgbClr val="0078C1"/>
                </a:solidFill>
                <a:latin typeface="Arial"/>
                <a:ea typeface="Arial"/>
                <a:cs typeface="Arial"/>
                <a:sym typeface="Arial"/>
              </a:rPr>
              <a:t>OVERALL CAMPUS STORE SATISFACTION</a:t>
            </a:r>
            <a:endParaRPr sz="3000">
              <a:solidFill>
                <a:srgbClr val="0078C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body" idx="1"/>
          </p:nvPr>
        </p:nvSpPr>
        <p:spPr>
          <a:xfrm>
            <a:off x="274292" y="196275"/>
            <a:ext cx="11643416" cy="5995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8C1"/>
              </a:buClr>
              <a:buSzPts val="3000"/>
              <a:buNone/>
            </a:pPr>
            <a:r>
              <a:rPr lang="en-US" sz="3000">
                <a:solidFill>
                  <a:srgbClr val="0078C1"/>
                </a:solidFill>
              </a:rPr>
              <a:t>TOP REASONS FOR VISITING THE BOOKSTORE</a:t>
            </a:r>
            <a:endParaRPr/>
          </a:p>
        </p:txBody>
      </p:sp>
      <p:sp>
        <p:nvSpPr>
          <p:cNvPr id="131" name="Google Shape;131;p4"/>
          <p:cNvSpPr txBox="1"/>
          <p:nvPr/>
        </p:nvSpPr>
        <p:spPr>
          <a:xfrm>
            <a:off x="960657" y="1372673"/>
            <a:ext cx="167543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8C1"/>
              </a:buClr>
              <a:buSzPts val="5400"/>
              <a:buFont typeface="Arial Narrow"/>
              <a:buNone/>
            </a:pPr>
            <a:r>
              <a:rPr lang="en-US" sz="5400" b="1" i="0" u="none" strike="noStrike" cap="none">
                <a:solidFill>
                  <a:srgbClr val="0078C1"/>
                </a:solidFill>
                <a:latin typeface="Arial Narrow"/>
                <a:ea typeface="Arial Narrow"/>
                <a:cs typeface="Arial Narrow"/>
                <a:sym typeface="Arial Narrow"/>
              </a:rPr>
              <a:t>88%</a:t>
            </a:r>
            <a:endParaRPr/>
          </a:p>
        </p:txBody>
      </p:sp>
      <p:sp>
        <p:nvSpPr>
          <p:cNvPr id="132" name="Google Shape;132;p4"/>
          <p:cNvSpPr txBox="1"/>
          <p:nvPr/>
        </p:nvSpPr>
        <p:spPr>
          <a:xfrm>
            <a:off x="510175" y="2097774"/>
            <a:ext cx="2576397" cy="406759"/>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6080A"/>
              </a:buClr>
              <a:buSzPts val="1500"/>
              <a:buFont typeface="Arial"/>
              <a:buNone/>
            </a:pPr>
            <a:r>
              <a:rPr lang="en-US" sz="1500" b="1" i="0" u="none" strike="noStrike" cap="none">
                <a:solidFill>
                  <a:srgbClr val="06080A"/>
                </a:solidFill>
                <a:latin typeface="Arial"/>
                <a:ea typeface="Arial"/>
                <a:cs typeface="Arial"/>
                <a:sym typeface="Arial"/>
              </a:rPr>
              <a:t>VISITED IN-PERSON</a:t>
            </a:r>
            <a:endParaRPr sz="1500" b="1" i="0" u="none" strike="noStrike" cap="none">
              <a:solidFill>
                <a:srgbClr val="06080A"/>
              </a:solidFill>
              <a:latin typeface="Arial"/>
              <a:ea typeface="Arial"/>
              <a:cs typeface="Arial"/>
              <a:sym typeface="Arial"/>
            </a:endParaRPr>
          </a:p>
        </p:txBody>
      </p:sp>
      <p:sp>
        <p:nvSpPr>
          <p:cNvPr id="133" name="Google Shape;133;p4"/>
          <p:cNvSpPr txBox="1"/>
          <p:nvPr/>
        </p:nvSpPr>
        <p:spPr>
          <a:xfrm>
            <a:off x="960657" y="3029798"/>
            <a:ext cx="167543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8C1"/>
              </a:buClr>
              <a:buSzPts val="5400"/>
              <a:buFont typeface="Arial Narrow"/>
              <a:buNone/>
            </a:pPr>
            <a:r>
              <a:rPr lang="en-US" sz="5400" b="1" i="0" u="none" strike="noStrike" cap="none">
                <a:solidFill>
                  <a:srgbClr val="0078C1"/>
                </a:solidFill>
                <a:latin typeface="Arial Narrow"/>
                <a:ea typeface="Arial Narrow"/>
                <a:cs typeface="Arial Narrow"/>
                <a:sym typeface="Arial Narrow"/>
              </a:rPr>
              <a:t>76%</a:t>
            </a:r>
            <a:endParaRPr/>
          </a:p>
        </p:txBody>
      </p:sp>
      <p:sp>
        <p:nvSpPr>
          <p:cNvPr id="134" name="Google Shape;134;p4"/>
          <p:cNvSpPr txBox="1"/>
          <p:nvPr/>
        </p:nvSpPr>
        <p:spPr>
          <a:xfrm>
            <a:off x="627284" y="3804154"/>
            <a:ext cx="2342179" cy="416243"/>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6080A"/>
              </a:buClr>
              <a:buSzPts val="1500"/>
              <a:buFont typeface="Arial"/>
              <a:buNone/>
            </a:pPr>
            <a:r>
              <a:rPr lang="en-US" sz="1500" b="1" i="0" u="none" strike="noStrike" cap="none">
                <a:solidFill>
                  <a:srgbClr val="06080A"/>
                </a:solidFill>
                <a:latin typeface="Arial"/>
                <a:ea typeface="Arial"/>
                <a:cs typeface="Arial"/>
                <a:sym typeface="Arial"/>
              </a:rPr>
              <a:t>VISITED THE WEBSITE</a:t>
            </a:r>
            <a:endParaRPr sz="1500" b="1" i="0" u="none" strike="noStrike" cap="none">
              <a:solidFill>
                <a:srgbClr val="06080A"/>
              </a:solidFill>
              <a:latin typeface="Arial"/>
              <a:ea typeface="Arial"/>
              <a:cs typeface="Arial"/>
              <a:sym typeface="Arial"/>
            </a:endParaRPr>
          </a:p>
        </p:txBody>
      </p:sp>
      <p:sp>
        <p:nvSpPr>
          <p:cNvPr id="135" name="Google Shape;135;p4"/>
          <p:cNvSpPr txBox="1"/>
          <p:nvPr/>
        </p:nvSpPr>
        <p:spPr>
          <a:xfrm>
            <a:off x="960657" y="4745663"/>
            <a:ext cx="167543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8C1"/>
              </a:buClr>
              <a:buSzPts val="5400"/>
              <a:buFont typeface="Arial Narrow"/>
              <a:buNone/>
            </a:pPr>
            <a:r>
              <a:rPr lang="en-US" sz="5400" b="1" i="0" u="none" strike="noStrike" cap="none">
                <a:solidFill>
                  <a:srgbClr val="0078C1"/>
                </a:solidFill>
                <a:latin typeface="Arial Narrow"/>
                <a:ea typeface="Arial Narrow"/>
                <a:cs typeface="Arial Narrow"/>
                <a:sym typeface="Arial Narrow"/>
              </a:rPr>
              <a:t>73%</a:t>
            </a:r>
            <a:endParaRPr/>
          </a:p>
        </p:txBody>
      </p:sp>
      <p:sp>
        <p:nvSpPr>
          <p:cNvPr id="136" name="Google Shape;136;p4"/>
          <p:cNvSpPr txBox="1"/>
          <p:nvPr/>
        </p:nvSpPr>
        <p:spPr>
          <a:xfrm>
            <a:off x="690464" y="5601276"/>
            <a:ext cx="2215819" cy="68116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12121"/>
              </a:buClr>
              <a:buSzPts val="1200"/>
              <a:buFont typeface="Arial"/>
              <a:buNone/>
            </a:pPr>
            <a:r>
              <a:rPr lang="en-US" sz="1200" b="1" i="0" u="none" strike="noStrike" cap="none">
                <a:solidFill>
                  <a:srgbClr val="212121"/>
                </a:solidFill>
                <a:latin typeface="Arial"/>
                <a:ea typeface="Arial"/>
                <a:cs typeface="Arial"/>
                <a:sym typeface="Arial"/>
              </a:rPr>
              <a:t>of students typically shop for school-branded apparel at the campus bookstore</a:t>
            </a:r>
            <a:endParaRPr sz="1200" b="1" i="0" u="none" strike="noStrike" cap="none">
              <a:solidFill>
                <a:srgbClr val="06080A"/>
              </a:solidFill>
              <a:latin typeface="Arial"/>
              <a:ea typeface="Arial"/>
              <a:cs typeface="Arial"/>
              <a:sym typeface="Arial"/>
            </a:endParaRPr>
          </a:p>
        </p:txBody>
      </p:sp>
      <p:graphicFrame>
        <p:nvGraphicFramePr>
          <p:cNvPr id="137" name="Google Shape;137;p4"/>
          <p:cNvGraphicFramePr/>
          <p:nvPr/>
        </p:nvGraphicFramePr>
        <p:xfrm>
          <a:off x="4116909" y="2495840"/>
          <a:ext cx="3000000" cy="3000000"/>
        </p:xfrm>
        <a:graphic>
          <a:graphicData uri="http://schemas.openxmlformats.org/drawingml/2006/table">
            <a:tbl>
              <a:tblPr firstRow="1" bandRow="1">
                <a:noFill/>
                <a:tableStyleId>{C2D974BF-D2CE-4E10-998B-272CCB513F66}</a:tableStyleId>
              </a:tblPr>
              <a:tblGrid>
                <a:gridCol w="6523225">
                  <a:extLst>
                    <a:ext uri="{9D8B030D-6E8A-4147-A177-3AD203B41FA5}">
                      <a16:colId xmlns:a16="http://schemas.microsoft.com/office/drawing/2014/main" val="20000"/>
                    </a:ext>
                  </a:extLst>
                </a:gridCol>
                <a:gridCol w="850900">
                  <a:extLst>
                    <a:ext uri="{9D8B030D-6E8A-4147-A177-3AD203B41FA5}">
                      <a16:colId xmlns:a16="http://schemas.microsoft.com/office/drawing/2014/main" val="20001"/>
                    </a:ext>
                  </a:extLst>
                </a:gridCol>
              </a:tblGrid>
              <a:tr h="411025">
                <a:tc gridSpan="2">
                  <a:txBody>
                    <a:bodyPr/>
                    <a:lstStyle/>
                    <a:p>
                      <a:pPr marL="0" marR="0" lvl="0" indent="0" algn="ctr" rtl="0">
                        <a:lnSpc>
                          <a:spcPct val="100000"/>
                        </a:lnSpc>
                        <a:spcBef>
                          <a:spcPts val="0"/>
                        </a:spcBef>
                        <a:spcAft>
                          <a:spcPts val="0"/>
                        </a:spcAft>
                        <a:buClr>
                          <a:schemeClr val="dk1"/>
                        </a:buClr>
                        <a:buSzPts val="1800"/>
                        <a:buFont typeface="Arial"/>
                        <a:buNone/>
                      </a:pPr>
                      <a:r>
                        <a:rPr lang="en-US" sz="1800" b="1" u="none" strike="noStrike" cap="none">
                          <a:latin typeface="Arial"/>
                          <a:ea typeface="Arial"/>
                          <a:cs typeface="Arial"/>
                          <a:sym typeface="Arial"/>
                        </a:rPr>
                        <a:t>TOP 5 REASONS FOR VISITING THE BOOKSTORE</a:t>
                      </a:r>
                      <a:endParaRPr/>
                    </a:p>
                  </a:txBody>
                  <a:tcPr marL="91450" marR="91450" marT="45725" marB="45725" anchor="ctr"/>
                </a:tc>
                <a:tc hMerge="1">
                  <a:txBody>
                    <a:bodyPr/>
                    <a:lstStyle/>
                    <a:p>
                      <a:endParaRPr lang="en-US"/>
                    </a:p>
                  </a:txBody>
                  <a:tcPr/>
                </a:tc>
                <a:extLst>
                  <a:ext uri="{0D108BD9-81ED-4DB2-BD59-A6C34878D82A}">
                    <a16:rowId xmlns:a16="http://schemas.microsoft.com/office/drawing/2014/main" val="10000"/>
                  </a:ext>
                </a:extLst>
              </a:tr>
              <a:tr h="422100">
                <a:tc>
                  <a:txBody>
                    <a:bodyPr/>
                    <a:lstStyle/>
                    <a:p>
                      <a:pPr marL="0" marR="0" lvl="0" indent="0" algn="l" rtl="0">
                        <a:spcBef>
                          <a:spcPts val="0"/>
                        </a:spcBef>
                        <a:spcAft>
                          <a:spcPts val="0"/>
                        </a:spcAft>
                        <a:buNone/>
                      </a:pPr>
                      <a:r>
                        <a:rPr lang="en-US" sz="1400" u="none" strike="noStrike" cap="none">
                          <a:latin typeface="Arial"/>
                          <a:ea typeface="Arial"/>
                          <a:cs typeface="Arial"/>
                          <a:sym typeface="Arial"/>
                        </a:rPr>
                        <a:t>#1 Buy textbooks/course materials for class </a:t>
                      </a:r>
                      <a:endParaRPr sz="1400">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2000" b="1">
                          <a:latin typeface="Arial"/>
                          <a:ea typeface="Arial"/>
                          <a:cs typeface="Arial"/>
                          <a:sym typeface="Arial"/>
                        </a:rPr>
                        <a:t>78%</a:t>
                      </a:r>
                      <a:endParaRPr/>
                    </a:p>
                  </a:txBody>
                  <a:tcPr marL="91450" marR="91450" marT="45725" marB="45725" anchor="ctr"/>
                </a:tc>
                <a:extLst>
                  <a:ext uri="{0D108BD9-81ED-4DB2-BD59-A6C34878D82A}">
                    <a16:rowId xmlns:a16="http://schemas.microsoft.com/office/drawing/2014/main" val="10001"/>
                  </a:ext>
                </a:extLst>
              </a:tr>
              <a:tr h="422100">
                <a:tc>
                  <a:txBody>
                    <a:bodyPr/>
                    <a:lstStyle/>
                    <a:p>
                      <a:pPr marL="0" marR="0" lvl="0" indent="0" algn="l" rtl="0">
                        <a:spcBef>
                          <a:spcPts val="0"/>
                        </a:spcBef>
                        <a:spcAft>
                          <a:spcPts val="0"/>
                        </a:spcAft>
                        <a:buNone/>
                      </a:pPr>
                      <a:r>
                        <a:rPr lang="en-US" sz="1400">
                          <a:latin typeface="Arial"/>
                          <a:ea typeface="Arial"/>
                          <a:cs typeface="Arial"/>
                          <a:sym typeface="Arial"/>
                        </a:rPr>
                        <a:t>#2 Shop for general merchandise </a:t>
                      </a:r>
                      <a:endParaRPr sz="1400">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2000" b="1">
                          <a:latin typeface="Arial"/>
                          <a:ea typeface="Arial"/>
                          <a:cs typeface="Arial"/>
                          <a:sym typeface="Arial"/>
                        </a:rPr>
                        <a:t>59%</a:t>
                      </a:r>
                      <a:endParaRPr/>
                    </a:p>
                  </a:txBody>
                  <a:tcPr marL="91450" marR="91450" marT="45725" marB="45725" anchor="ctr"/>
                </a:tc>
                <a:extLst>
                  <a:ext uri="{0D108BD9-81ED-4DB2-BD59-A6C34878D82A}">
                    <a16:rowId xmlns:a16="http://schemas.microsoft.com/office/drawing/2014/main" val="10002"/>
                  </a:ext>
                </a:extLst>
              </a:tr>
              <a:tr h="422100">
                <a:tc>
                  <a:txBody>
                    <a:bodyPr/>
                    <a:lstStyle/>
                    <a:p>
                      <a:pPr marL="0" marR="0" lvl="0" indent="0" algn="l" rtl="0">
                        <a:spcBef>
                          <a:spcPts val="0"/>
                        </a:spcBef>
                        <a:spcAft>
                          <a:spcPts val="0"/>
                        </a:spcAft>
                        <a:buNone/>
                      </a:pPr>
                      <a:r>
                        <a:rPr lang="en-US" sz="1400">
                          <a:latin typeface="Arial"/>
                          <a:ea typeface="Arial"/>
                          <a:cs typeface="Arial"/>
                          <a:sym typeface="Arial"/>
                        </a:rPr>
                        <a:t>#3 Rent textbooks/course materials for class</a:t>
                      </a:r>
                      <a:endParaRPr sz="1400">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2000" b="1">
                          <a:latin typeface="Arial"/>
                          <a:ea typeface="Arial"/>
                          <a:cs typeface="Arial"/>
                          <a:sym typeface="Arial"/>
                        </a:rPr>
                        <a:t>53%</a:t>
                      </a:r>
                      <a:endParaRPr/>
                    </a:p>
                  </a:txBody>
                  <a:tcPr marL="91450" marR="91450" marT="45725" marB="45725" anchor="ctr"/>
                </a:tc>
                <a:extLst>
                  <a:ext uri="{0D108BD9-81ED-4DB2-BD59-A6C34878D82A}">
                    <a16:rowId xmlns:a16="http://schemas.microsoft.com/office/drawing/2014/main" val="10003"/>
                  </a:ext>
                </a:extLst>
              </a:tr>
              <a:tr h="422100">
                <a:tc>
                  <a:txBody>
                    <a:bodyPr/>
                    <a:lstStyle/>
                    <a:p>
                      <a:pPr marL="0" marR="0" lvl="0" indent="0" algn="l" rtl="0">
                        <a:spcBef>
                          <a:spcPts val="0"/>
                        </a:spcBef>
                        <a:spcAft>
                          <a:spcPts val="0"/>
                        </a:spcAft>
                        <a:buNone/>
                      </a:pPr>
                      <a:r>
                        <a:rPr lang="en-US" sz="1400">
                          <a:latin typeface="Arial"/>
                          <a:ea typeface="Arial"/>
                          <a:cs typeface="Arial"/>
                          <a:sym typeface="Arial"/>
                        </a:rPr>
                        <a:t>#4 Pick up online order</a:t>
                      </a:r>
                      <a:endParaRPr sz="1400">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2000" b="1">
                          <a:latin typeface="Arial"/>
                          <a:ea typeface="Arial"/>
                          <a:cs typeface="Arial"/>
                          <a:sym typeface="Arial"/>
                        </a:rPr>
                        <a:t>48%</a:t>
                      </a:r>
                      <a:endParaRPr/>
                    </a:p>
                  </a:txBody>
                  <a:tcPr marL="91450" marR="91450" marT="45725" marB="45725" anchor="ctr"/>
                </a:tc>
                <a:extLst>
                  <a:ext uri="{0D108BD9-81ED-4DB2-BD59-A6C34878D82A}">
                    <a16:rowId xmlns:a16="http://schemas.microsoft.com/office/drawing/2014/main" val="10004"/>
                  </a:ext>
                </a:extLst>
              </a:tr>
              <a:tr h="422100">
                <a:tc>
                  <a:txBody>
                    <a:bodyPr/>
                    <a:lstStyle/>
                    <a:p>
                      <a:pPr marL="0" marR="0" lvl="0" indent="0" algn="l" rtl="0">
                        <a:spcBef>
                          <a:spcPts val="0"/>
                        </a:spcBef>
                        <a:spcAft>
                          <a:spcPts val="0"/>
                        </a:spcAft>
                        <a:buNone/>
                      </a:pPr>
                      <a:r>
                        <a:rPr lang="en-US" sz="1400">
                          <a:latin typeface="Arial"/>
                          <a:ea typeface="Arial"/>
                          <a:cs typeface="Arial"/>
                          <a:sym typeface="Arial"/>
                        </a:rPr>
                        <a:t>#5 Shop for gifts</a:t>
                      </a:r>
                      <a:endParaRPr sz="1400">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2000" b="1">
                          <a:latin typeface="Arial"/>
                          <a:ea typeface="Arial"/>
                          <a:cs typeface="Arial"/>
                          <a:sym typeface="Arial"/>
                        </a:rPr>
                        <a:t>29%</a:t>
                      </a:r>
                      <a:endParaRPr/>
                    </a:p>
                  </a:txBody>
                  <a:tcPr marL="91450" marR="91450" marT="45725" marB="45725" anchor="ctr"/>
                </a:tc>
                <a:extLst>
                  <a:ext uri="{0D108BD9-81ED-4DB2-BD59-A6C34878D82A}">
                    <a16:rowId xmlns:a16="http://schemas.microsoft.com/office/drawing/2014/main" val="10005"/>
                  </a:ext>
                </a:extLst>
              </a:tr>
            </a:tbl>
          </a:graphicData>
        </a:graphic>
      </p:graphicFrame>
      <p:cxnSp>
        <p:nvCxnSpPr>
          <p:cNvPr id="138" name="Google Shape;138;p4"/>
          <p:cNvCxnSpPr/>
          <p:nvPr/>
        </p:nvCxnSpPr>
        <p:spPr>
          <a:xfrm>
            <a:off x="3342814" y="1561530"/>
            <a:ext cx="0" cy="4709874"/>
          </a:xfrm>
          <a:prstGeom prst="straightConnector1">
            <a:avLst/>
          </a:prstGeom>
          <a:noFill/>
          <a:ln w="9525" cap="flat" cmpd="sng">
            <a:solidFill>
              <a:srgbClr val="0073C8"/>
            </a:solidFill>
            <a:prstDash val="solid"/>
            <a:miter lim="800000"/>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p:nvPr/>
        </p:nvSpPr>
        <p:spPr>
          <a:xfrm>
            <a:off x="815716" y="2705855"/>
            <a:ext cx="10560567" cy="144628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78C1"/>
              </a:buClr>
              <a:buSzPts val="4400"/>
              <a:buFont typeface="Arial"/>
              <a:buNone/>
            </a:pPr>
            <a:r>
              <a:rPr lang="en-US" sz="4400" b="1" i="0" u="none" strike="noStrike" cap="none">
                <a:solidFill>
                  <a:srgbClr val="0078C1"/>
                </a:solidFill>
                <a:latin typeface="Arial"/>
                <a:ea typeface="Arial"/>
                <a:cs typeface="Arial"/>
                <a:sym typeface="Arial"/>
              </a:rPr>
              <a:t>STUDENT PULSE RESULTS:</a:t>
            </a:r>
            <a:endParaRPr/>
          </a:p>
          <a:p>
            <a:pPr marL="0" marR="0" lvl="0" indent="0" algn="ctr" rtl="0">
              <a:lnSpc>
                <a:spcPct val="90000"/>
              </a:lnSpc>
              <a:spcBef>
                <a:spcPts val="1000"/>
              </a:spcBef>
              <a:spcAft>
                <a:spcPts val="0"/>
              </a:spcAft>
              <a:buClr>
                <a:srgbClr val="0078C1"/>
              </a:buClr>
              <a:buSzPts val="3200"/>
              <a:buFont typeface="Arial"/>
              <a:buNone/>
            </a:pPr>
            <a:r>
              <a:rPr lang="en-US" sz="3200" b="1" i="0" u="none" strike="noStrike" cap="none">
                <a:solidFill>
                  <a:srgbClr val="0078C1"/>
                </a:solidFill>
                <a:latin typeface="Arial"/>
                <a:ea typeface="Arial"/>
                <a:cs typeface="Arial"/>
                <a:sym typeface="Arial"/>
              </a:rPr>
              <a:t>COURSE MATERIALS INSIGHTS</a:t>
            </a:r>
            <a:endParaRPr/>
          </a:p>
        </p:txBody>
      </p:sp>
      <p:grpSp>
        <p:nvGrpSpPr>
          <p:cNvPr id="144" name="Google Shape;144;p5"/>
          <p:cNvGrpSpPr/>
          <p:nvPr/>
        </p:nvGrpSpPr>
        <p:grpSpPr>
          <a:xfrm>
            <a:off x="5219392" y="5841654"/>
            <a:ext cx="1753933" cy="365605"/>
            <a:chOff x="5219392" y="5436493"/>
            <a:chExt cx="1753933" cy="365605"/>
          </a:xfrm>
        </p:grpSpPr>
        <p:sp>
          <p:nvSpPr>
            <p:cNvPr id="145" name="Google Shape;145;p5"/>
            <p:cNvSpPr/>
            <p:nvPr/>
          </p:nvSpPr>
          <p:spPr>
            <a:xfrm>
              <a:off x="5219392"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6" name="Google Shape;146;p5"/>
            <p:cNvSpPr/>
            <p:nvPr/>
          </p:nvSpPr>
          <p:spPr>
            <a:xfrm>
              <a:off x="5497243"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7" name="Google Shape;147;p5"/>
            <p:cNvSpPr/>
            <p:nvPr/>
          </p:nvSpPr>
          <p:spPr>
            <a:xfrm>
              <a:off x="5775094"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8" name="Google Shape;148;p5"/>
            <p:cNvSpPr/>
            <p:nvPr/>
          </p:nvSpPr>
          <p:spPr>
            <a:xfrm>
              <a:off x="6052945"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9" name="Google Shape;149;p5"/>
            <p:cNvSpPr/>
            <p:nvPr/>
          </p:nvSpPr>
          <p:spPr>
            <a:xfrm>
              <a:off x="6330796"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0" name="Google Shape;150;p5"/>
            <p:cNvSpPr/>
            <p:nvPr/>
          </p:nvSpPr>
          <p:spPr>
            <a:xfrm>
              <a:off x="6608647"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1" name="Google Shape;151;p5"/>
            <p:cNvSpPr/>
            <p:nvPr/>
          </p:nvSpPr>
          <p:spPr>
            <a:xfrm>
              <a:off x="6886500"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2" name="Google Shape;152;p5"/>
            <p:cNvSpPr/>
            <p:nvPr/>
          </p:nvSpPr>
          <p:spPr>
            <a:xfrm>
              <a:off x="5219392"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3" name="Google Shape;153;p5"/>
            <p:cNvSpPr/>
            <p:nvPr/>
          </p:nvSpPr>
          <p:spPr>
            <a:xfrm>
              <a:off x="5497243"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4" name="Google Shape;154;p5"/>
            <p:cNvSpPr/>
            <p:nvPr/>
          </p:nvSpPr>
          <p:spPr>
            <a:xfrm>
              <a:off x="5775094"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5" name="Google Shape;155;p5"/>
            <p:cNvSpPr/>
            <p:nvPr/>
          </p:nvSpPr>
          <p:spPr>
            <a:xfrm>
              <a:off x="6052945"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6" name="Google Shape;156;p5"/>
            <p:cNvSpPr/>
            <p:nvPr/>
          </p:nvSpPr>
          <p:spPr>
            <a:xfrm>
              <a:off x="6330796"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7" name="Google Shape;157;p5"/>
            <p:cNvSpPr/>
            <p:nvPr/>
          </p:nvSpPr>
          <p:spPr>
            <a:xfrm>
              <a:off x="6608647"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8" name="Google Shape;158;p5"/>
            <p:cNvSpPr/>
            <p:nvPr/>
          </p:nvSpPr>
          <p:spPr>
            <a:xfrm>
              <a:off x="6886500"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6"/>
          <p:cNvSpPr/>
          <p:nvPr/>
        </p:nvSpPr>
        <p:spPr>
          <a:xfrm>
            <a:off x="3168544" y="4032648"/>
            <a:ext cx="5808102" cy="485452"/>
          </a:xfrm>
          <a:prstGeom prst="flowChartProcess">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COURSE MATERIAL FORMATS CURRENTLY USING</a:t>
            </a:r>
            <a:endParaRPr/>
          </a:p>
        </p:txBody>
      </p:sp>
      <p:sp>
        <p:nvSpPr>
          <p:cNvPr id="164" name="Google Shape;164;p6"/>
          <p:cNvSpPr txBox="1"/>
          <p:nvPr/>
        </p:nvSpPr>
        <p:spPr>
          <a:xfrm>
            <a:off x="1034469" y="4385661"/>
            <a:ext cx="2575392"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8C1"/>
              </a:buClr>
              <a:buSzPts val="8000"/>
              <a:buFont typeface="Arial Narrow"/>
              <a:buNone/>
            </a:pPr>
            <a:r>
              <a:rPr lang="en-US" sz="8000" b="1" i="0" u="none" strike="noStrike" cap="none">
                <a:solidFill>
                  <a:srgbClr val="0078C1"/>
                </a:solidFill>
                <a:latin typeface="Arial Narrow"/>
                <a:ea typeface="Arial Narrow"/>
                <a:cs typeface="Arial Narrow"/>
                <a:sym typeface="Arial Narrow"/>
              </a:rPr>
              <a:t>9%</a:t>
            </a:r>
            <a:endParaRPr/>
          </a:p>
        </p:txBody>
      </p:sp>
      <p:sp>
        <p:nvSpPr>
          <p:cNvPr id="165" name="Google Shape;165;p6"/>
          <p:cNvSpPr txBox="1"/>
          <p:nvPr/>
        </p:nvSpPr>
        <p:spPr>
          <a:xfrm>
            <a:off x="1705090" y="5656360"/>
            <a:ext cx="1092644" cy="34400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6080A"/>
              </a:buClr>
              <a:buSzPts val="2400"/>
              <a:buFont typeface="Arial"/>
              <a:buNone/>
            </a:pPr>
            <a:r>
              <a:rPr lang="en-US" sz="2400" b="1" i="0" u="none" strike="noStrike" cap="none">
                <a:solidFill>
                  <a:srgbClr val="06080A"/>
                </a:solidFill>
                <a:latin typeface="Arial"/>
                <a:ea typeface="Arial"/>
                <a:cs typeface="Arial"/>
                <a:sym typeface="Arial"/>
              </a:rPr>
              <a:t>Print</a:t>
            </a:r>
            <a:endParaRPr sz="2400" b="1" i="0" u="none" strike="noStrike" cap="none">
              <a:solidFill>
                <a:srgbClr val="06080A"/>
              </a:solidFill>
              <a:latin typeface="Arial"/>
              <a:ea typeface="Arial"/>
              <a:cs typeface="Arial"/>
              <a:sym typeface="Arial"/>
            </a:endParaRPr>
          </a:p>
        </p:txBody>
      </p:sp>
      <p:sp>
        <p:nvSpPr>
          <p:cNvPr id="166" name="Google Shape;166;p6"/>
          <p:cNvSpPr txBox="1"/>
          <p:nvPr/>
        </p:nvSpPr>
        <p:spPr>
          <a:xfrm>
            <a:off x="4602581" y="4385661"/>
            <a:ext cx="2575392"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8C1"/>
              </a:buClr>
              <a:buSzPts val="8000"/>
              <a:buFont typeface="Arial Narrow"/>
              <a:buNone/>
            </a:pPr>
            <a:r>
              <a:rPr lang="en-US" sz="8000" b="1" i="0" u="none" strike="noStrike" cap="none">
                <a:solidFill>
                  <a:srgbClr val="0078C1"/>
                </a:solidFill>
                <a:latin typeface="Arial Narrow"/>
                <a:ea typeface="Arial Narrow"/>
                <a:cs typeface="Arial Narrow"/>
                <a:sym typeface="Arial Narrow"/>
              </a:rPr>
              <a:t>27%</a:t>
            </a:r>
            <a:endParaRPr/>
          </a:p>
        </p:txBody>
      </p:sp>
      <p:sp>
        <p:nvSpPr>
          <p:cNvPr id="167" name="Google Shape;167;p6"/>
          <p:cNvSpPr txBox="1"/>
          <p:nvPr/>
        </p:nvSpPr>
        <p:spPr>
          <a:xfrm>
            <a:off x="5301699" y="5656360"/>
            <a:ext cx="1092644" cy="34400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6080A"/>
              </a:buClr>
              <a:buSzPts val="2400"/>
              <a:buFont typeface="Arial"/>
              <a:buNone/>
            </a:pPr>
            <a:r>
              <a:rPr lang="en-US" sz="2400" b="1" i="0" u="none" strike="noStrike" cap="none">
                <a:solidFill>
                  <a:srgbClr val="06080A"/>
                </a:solidFill>
                <a:latin typeface="Arial"/>
                <a:ea typeface="Arial"/>
                <a:cs typeface="Arial"/>
                <a:sym typeface="Arial"/>
              </a:rPr>
              <a:t>Digital</a:t>
            </a:r>
            <a:endParaRPr sz="2400" b="1" i="0" u="none" strike="noStrike" cap="none">
              <a:solidFill>
                <a:srgbClr val="06080A"/>
              </a:solidFill>
              <a:latin typeface="Arial"/>
              <a:ea typeface="Arial"/>
              <a:cs typeface="Arial"/>
              <a:sym typeface="Arial"/>
            </a:endParaRPr>
          </a:p>
        </p:txBody>
      </p:sp>
      <p:sp>
        <p:nvSpPr>
          <p:cNvPr id="168" name="Google Shape;168;p6"/>
          <p:cNvSpPr txBox="1"/>
          <p:nvPr/>
        </p:nvSpPr>
        <p:spPr>
          <a:xfrm>
            <a:off x="8388068" y="4385661"/>
            <a:ext cx="2575392"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8C1"/>
              </a:buClr>
              <a:buSzPts val="8000"/>
              <a:buFont typeface="Arial Narrow"/>
              <a:buNone/>
            </a:pPr>
            <a:r>
              <a:rPr lang="en-US" sz="8000" b="1" i="0" u="none" strike="noStrike" cap="none">
                <a:solidFill>
                  <a:srgbClr val="0078C1"/>
                </a:solidFill>
                <a:latin typeface="Arial Narrow"/>
                <a:ea typeface="Arial Narrow"/>
                <a:cs typeface="Arial Narrow"/>
                <a:sym typeface="Arial Narrow"/>
              </a:rPr>
              <a:t>64%</a:t>
            </a:r>
            <a:endParaRPr/>
          </a:p>
        </p:txBody>
      </p:sp>
      <p:sp>
        <p:nvSpPr>
          <p:cNvPr id="169" name="Google Shape;169;p6"/>
          <p:cNvSpPr txBox="1"/>
          <p:nvPr/>
        </p:nvSpPr>
        <p:spPr>
          <a:xfrm>
            <a:off x="8976646" y="5656360"/>
            <a:ext cx="1092644" cy="344003"/>
          </a:xfrm>
          <a:prstGeom prst="rect">
            <a:avLst/>
          </a:prstGeom>
          <a:noFill/>
          <a:ln>
            <a:noFill/>
          </a:ln>
        </p:spPr>
        <p:txBody>
          <a:bodyPr spcFirstLastPara="1" wrap="square" lIns="0" tIns="0" rIns="0" bIns="0" anchor="t" anchorCtr="0">
            <a:normAutofit lnSpcReduction="10000"/>
          </a:bodyPr>
          <a:lstStyle/>
          <a:p>
            <a:pPr marL="0" marR="0" lvl="0" indent="0" algn="ctr" rtl="0">
              <a:lnSpc>
                <a:spcPct val="100000"/>
              </a:lnSpc>
              <a:spcBef>
                <a:spcPts val="0"/>
              </a:spcBef>
              <a:spcAft>
                <a:spcPts val="0"/>
              </a:spcAft>
              <a:buClr>
                <a:srgbClr val="06080A"/>
              </a:buClr>
              <a:buSzPts val="2400"/>
              <a:buFont typeface="Arial"/>
              <a:buNone/>
            </a:pPr>
            <a:r>
              <a:rPr lang="en-US" sz="2400" b="1" i="0" u="none" strike="noStrike" cap="none">
                <a:solidFill>
                  <a:srgbClr val="06080A"/>
                </a:solidFill>
                <a:latin typeface="Arial"/>
                <a:ea typeface="Arial"/>
                <a:cs typeface="Arial"/>
                <a:sym typeface="Arial"/>
              </a:rPr>
              <a:t>Both</a:t>
            </a:r>
            <a:endParaRPr sz="2400" b="1" i="0" u="none" strike="noStrike" cap="none">
              <a:solidFill>
                <a:srgbClr val="06080A"/>
              </a:solidFill>
              <a:latin typeface="Arial"/>
              <a:ea typeface="Arial"/>
              <a:cs typeface="Arial"/>
              <a:sym typeface="Arial"/>
            </a:endParaRPr>
          </a:p>
        </p:txBody>
      </p:sp>
      <p:sp>
        <p:nvSpPr>
          <p:cNvPr id="170" name="Google Shape;170;p6"/>
          <p:cNvSpPr/>
          <p:nvPr/>
        </p:nvSpPr>
        <p:spPr>
          <a:xfrm>
            <a:off x="2391581" y="2274611"/>
            <a:ext cx="2843632" cy="904973"/>
          </a:xfrm>
          <a:prstGeom prst="flowChartProcess">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of students would like to access course materials bundled with tuition (and at lower cost than what they are paying when purchasing separately).</a:t>
            </a:r>
            <a:endParaRPr sz="1200" b="0" i="0" u="none" strike="noStrike" cap="none">
              <a:solidFill>
                <a:srgbClr val="000000"/>
              </a:solidFill>
              <a:highlight>
                <a:srgbClr val="FFFF00"/>
              </a:highlight>
              <a:latin typeface="Arial"/>
              <a:ea typeface="Arial"/>
              <a:cs typeface="Arial"/>
              <a:sym typeface="Arial"/>
            </a:endParaRPr>
          </a:p>
        </p:txBody>
      </p:sp>
      <p:sp>
        <p:nvSpPr>
          <p:cNvPr id="171" name="Google Shape;171;p6"/>
          <p:cNvSpPr txBox="1"/>
          <p:nvPr/>
        </p:nvSpPr>
        <p:spPr>
          <a:xfrm>
            <a:off x="404694" y="2093575"/>
            <a:ext cx="1935426" cy="1138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3864"/>
              </a:buClr>
              <a:buSzPts val="6800"/>
              <a:buFont typeface="Arial Narrow"/>
              <a:buNone/>
            </a:pPr>
            <a:r>
              <a:rPr lang="en-US" sz="6800" b="1" i="0" u="none" strike="noStrike" cap="none">
                <a:solidFill>
                  <a:srgbClr val="1F3864"/>
                </a:solidFill>
                <a:latin typeface="Arial Narrow"/>
                <a:ea typeface="Arial Narrow"/>
                <a:cs typeface="Arial Narrow"/>
                <a:sym typeface="Arial Narrow"/>
              </a:rPr>
              <a:t>87%</a:t>
            </a:r>
            <a:endParaRPr/>
          </a:p>
        </p:txBody>
      </p:sp>
      <p:sp>
        <p:nvSpPr>
          <p:cNvPr id="172" name="Google Shape;172;p6"/>
          <p:cNvSpPr/>
          <p:nvPr/>
        </p:nvSpPr>
        <p:spPr>
          <a:xfrm>
            <a:off x="7598864" y="2226562"/>
            <a:ext cx="4212136" cy="904972"/>
          </a:xfrm>
          <a:prstGeom prst="flowChartProcess">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of students said they would have a somewhat or much more positive perception of their school if their school offered complete access to all their course materials – for a lower price – that would be included in tuition and/or fees.</a:t>
            </a:r>
            <a:endParaRPr/>
          </a:p>
        </p:txBody>
      </p:sp>
      <p:sp>
        <p:nvSpPr>
          <p:cNvPr id="173" name="Google Shape;173;p6"/>
          <p:cNvSpPr txBox="1"/>
          <p:nvPr/>
        </p:nvSpPr>
        <p:spPr>
          <a:xfrm>
            <a:off x="5715194" y="2080020"/>
            <a:ext cx="1935426" cy="1138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3864"/>
              </a:buClr>
              <a:buSzPts val="6800"/>
              <a:buFont typeface="Arial Narrow"/>
              <a:buNone/>
            </a:pPr>
            <a:r>
              <a:rPr lang="en-US" sz="6800" b="1" i="0" u="none" strike="noStrike" cap="none">
                <a:solidFill>
                  <a:srgbClr val="1F3864"/>
                </a:solidFill>
                <a:latin typeface="Arial Narrow"/>
                <a:ea typeface="Arial Narrow"/>
                <a:cs typeface="Arial Narrow"/>
                <a:sym typeface="Arial Narrow"/>
              </a:rPr>
              <a:t>72%</a:t>
            </a:r>
            <a:endParaRPr/>
          </a:p>
        </p:txBody>
      </p:sp>
      <p:sp>
        <p:nvSpPr>
          <p:cNvPr id="174" name="Google Shape;174;p6"/>
          <p:cNvSpPr/>
          <p:nvPr/>
        </p:nvSpPr>
        <p:spPr>
          <a:xfrm>
            <a:off x="1098386" y="1608732"/>
            <a:ext cx="10215627" cy="465400"/>
          </a:xfrm>
          <a:prstGeom prst="flowChartProcess">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INTEREST IN BUNDLING COURSE MATERIALS AND IMPACT ON SCHOOL PERCEPTION</a:t>
            </a:r>
            <a:endParaRPr/>
          </a:p>
        </p:txBody>
      </p:sp>
      <p:sp>
        <p:nvSpPr>
          <p:cNvPr id="175" name="Google Shape;175;p6"/>
          <p:cNvSpPr txBox="1">
            <a:spLocks noGrp="1"/>
          </p:cNvSpPr>
          <p:nvPr>
            <p:ph type="body" idx="1"/>
          </p:nvPr>
        </p:nvSpPr>
        <p:spPr>
          <a:xfrm>
            <a:off x="274292" y="196275"/>
            <a:ext cx="11643416" cy="5995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8C1"/>
              </a:buClr>
              <a:buSzPts val="3000"/>
              <a:buNone/>
            </a:pPr>
            <a:r>
              <a:rPr lang="en-US" sz="3000">
                <a:solidFill>
                  <a:srgbClr val="0078C1"/>
                </a:solidFill>
              </a:rPr>
              <a:t>INTEREST IN BUNDLING COURSE MATERIALS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7"/>
          <p:cNvSpPr txBox="1">
            <a:spLocks noGrp="1"/>
          </p:cNvSpPr>
          <p:nvPr>
            <p:ph type="body" idx="1"/>
          </p:nvPr>
        </p:nvSpPr>
        <p:spPr>
          <a:xfrm>
            <a:off x="274292" y="196275"/>
            <a:ext cx="11643416" cy="5995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8C1"/>
              </a:buClr>
              <a:buSzPts val="3000"/>
              <a:buNone/>
            </a:pPr>
            <a:r>
              <a:rPr lang="en-US" sz="3000">
                <a:solidFill>
                  <a:srgbClr val="0078C1"/>
                </a:solidFill>
              </a:rPr>
              <a:t>IMPORTANCE OF COURSE MATERIALS IN THE BOOKSTORE</a:t>
            </a:r>
            <a:endParaRPr/>
          </a:p>
        </p:txBody>
      </p:sp>
      <p:sp>
        <p:nvSpPr>
          <p:cNvPr id="181" name="Google Shape;181;p7"/>
          <p:cNvSpPr/>
          <p:nvPr/>
        </p:nvSpPr>
        <p:spPr>
          <a:xfrm>
            <a:off x="587154" y="3941055"/>
            <a:ext cx="3340396" cy="904973"/>
          </a:xfrm>
          <a:prstGeom prst="flowChartProcess">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of students said it was important to have textbooks/course materials available at the bookstore</a:t>
            </a:r>
            <a:endParaRPr sz="1400" b="0" i="0" u="none" strike="noStrike" cap="none">
              <a:solidFill>
                <a:srgbClr val="000000"/>
              </a:solidFill>
              <a:highlight>
                <a:srgbClr val="FFFF00"/>
              </a:highlight>
              <a:latin typeface="Arial"/>
              <a:ea typeface="Arial"/>
              <a:cs typeface="Arial"/>
              <a:sym typeface="Arial"/>
            </a:endParaRPr>
          </a:p>
        </p:txBody>
      </p:sp>
      <p:sp>
        <p:nvSpPr>
          <p:cNvPr id="182" name="Google Shape;182;p7"/>
          <p:cNvSpPr txBox="1"/>
          <p:nvPr/>
        </p:nvSpPr>
        <p:spPr>
          <a:xfrm>
            <a:off x="976332" y="2459950"/>
            <a:ext cx="2562041"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3C8"/>
              </a:buClr>
              <a:buSzPts val="8800"/>
              <a:buFont typeface="Arial Narrow"/>
              <a:buNone/>
            </a:pPr>
            <a:r>
              <a:rPr lang="en-US" sz="8800" b="1" i="0" u="none" strike="noStrike" cap="none">
                <a:solidFill>
                  <a:srgbClr val="0073C8"/>
                </a:solidFill>
                <a:latin typeface="Arial Narrow"/>
                <a:ea typeface="Arial Narrow"/>
                <a:cs typeface="Arial Narrow"/>
                <a:sym typeface="Arial Narrow"/>
              </a:rPr>
              <a:t>87%</a:t>
            </a:r>
            <a:endParaRPr/>
          </a:p>
        </p:txBody>
      </p:sp>
      <p:sp>
        <p:nvSpPr>
          <p:cNvPr id="183" name="Google Shape;183;p7"/>
          <p:cNvSpPr/>
          <p:nvPr/>
        </p:nvSpPr>
        <p:spPr>
          <a:xfrm>
            <a:off x="4769850" y="3971433"/>
            <a:ext cx="2618957" cy="926529"/>
          </a:xfrm>
          <a:prstGeom prst="flowChartProcess">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of students were able to buy all course materials at the campus bookstore</a:t>
            </a:r>
            <a:endParaRPr sz="1400" b="0" i="0" u="none" strike="noStrike" cap="none">
              <a:solidFill>
                <a:srgbClr val="000000"/>
              </a:solidFill>
              <a:highlight>
                <a:srgbClr val="FFFF00"/>
              </a:highlight>
              <a:latin typeface="Arial"/>
              <a:ea typeface="Arial"/>
              <a:cs typeface="Arial"/>
              <a:sym typeface="Arial"/>
            </a:endParaRPr>
          </a:p>
        </p:txBody>
      </p:sp>
      <p:sp>
        <p:nvSpPr>
          <p:cNvPr id="184" name="Google Shape;184;p7"/>
          <p:cNvSpPr txBox="1"/>
          <p:nvPr/>
        </p:nvSpPr>
        <p:spPr>
          <a:xfrm>
            <a:off x="4798308" y="2459950"/>
            <a:ext cx="2562041"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3C8"/>
              </a:buClr>
              <a:buSzPts val="8800"/>
              <a:buFont typeface="Arial Narrow"/>
              <a:buNone/>
            </a:pPr>
            <a:r>
              <a:rPr lang="en-US" sz="8800" b="1" i="0" u="none" strike="noStrike" cap="none">
                <a:solidFill>
                  <a:srgbClr val="0073C8"/>
                </a:solidFill>
                <a:latin typeface="Arial Narrow"/>
                <a:ea typeface="Arial Narrow"/>
                <a:cs typeface="Arial Narrow"/>
                <a:sym typeface="Arial Narrow"/>
              </a:rPr>
              <a:t>90%</a:t>
            </a:r>
            <a:endParaRPr/>
          </a:p>
        </p:txBody>
      </p:sp>
      <p:sp>
        <p:nvSpPr>
          <p:cNvPr id="185" name="Google Shape;185;p7"/>
          <p:cNvSpPr/>
          <p:nvPr/>
        </p:nvSpPr>
        <p:spPr>
          <a:xfrm>
            <a:off x="8297249" y="3945909"/>
            <a:ext cx="2950971" cy="904973"/>
          </a:xfrm>
          <a:prstGeom prst="flowChartProcess">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of students would find it convenient to purchase course materials through LMS</a:t>
            </a:r>
            <a:endParaRPr sz="1400" b="0" i="0" u="none" strike="noStrike" cap="none">
              <a:solidFill>
                <a:srgbClr val="000000"/>
              </a:solidFill>
              <a:highlight>
                <a:srgbClr val="FFFF00"/>
              </a:highlight>
              <a:latin typeface="Arial"/>
              <a:ea typeface="Arial"/>
              <a:cs typeface="Arial"/>
              <a:sym typeface="Arial"/>
            </a:endParaRPr>
          </a:p>
        </p:txBody>
      </p:sp>
      <p:sp>
        <p:nvSpPr>
          <p:cNvPr id="186" name="Google Shape;186;p7"/>
          <p:cNvSpPr txBox="1"/>
          <p:nvPr/>
        </p:nvSpPr>
        <p:spPr>
          <a:xfrm>
            <a:off x="8491714" y="2459950"/>
            <a:ext cx="2562041"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3C8"/>
              </a:buClr>
              <a:buSzPts val="8800"/>
              <a:buFont typeface="Arial Narrow"/>
              <a:buNone/>
            </a:pPr>
            <a:r>
              <a:rPr lang="en-US" sz="8800" b="1" i="0" u="none" strike="noStrike" cap="none">
                <a:solidFill>
                  <a:srgbClr val="0073C8"/>
                </a:solidFill>
                <a:latin typeface="Arial Narrow"/>
                <a:ea typeface="Arial Narrow"/>
                <a:cs typeface="Arial Narrow"/>
                <a:sym typeface="Arial Narrow"/>
              </a:rPr>
              <a:t>79%</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a:spLocks noGrp="1"/>
          </p:cNvSpPr>
          <p:nvPr>
            <p:ph type="body" idx="1"/>
          </p:nvPr>
        </p:nvSpPr>
        <p:spPr>
          <a:xfrm>
            <a:off x="274292" y="196275"/>
            <a:ext cx="11643416" cy="5995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8C1"/>
              </a:buClr>
              <a:buSzPts val="2400"/>
              <a:buNone/>
            </a:pPr>
            <a:r>
              <a:rPr lang="en-US" sz="2400">
                <a:solidFill>
                  <a:srgbClr val="0078C1"/>
                </a:solidFill>
              </a:rPr>
              <a:t>WHERE STUDENTS PREFER TO PURCHASE THEIR COURSE MATERIALS</a:t>
            </a:r>
            <a:endParaRPr/>
          </a:p>
        </p:txBody>
      </p:sp>
      <p:sp>
        <p:nvSpPr>
          <p:cNvPr id="193" name="Google Shape;193;p8"/>
          <p:cNvSpPr txBox="1"/>
          <p:nvPr/>
        </p:nvSpPr>
        <p:spPr>
          <a:xfrm>
            <a:off x="1155225" y="2038778"/>
            <a:ext cx="1935426" cy="1138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472C4"/>
              </a:buClr>
              <a:buSzPts val="6800"/>
              <a:buFont typeface="Arial Narrow"/>
              <a:buNone/>
            </a:pPr>
            <a:r>
              <a:rPr lang="en-US" sz="6800" b="1" i="0" u="none" strike="noStrike" cap="none">
                <a:solidFill>
                  <a:srgbClr val="4472C4"/>
                </a:solidFill>
                <a:latin typeface="Arial Narrow"/>
                <a:ea typeface="Arial Narrow"/>
                <a:cs typeface="Arial Narrow"/>
                <a:sym typeface="Arial Narrow"/>
              </a:rPr>
              <a:t>74%</a:t>
            </a:r>
            <a:endParaRPr/>
          </a:p>
        </p:txBody>
      </p:sp>
      <p:sp>
        <p:nvSpPr>
          <p:cNvPr id="194" name="Google Shape;194;p8"/>
          <p:cNvSpPr txBox="1"/>
          <p:nvPr/>
        </p:nvSpPr>
        <p:spPr>
          <a:xfrm>
            <a:off x="1271026" y="3145518"/>
            <a:ext cx="1703824" cy="273126"/>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6080A"/>
              </a:buClr>
              <a:buSzPts val="1200"/>
              <a:buFont typeface="Arial"/>
              <a:buNone/>
            </a:pPr>
            <a:r>
              <a:rPr lang="en-US" sz="1200" b="1" i="0" u="none" strike="noStrike" cap="none">
                <a:solidFill>
                  <a:srgbClr val="06080A"/>
                </a:solidFill>
                <a:latin typeface="Arial"/>
                <a:ea typeface="Arial"/>
                <a:cs typeface="Arial"/>
                <a:sym typeface="Arial"/>
              </a:rPr>
              <a:t>Campus Bookstore</a:t>
            </a:r>
            <a:endParaRPr sz="1200" b="1" i="0" u="none" strike="noStrike" cap="none">
              <a:solidFill>
                <a:srgbClr val="06080A"/>
              </a:solidFill>
              <a:latin typeface="Arial"/>
              <a:ea typeface="Arial"/>
              <a:cs typeface="Arial"/>
              <a:sym typeface="Arial"/>
            </a:endParaRPr>
          </a:p>
        </p:txBody>
      </p:sp>
      <p:sp>
        <p:nvSpPr>
          <p:cNvPr id="195" name="Google Shape;195;p8"/>
          <p:cNvSpPr/>
          <p:nvPr/>
        </p:nvSpPr>
        <p:spPr>
          <a:xfrm>
            <a:off x="626347" y="1611854"/>
            <a:ext cx="5059503" cy="485452"/>
          </a:xfrm>
          <a:prstGeom prst="flowChartProcess">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FACULTY RECOMMENDATIONS FOR PURCHASING TEXTBOOKS/COURSE MATERIALS</a:t>
            </a:r>
            <a:endParaRPr sz="1400" b="1" i="0" u="none" strike="noStrike" cap="none">
              <a:solidFill>
                <a:srgbClr val="000000"/>
              </a:solidFill>
              <a:highlight>
                <a:srgbClr val="FFFF00"/>
              </a:highlight>
              <a:latin typeface="Arial"/>
              <a:ea typeface="Arial"/>
              <a:cs typeface="Arial"/>
              <a:sym typeface="Arial"/>
            </a:endParaRPr>
          </a:p>
        </p:txBody>
      </p:sp>
      <p:sp>
        <p:nvSpPr>
          <p:cNvPr id="196" name="Google Shape;196;p8"/>
          <p:cNvSpPr/>
          <p:nvPr/>
        </p:nvSpPr>
        <p:spPr>
          <a:xfrm>
            <a:off x="6859619" y="1611854"/>
            <a:ext cx="4528958" cy="485452"/>
          </a:xfrm>
          <a:prstGeom prst="flowChartProcess">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WHERE STUDENTS ACTUALLY PURCHASED TEXTBOOKS/COURSE MATERIALS</a:t>
            </a:r>
            <a:endParaRPr sz="1400" b="1" i="0" u="none" strike="noStrike" cap="none">
              <a:solidFill>
                <a:srgbClr val="000000"/>
              </a:solidFill>
              <a:highlight>
                <a:srgbClr val="FFFF00"/>
              </a:highlight>
              <a:latin typeface="Arial"/>
              <a:ea typeface="Arial"/>
              <a:cs typeface="Arial"/>
              <a:sym typeface="Arial"/>
            </a:endParaRPr>
          </a:p>
        </p:txBody>
      </p:sp>
      <p:cxnSp>
        <p:nvCxnSpPr>
          <p:cNvPr id="197" name="Google Shape;197;p8"/>
          <p:cNvCxnSpPr/>
          <p:nvPr/>
        </p:nvCxnSpPr>
        <p:spPr>
          <a:xfrm rot="10800000">
            <a:off x="423300" y="3938022"/>
            <a:ext cx="11395630" cy="0"/>
          </a:xfrm>
          <a:prstGeom prst="straightConnector1">
            <a:avLst/>
          </a:prstGeom>
          <a:noFill/>
          <a:ln w="9525" cap="flat" cmpd="sng">
            <a:solidFill>
              <a:srgbClr val="D8D8D8"/>
            </a:solidFill>
            <a:prstDash val="solid"/>
            <a:miter lim="800000"/>
            <a:headEnd type="none" w="sm" len="sm"/>
            <a:tailEnd type="none" w="sm" len="sm"/>
          </a:ln>
        </p:spPr>
      </p:cxnSp>
      <p:sp>
        <p:nvSpPr>
          <p:cNvPr id="198" name="Google Shape;198;p8"/>
          <p:cNvSpPr txBox="1"/>
          <p:nvPr/>
        </p:nvSpPr>
        <p:spPr>
          <a:xfrm>
            <a:off x="3406449" y="4714866"/>
            <a:ext cx="1710165"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8DA9DB"/>
              </a:buClr>
              <a:buSzPts val="6000"/>
              <a:buFont typeface="Arial Narrow"/>
              <a:buNone/>
            </a:pPr>
            <a:r>
              <a:rPr lang="en-US" sz="6000" b="1" i="0" u="none" strike="noStrike" cap="none">
                <a:solidFill>
                  <a:srgbClr val="8DA9DB"/>
                </a:solidFill>
                <a:latin typeface="Arial Narrow"/>
                <a:ea typeface="Arial Narrow"/>
                <a:cs typeface="Arial Narrow"/>
                <a:sym typeface="Arial Narrow"/>
              </a:rPr>
              <a:t>18%</a:t>
            </a:r>
            <a:endParaRPr/>
          </a:p>
        </p:txBody>
      </p:sp>
      <p:sp>
        <p:nvSpPr>
          <p:cNvPr id="199" name="Google Shape;199;p8"/>
          <p:cNvSpPr txBox="1"/>
          <p:nvPr/>
        </p:nvSpPr>
        <p:spPr>
          <a:xfrm>
            <a:off x="3715209" y="5799135"/>
            <a:ext cx="1092644" cy="344003"/>
          </a:xfrm>
          <a:prstGeom prst="rect">
            <a:avLst/>
          </a:prstGeom>
          <a:no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6080A"/>
              </a:buClr>
              <a:buSzPts val="2000"/>
              <a:buFont typeface="Arial"/>
              <a:buNone/>
            </a:pPr>
            <a:r>
              <a:rPr lang="en-US" sz="2000" b="1" i="0" u="none" strike="noStrike" cap="none">
                <a:solidFill>
                  <a:srgbClr val="06080A"/>
                </a:solidFill>
                <a:latin typeface="Arial"/>
                <a:ea typeface="Arial"/>
                <a:cs typeface="Arial"/>
                <a:sym typeface="Arial"/>
              </a:rPr>
              <a:t>In-store</a:t>
            </a:r>
            <a:endParaRPr sz="2000" b="1" i="0" u="none" strike="noStrike" cap="none">
              <a:solidFill>
                <a:srgbClr val="06080A"/>
              </a:solidFill>
              <a:latin typeface="Arial"/>
              <a:ea typeface="Arial"/>
              <a:cs typeface="Arial"/>
              <a:sym typeface="Arial"/>
            </a:endParaRPr>
          </a:p>
        </p:txBody>
      </p:sp>
      <p:sp>
        <p:nvSpPr>
          <p:cNvPr id="200" name="Google Shape;200;p8"/>
          <p:cNvSpPr txBox="1"/>
          <p:nvPr/>
        </p:nvSpPr>
        <p:spPr>
          <a:xfrm>
            <a:off x="5302317" y="4714866"/>
            <a:ext cx="1710165"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8DA9DB"/>
              </a:buClr>
              <a:buSzPts val="6000"/>
              <a:buFont typeface="Arial Narrow"/>
              <a:buNone/>
            </a:pPr>
            <a:r>
              <a:rPr lang="en-US" sz="6000" b="1" i="0" u="none" strike="noStrike" cap="none">
                <a:solidFill>
                  <a:srgbClr val="8DA9DB"/>
                </a:solidFill>
                <a:latin typeface="Arial Narrow"/>
                <a:ea typeface="Arial Narrow"/>
                <a:cs typeface="Arial Narrow"/>
                <a:sym typeface="Arial Narrow"/>
              </a:rPr>
              <a:t>58%</a:t>
            </a:r>
            <a:endParaRPr/>
          </a:p>
        </p:txBody>
      </p:sp>
      <p:sp>
        <p:nvSpPr>
          <p:cNvPr id="201" name="Google Shape;201;p8"/>
          <p:cNvSpPr txBox="1"/>
          <p:nvPr/>
        </p:nvSpPr>
        <p:spPr>
          <a:xfrm>
            <a:off x="5611077" y="5799135"/>
            <a:ext cx="1092644" cy="344003"/>
          </a:xfrm>
          <a:prstGeom prst="rect">
            <a:avLst/>
          </a:prstGeom>
          <a:no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6080A"/>
              </a:buClr>
              <a:buSzPts val="2000"/>
              <a:buFont typeface="Arial"/>
              <a:buNone/>
            </a:pPr>
            <a:r>
              <a:rPr lang="en-US" sz="2000" b="1" i="0" u="none" strike="noStrike" cap="none">
                <a:solidFill>
                  <a:srgbClr val="06080A"/>
                </a:solidFill>
                <a:latin typeface="Arial"/>
                <a:ea typeface="Arial"/>
                <a:cs typeface="Arial"/>
                <a:sym typeface="Arial"/>
              </a:rPr>
              <a:t>Online</a:t>
            </a:r>
            <a:endParaRPr sz="2000" b="1" i="0" u="none" strike="noStrike" cap="none">
              <a:solidFill>
                <a:srgbClr val="06080A"/>
              </a:solidFill>
              <a:latin typeface="Arial"/>
              <a:ea typeface="Arial"/>
              <a:cs typeface="Arial"/>
              <a:sym typeface="Arial"/>
            </a:endParaRPr>
          </a:p>
        </p:txBody>
      </p:sp>
      <p:sp>
        <p:nvSpPr>
          <p:cNvPr id="202" name="Google Shape;202;p8"/>
          <p:cNvSpPr/>
          <p:nvPr/>
        </p:nvSpPr>
        <p:spPr>
          <a:xfrm>
            <a:off x="4198140" y="4203729"/>
            <a:ext cx="3918517" cy="485452"/>
          </a:xfrm>
          <a:prstGeom prst="flowChartProcess">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HOW STUDENTS PURCHASED COURSE MATERIALS FROM THE BOOKSTORE</a:t>
            </a:r>
            <a:endParaRPr sz="1400" b="1" i="0" u="none" strike="noStrike" cap="none">
              <a:solidFill>
                <a:srgbClr val="000000"/>
              </a:solidFill>
              <a:highlight>
                <a:srgbClr val="FFFF00"/>
              </a:highlight>
              <a:latin typeface="Arial"/>
              <a:ea typeface="Arial"/>
              <a:cs typeface="Arial"/>
              <a:sym typeface="Arial"/>
            </a:endParaRPr>
          </a:p>
        </p:txBody>
      </p:sp>
      <p:sp>
        <p:nvSpPr>
          <p:cNvPr id="203" name="Google Shape;203;p8"/>
          <p:cNvSpPr txBox="1"/>
          <p:nvPr/>
        </p:nvSpPr>
        <p:spPr>
          <a:xfrm>
            <a:off x="7389770" y="4714866"/>
            <a:ext cx="1710165"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8DA9DB"/>
              </a:buClr>
              <a:buSzPts val="6000"/>
              <a:buFont typeface="Arial Narrow"/>
              <a:buNone/>
            </a:pPr>
            <a:r>
              <a:rPr lang="en-US" sz="6000" b="1" i="0" u="none" strike="noStrike" cap="none">
                <a:solidFill>
                  <a:srgbClr val="8DA9DB"/>
                </a:solidFill>
                <a:latin typeface="Arial Narrow"/>
                <a:ea typeface="Arial Narrow"/>
                <a:cs typeface="Arial Narrow"/>
                <a:sym typeface="Arial Narrow"/>
              </a:rPr>
              <a:t>23%</a:t>
            </a:r>
            <a:endParaRPr/>
          </a:p>
        </p:txBody>
      </p:sp>
      <p:sp>
        <p:nvSpPr>
          <p:cNvPr id="204" name="Google Shape;204;p8"/>
          <p:cNvSpPr txBox="1"/>
          <p:nvPr/>
        </p:nvSpPr>
        <p:spPr>
          <a:xfrm>
            <a:off x="7698530" y="5799135"/>
            <a:ext cx="1092644" cy="344003"/>
          </a:xfrm>
          <a:prstGeom prst="rect">
            <a:avLst/>
          </a:prstGeom>
          <a:no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6080A"/>
              </a:buClr>
              <a:buSzPts val="2000"/>
              <a:buFont typeface="Arial"/>
              <a:buNone/>
            </a:pPr>
            <a:r>
              <a:rPr lang="en-US" sz="2000" b="1" i="0" u="none" strike="noStrike" cap="none">
                <a:solidFill>
                  <a:srgbClr val="06080A"/>
                </a:solidFill>
                <a:latin typeface="Arial"/>
                <a:ea typeface="Arial"/>
                <a:cs typeface="Arial"/>
                <a:sym typeface="Arial"/>
              </a:rPr>
              <a:t>Both</a:t>
            </a:r>
            <a:endParaRPr sz="2000" b="1" i="0" u="none" strike="noStrike" cap="none">
              <a:solidFill>
                <a:srgbClr val="06080A"/>
              </a:solidFill>
              <a:latin typeface="Arial"/>
              <a:ea typeface="Arial"/>
              <a:cs typeface="Arial"/>
              <a:sym typeface="Arial"/>
            </a:endParaRPr>
          </a:p>
        </p:txBody>
      </p:sp>
      <p:sp>
        <p:nvSpPr>
          <p:cNvPr id="205" name="Google Shape;205;p8"/>
          <p:cNvSpPr txBox="1"/>
          <p:nvPr/>
        </p:nvSpPr>
        <p:spPr>
          <a:xfrm>
            <a:off x="3247975" y="2038778"/>
            <a:ext cx="1935426" cy="1138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472C4"/>
              </a:buClr>
              <a:buSzPts val="6800"/>
              <a:buFont typeface="Arial Narrow"/>
              <a:buNone/>
            </a:pPr>
            <a:r>
              <a:rPr lang="en-US" sz="6800" b="1" i="0" u="none" strike="noStrike" cap="none">
                <a:solidFill>
                  <a:srgbClr val="4472C4"/>
                </a:solidFill>
                <a:latin typeface="Arial Narrow"/>
                <a:ea typeface="Arial Narrow"/>
                <a:cs typeface="Arial Narrow"/>
                <a:sym typeface="Arial Narrow"/>
              </a:rPr>
              <a:t>36%</a:t>
            </a:r>
            <a:endParaRPr/>
          </a:p>
        </p:txBody>
      </p:sp>
      <p:sp>
        <p:nvSpPr>
          <p:cNvPr id="206" name="Google Shape;206;p8"/>
          <p:cNvSpPr txBox="1"/>
          <p:nvPr/>
        </p:nvSpPr>
        <p:spPr>
          <a:xfrm>
            <a:off x="3363776" y="3145518"/>
            <a:ext cx="1703824" cy="273126"/>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6080A"/>
              </a:buClr>
              <a:buSzPts val="1200"/>
              <a:buFont typeface="Arial"/>
              <a:buNone/>
            </a:pPr>
            <a:r>
              <a:rPr lang="en-US" sz="1200" b="1" i="0" u="none" strike="noStrike" cap="none">
                <a:solidFill>
                  <a:srgbClr val="06080A"/>
                </a:solidFill>
                <a:latin typeface="Arial"/>
                <a:ea typeface="Arial"/>
                <a:cs typeface="Arial"/>
                <a:sym typeface="Arial"/>
              </a:rPr>
              <a:t>Amazon</a:t>
            </a:r>
            <a:endParaRPr sz="1200" b="1" i="0" u="none" strike="noStrike" cap="none">
              <a:solidFill>
                <a:srgbClr val="06080A"/>
              </a:solidFill>
              <a:latin typeface="Arial"/>
              <a:ea typeface="Arial"/>
              <a:cs typeface="Arial"/>
              <a:sym typeface="Arial"/>
            </a:endParaRPr>
          </a:p>
        </p:txBody>
      </p:sp>
      <p:sp>
        <p:nvSpPr>
          <p:cNvPr id="207" name="Google Shape;207;p8"/>
          <p:cNvSpPr txBox="1"/>
          <p:nvPr/>
        </p:nvSpPr>
        <p:spPr>
          <a:xfrm>
            <a:off x="7145436" y="2042665"/>
            <a:ext cx="1935426" cy="1138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472C4"/>
              </a:buClr>
              <a:buSzPts val="6800"/>
              <a:buFont typeface="Arial Narrow"/>
              <a:buNone/>
            </a:pPr>
            <a:r>
              <a:rPr lang="en-US" sz="6800" b="1" i="0" u="none" strike="noStrike" cap="none">
                <a:solidFill>
                  <a:srgbClr val="4472C4"/>
                </a:solidFill>
                <a:latin typeface="Arial Narrow"/>
                <a:ea typeface="Arial Narrow"/>
                <a:cs typeface="Arial Narrow"/>
                <a:sym typeface="Arial Narrow"/>
              </a:rPr>
              <a:t>68%</a:t>
            </a:r>
            <a:endParaRPr/>
          </a:p>
        </p:txBody>
      </p:sp>
      <p:sp>
        <p:nvSpPr>
          <p:cNvPr id="208" name="Google Shape;208;p8"/>
          <p:cNvSpPr txBox="1"/>
          <p:nvPr/>
        </p:nvSpPr>
        <p:spPr>
          <a:xfrm>
            <a:off x="7261237" y="3149405"/>
            <a:ext cx="1703824" cy="273126"/>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6080A"/>
              </a:buClr>
              <a:buSzPts val="1200"/>
              <a:buFont typeface="Arial"/>
              <a:buNone/>
            </a:pPr>
            <a:r>
              <a:rPr lang="en-US" sz="1200" b="1" i="0" u="none" strike="noStrike" cap="none">
                <a:solidFill>
                  <a:srgbClr val="06080A"/>
                </a:solidFill>
                <a:latin typeface="Arial"/>
                <a:ea typeface="Arial"/>
                <a:cs typeface="Arial"/>
                <a:sym typeface="Arial"/>
              </a:rPr>
              <a:t>Campus Bookstore</a:t>
            </a:r>
            <a:endParaRPr sz="1200" b="1" i="0" u="none" strike="noStrike" cap="none">
              <a:solidFill>
                <a:srgbClr val="06080A"/>
              </a:solidFill>
              <a:latin typeface="Arial"/>
              <a:ea typeface="Arial"/>
              <a:cs typeface="Arial"/>
              <a:sym typeface="Arial"/>
            </a:endParaRPr>
          </a:p>
        </p:txBody>
      </p:sp>
      <p:sp>
        <p:nvSpPr>
          <p:cNvPr id="209" name="Google Shape;209;p8"/>
          <p:cNvSpPr txBox="1"/>
          <p:nvPr/>
        </p:nvSpPr>
        <p:spPr>
          <a:xfrm>
            <a:off x="9238186" y="2042665"/>
            <a:ext cx="1935426" cy="1138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472C4"/>
              </a:buClr>
              <a:buSzPts val="6800"/>
              <a:buFont typeface="Arial Narrow"/>
              <a:buNone/>
            </a:pPr>
            <a:r>
              <a:rPr lang="en-US" sz="6800" b="1" i="0" u="none" strike="noStrike" cap="none">
                <a:solidFill>
                  <a:srgbClr val="4472C4"/>
                </a:solidFill>
                <a:latin typeface="Arial Narrow"/>
                <a:ea typeface="Arial Narrow"/>
                <a:cs typeface="Arial Narrow"/>
                <a:sym typeface="Arial Narrow"/>
              </a:rPr>
              <a:t>32%</a:t>
            </a:r>
            <a:endParaRPr/>
          </a:p>
        </p:txBody>
      </p:sp>
      <p:sp>
        <p:nvSpPr>
          <p:cNvPr id="210" name="Google Shape;210;p8"/>
          <p:cNvSpPr txBox="1"/>
          <p:nvPr/>
        </p:nvSpPr>
        <p:spPr>
          <a:xfrm>
            <a:off x="9353987" y="3149405"/>
            <a:ext cx="1703824" cy="273126"/>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6080A"/>
              </a:buClr>
              <a:buSzPts val="1200"/>
              <a:buFont typeface="Arial"/>
              <a:buNone/>
            </a:pPr>
            <a:r>
              <a:rPr lang="en-US" sz="1200" b="1" i="0" u="none" strike="noStrike" cap="none">
                <a:solidFill>
                  <a:srgbClr val="06080A"/>
                </a:solidFill>
                <a:latin typeface="Arial"/>
                <a:ea typeface="Arial"/>
                <a:cs typeface="Arial"/>
                <a:sym typeface="Arial"/>
              </a:rPr>
              <a:t>Amazon</a:t>
            </a:r>
            <a:endParaRPr sz="1200" b="1" i="0" u="none" strike="noStrike" cap="none">
              <a:solidFill>
                <a:srgbClr val="06080A"/>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9"/>
          <p:cNvSpPr txBox="1"/>
          <p:nvPr/>
        </p:nvSpPr>
        <p:spPr>
          <a:xfrm>
            <a:off x="815716" y="2390584"/>
            <a:ext cx="10560567" cy="1715540"/>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ctr" rtl="0">
              <a:lnSpc>
                <a:spcPct val="90000"/>
              </a:lnSpc>
              <a:spcBef>
                <a:spcPts val="0"/>
              </a:spcBef>
              <a:spcAft>
                <a:spcPts val="0"/>
              </a:spcAft>
              <a:buClr>
                <a:srgbClr val="0078C1"/>
              </a:buClr>
              <a:buSzPct val="100000"/>
              <a:buFont typeface="Arial"/>
              <a:buNone/>
            </a:pPr>
            <a:r>
              <a:rPr lang="en-US" sz="5700" b="1" i="0" u="none" strike="noStrike" cap="none">
                <a:solidFill>
                  <a:srgbClr val="0078C1"/>
                </a:solidFill>
                <a:latin typeface="Arial"/>
                <a:ea typeface="Arial"/>
                <a:cs typeface="Arial"/>
                <a:sym typeface="Arial"/>
              </a:rPr>
              <a:t>NINER COURSE PACK:</a:t>
            </a:r>
            <a:endParaRPr/>
          </a:p>
          <a:p>
            <a:pPr marL="0" marR="0" lvl="0" indent="0" algn="ctr" rtl="0">
              <a:lnSpc>
                <a:spcPct val="90000"/>
              </a:lnSpc>
              <a:spcBef>
                <a:spcPts val="1000"/>
              </a:spcBef>
              <a:spcAft>
                <a:spcPts val="0"/>
              </a:spcAft>
              <a:buClr>
                <a:srgbClr val="0078C1"/>
              </a:buClr>
              <a:buSzPct val="100000"/>
              <a:buFont typeface="Arial"/>
              <a:buNone/>
            </a:pPr>
            <a:r>
              <a:rPr lang="en-US" sz="4100" b="1" i="0" u="none" strike="noStrike" cap="none">
                <a:solidFill>
                  <a:srgbClr val="0078C1"/>
                </a:solidFill>
                <a:latin typeface="Arial"/>
                <a:ea typeface="Arial"/>
                <a:cs typeface="Arial"/>
                <a:sym typeface="Arial"/>
              </a:rPr>
              <a:t>SUPPORTING STUDENTS </a:t>
            </a:r>
            <a:endParaRPr/>
          </a:p>
          <a:p>
            <a:pPr marL="0" marR="0" lvl="0" indent="0" algn="ctr" rtl="0">
              <a:lnSpc>
                <a:spcPct val="90000"/>
              </a:lnSpc>
              <a:spcBef>
                <a:spcPts val="1000"/>
              </a:spcBef>
              <a:spcAft>
                <a:spcPts val="0"/>
              </a:spcAft>
              <a:buClr>
                <a:srgbClr val="0078C1"/>
              </a:buClr>
              <a:buSzPct val="100000"/>
              <a:buFont typeface="Arial"/>
              <a:buNone/>
            </a:pPr>
            <a:r>
              <a:rPr lang="en-US" sz="4100" b="1" i="0" u="none" strike="noStrike" cap="none">
                <a:solidFill>
                  <a:srgbClr val="0078C1"/>
                </a:solidFill>
                <a:latin typeface="Arial"/>
                <a:ea typeface="Arial"/>
                <a:cs typeface="Arial"/>
                <a:sym typeface="Arial"/>
              </a:rPr>
              <a:t>THROUGH EQUITABLE ACCESS</a:t>
            </a:r>
            <a:endParaRPr/>
          </a:p>
        </p:txBody>
      </p:sp>
      <p:grpSp>
        <p:nvGrpSpPr>
          <p:cNvPr id="217" name="Google Shape;217;p9"/>
          <p:cNvGrpSpPr/>
          <p:nvPr/>
        </p:nvGrpSpPr>
        <p:grpSpPr>
          <a:xfrm>
            <a:off x="5219392" y="5841654"/>
            <a:ext cx="1753933" cy="365605"/>
            <a:chOff x="5219392" y="5436493"/>
            <a:chExt cx="1753933" cy="365605"/>
          </a:xfrm>
        </p:grpSpPr>
        <p:sp>
          <p:nvSpPr>
            <p:cNvPr id="218" name="Google Shape;218;p9"/>
            <p:cNvSpPr/>
            <p:nvPr/>
          </p:nvSpPr>
          <p:spPr>
            <a:xfrm>
              <a:off x="5219392"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9" name="Google Shape;219;p9"/>
            <p:cNvSpPr/>
            <p:nvPr/>
          </p:nvSpPr>
          <p:spPr>
            <a:xfrm>
              <a:off x="5497243"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0" name="Google Shape;220;p9"/>
            <p:cNvSpPr/>
            <p:nvPr/>
          </p:nvSpPr>
          <p:spPr>
            <a:xfrm>
              <a:off x="5775094"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1" name="Google Shape;221;p9"/>
            <p:cNvSpPr/>
            <p:nvPr/>
          </p:nvSpPr>
          <p:spPr>
            <a:xfrm>
              <a:off x="6052945"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2" name="Google Shape;222;p9"/>
            <p:cNvSpPr/>
            <p:nvPr/>
          </p:nvSpPr>
          <p:spPr>
            <a:xfrm>
              <a:off x="6330796"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3" name="Google Shape;223;p9"/>
            <p:cNvSpPr/>
            <p:nvPr/>
          </p:nvSpPr>
          <p:spPr>
            <a:xfrm>
              <a:off x="6608647"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4" name="Google Shape;224;p9"/>
            <p:cNvSpPr/>
            <p:nvPr/>
          </p:nvSpPr>
          <p:spPr>
            <a:xfrm>
              <a:off x="6886500" y="543649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5" name="Google Shape;225;p9"/>
            <p:cNvSpPr/>
            <p:nvPr/>
          </p:nvSpPr>
          <p:spPr>
            <a:xfrm>
              <a:off x="5219392"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6" name="Google Shape;226;p9"/>
            <p:cNvSpPr/>
            <p:nvPr/>
          </p:nvSpPr>
          <p:spPr>
            <a:xfrm>
              <a:off x="5497243"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7" name="Google Shape;227;p9"/>
            <p:cNvSpPr/>
            <p:nvPr/>
          </p:nvSpPr>
          <p:spPr>
            <a:xfrm>
              <a:off x="5775094"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8" name="Google Shape;228;p9"/>
            <p:cNvSpPr/>
            <p:nvPr/>
          </p:nvSpPr>
          <p:spPr>
            <a:xfrm>
              <a:off x="6052945"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9" name="Google Shape;229;p9"/>
            <p:cNvSpPr/>
            <p:nvPr/>
          </p:nvSpPr>
          <p:spPr>
            <a:xfrm>
              <a:off x="6330796"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0" name="Google Shape;230;p9"/>
            <p:cNvSpPr/>
            <p:nvPr/>
          </p:nvSpPr>
          <p:spPr>
            <a:xfrm>
              <a:off x="6608647"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1" name="Google Shape;231;p9"/>
            <p:cNvSpPr/>
            <p:nvPr/>
          </p:nvSpPr>
          <p:spPr>
            <a:xfrm>
              <a:off x="6886500" y="5715273"/>
              <a:ext cx="86825" cy="86825"/>
            </a:xfrm>
            <a:prstGeom prst="ellipse">
              <a:avLst/>
            </a:prstGeom>
            <a:solidFill>
              <a:srgbClr val="0078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Master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1512</Words>
  <Application>Microsoft Office PowerPoint</Application>
  <PresentationFormat>Widescreen</PresentationFormat>
  <Paragraphs>161</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Noto Sans Symbols</vt:lpstr>
      <vt:lpstr>Arial</vt:lpstr>
      <vt:lpstr>Calibri</vt:lpstr>
      <vt:lpstr>Arial Narrow</vt:lpstr>
      <vt:lpstr>Quattrocento Sans</vt:lpstr>
      <vt:lpstr>Master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Fall 2023 - Spring 2024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Cheryl Griffith-Kline</dc:creator>
  <cp:lastModifiedBy>Matt Wyse</cp:lastModifiedBy>
  <cp:revision>1</cp:revision>
  <dcterms:created xsi:type="dcterms:W3CDTF">2024-09-12T13:17:09Z</dcterms:created>
  <dcterms:modified xsi:type="dcterms:W3CDTF">2024-11-13T13:50:42Z</dcterms:modified>
</cp:coreProperties>
</file>