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5" r:id="rId2"/>
    <p:sldId id="276" r:id="rId3"/>
    <p:sldId id="288" r:id="rId4"/>
    <p:sldId id="28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D4"/>
    <a:srgbClr val="006600"/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60" autoAdjust="0"/>
    <p:restoredTop sz="94674" autoAdjust="0"/>
  </p:normalViewPr>
  <p:slideViewPr>
    <p:cSldViewPr>
      <p:cViewPr varScale="1">
        <p:scale>
          <a:sx n="144" d="100"/>
          <a:sy n="144" d="100"/>
        </p:scale>
        <p:origin x="27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Prioritize:</a:t>
            </a:r>
            <a:r>
              <a:rPr lang="en-US" sz="2800" b="1" baseline="0" dirty="0"/>
              <a:t>  </a:t>
            </a:r>
            <a:r>
              <a:rPr lang="en-US" sz="2800" b="1" dirty="0"/>
              <a:t>Research</a:t>
            </a:r>
            <a:r>
              <a:rPr lang="en-US" sz="2800" b="1" baseline="0" dirty="0"/>
              <a:t> Productivity*</a:t>
            </a:r>
            <a:endParaRPr lang="en-US" sz="2800" b="1" dirty="0"/>
          </a:p>
        </c:rich>
      </c:tx>
      <c:layout>
        <c:manualLayout>
          <c:xMode val="edge"/>
          <c:yMode val="edge"/>
          <c:x val="0.2404582615880050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5816958690974"/>
          <c:y val="0.103207117174759"/>
          <c:w val="0.63173216523610198"/>
          <c:h val="0.70301502945202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8000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FF0000"/>
                </a:solidFill>
                <a:ln w="9525">
                  <a:solidFill>
                    <a:srgbClr val="008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F94-4FE7-99A7-CBEB6491970F}"/>
              </c:ext>
            </c:extLst>
          </c:dPt>
          <c:cat>
            <c:strRef>
              <c:f>Sheet1!$A$2:$A$13</c:f>
              <c:strCache>
                <c:ptCount val="12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</c:v>
                </c:pt>
                <c:pt idx="6">
                  <c:v>FY17</c:v>
                </c:pt>
                <c:pt idx="7">
                  <c:v>FY18</c:v>
                </c:pt>
                <c:pt idx="8">
                  <c:v>FY19</c:v>
                </c:pt>
                <c:pt idx="9">
                  <c:v>FY20</c:v>
                </c:pt>
                <c:pt idx="10">
                  <c:v>FY21</c:v>
                </c:pt>
                <c:pt idx="11">
                  <c:v>FY22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7" formatCode="&quot;$&quot;#,##0">
                  <c:v>40627015</c:v>
                </c:pt>
                <c:pt idx="8" formatCode="&quot;$&quot;#,##0">
                  <c:v>43987015</c:v>
                </c:pt>
                <c:pt idx="9" formatCode="&quot;$&quot;#,##0">
                  <c:v>47347015</c:v>
                </c:pt>
                <c:pt idx="10" formatCode="&quot;$&quot;#,##0">
                  <c:v>51127015</c:v>
                </c:pt>
                <c:pt idx="11" formatCode="&quot;$&quot;#,##0_);[Red]\(&quot;$&quot;#,##0\)">
                  <c:v>54907015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x"/>
            <c:size val="10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</c:v>
                </c:pt>
                <c:pt idx="6">
                  <c:v>FY17</c:v>
                </c:pt>
                <c:pt idx="7">
                  <c:v>FY18</c:v>
                </c:pt>
                <c:pt idx="8">
                  <c:v>FY19</c:v>
                </c:pt>
                <c:pt idx="9">
                  <c:v>FY20</c:v>
                </c:pt>
                <c:pt idx="10">
                  <c:v>FY21</c:v>
                </c:pt>
                <c:pt idx="11">
                  <c:v>FY22</c:v>
                </c:pt>
              </c:strCache>
            </c:strRef>
          </c:cat>
          <c:val>
            <c:numRef>
              <c:f>Sheet1!$C$2:$C$13</c:f>
              <c:numCache>
                <c:formatCode>"$"#,##0</c:formatCode>
                <c:ptCount val="12"/>
                <c:pt idx="0">
                  <c:v>27000000</c:v>
                </c:pt>
                <c:pt idx="1">
                  <c:v>25000000</c:v>
                </c:pt>
                <c:pt idx="2">
                  <c:v>33700000</c:v>
                </c:pt>
                <c:pt idx="3">
                  <c:v>33900000</c:v>
                </c:pt>
                <c:pt idx="4">
                  <c:v>43200000</c:v>
                </c:pt>
                <c:pt idx="5" formatCode="&quot;$&quot;#,##0_);[Red]\(&quot;$&quot;#,##0\)">
                  <c:v>38107015</c:v>
                </c:pt>
                <c:pt idx="11" formatCode="&quot;$&quot;#,##0_);[Red]\(&quot;$&quot;#,##0\)">
                  <c:v>45570430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F8-476B-B70B-DB8FA6DB1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8875416"/>
        <c:axId val="-2108870168"/>
      </c:lineChart>
      <c:catAx>
        <c:axId val="-2108875416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870168"/>
        <c:crosses val="autoZero"/>
        <c:auto val="0"/>
        <c:lblAlgn val="ctr"/>
        <c:lblOffset val="100"/>
        <c:noMultiLvlLbl val="0"/>
      </c:catAx>
      <c:valAx>
        <c:axId val="-2108870168"/>
        <c:scaling>
          <c:orientation val="minMax"/>
          <c:max val="60000000"/>
          <c:min val="20000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sz="2400" b="1" dirty="0"/>
                  <a:t>Research-related</a:t>
                </a:r>
                <a:r>
                  <a:rPr lang="en-US" sz="2400" b="1" baseline="0" dirty="0"/>
                  <a:t> dollars in thousands</a:t>
                </a:r>
                <a:endParaRPr lang="en-US" sz="2400" b="1" dirty="0"/>
              </a:p>
            </c:rich>
          </c:tx>
          <c:layout>
            <c:manualLayout>
              <c:xMode val="edge"/>
              <c:yMode val="edge"/>
              <c:x val="9.6989356902820898E-4"/>
              <c:y val="0.19917924463710401"/>
            </c:manualLayout>
          </c:layout>
          <c:overlay val="0"/>
        </c:title>
        <c:numFmt formatCode="&quot;$&quot;#,##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875416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043299680232603"/>
          <c:y val="0.48698227426683599"/>
          <c:w val="0.18160140455415999"/>
          <c:h val="0.14276695061786401"/>
        </c:manualLayout>
      </c:layout>
      <c:overlay val="0"/>
      <c:spPr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Prioritize: Low-Income</a:t>
            </a:r>
            <a:r>
              <a:rPr lang="en-US" sz="2800" b="1" baseline="0" dirty="0"/>
              <a:t> Completions*</a:t>
            </a:r>
            <a:endParaRPr lang="en-US" sz="2800" b="1" dirty="0"/>
          </a:p>
        </c:rich>
      </c:tx>
      <c:layout>
        <c:manualLayout>
          <c:xMode val="edge"/>
          <c:yMode val="edge"/>
          <c:x val="0.186019247594051"/>
          <c:y val="2.10937487024022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119062323092"/>
          <c:y val="0.14437480657143201"/>
          <c:w val="0.69156914209253195"/>
          <c:h val="0.659937951529407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2062</c:v>
                </c:pt>
                <c:pt idx="1">
                  <c:v>2139</c:v>
                </c:pt>
                <c:pt idx="2">
                  <c:v>2383</c:v>
                </c:pt>
                <c:pt idx="8">
                  <c:v>3094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4">
                  <c:v>2490</c:v>
                </c:pt>
                <c:pt idx="5">
                  <c:v>2632</c:v>
                </c:pt>
                <c:pt idx="6">
                  <c:v>2774</c:v>
                </c:pt>
                <c:pt idx="7">
                  <c:v>2934</c:v>
                </c:pt>
                <c:pt idx="8">
                  <c:v>3213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D1-4DAB-85B2-0F51E1725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3759176"/>
        <c:axId val="2113766952"/>
      </c:lineChart>
      <c:catAx>
        <c:axId val="2113759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 b="1"/>
                </a:pPr>
                <a:r>
                  <a:rPr lang="en-US" sz="2400" b="1" dirty="0"/>
                  <a:t>Year</a:t>
                </a:r>
              </a:p>
            </c:rich>
          </c:tx>
          <c:overlay val="0"/>
        </c:title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766952"/>
        <c:crosses val="autoZero"/>
        <c:auto val="1"/>
        <c:lblAlgn val="ctr"/>
        <c:lblOffset val="100"/>
        <c:noMultiLvlLbl val="0"/>
      </c:catAx>
      <c:valAx>
        <c:axId val="2113766952"/>
        <c:scaling>
          <c:orientation val="minMax"/>
          <c:max val="3300"/>
          <c:min val="2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b="1" dirty="0">
                    <a:effectLst/>
                  </a:rPr>
                  <a:t>Number of Students</a:t>
                </a:r>
                <a:endParaRPr lang="en-US" sz="2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4.9019607843137202E-3"/>
              <c:y val="0.16672268700787399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759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ln>
          <a:solidFill>
            <a:srgbClr val="7F7F7F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Prioritize: Five-year Graduation Rates*</a:t>
            </a:r>
          </a:p>
        </c:rich>
      </c:tx>
      <c:layout>
        <c:manualLayout>
          <c:xMode val="edge"/>
          <c:yMode val="edge"/>
          <c:x val="0.184267400602702"/>
          <c:y val="1.315789473684209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053925077547099"/>
          <c:y val="0.15145272137035501"/>
          <c:w val="0.83165752008271698"/>
          <c:h val="0.691904786572731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Targets</c:v>
                </c:pt>
              </c:strCache>
            </c:strRef>
          </c:tx>
          <c:spPr>
            <a:ln w="25400" cap="rnd">
              <a:solidFill>
                <a:srgbClr val="008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7" formatCode="0.0%">
                  <c:v>0.6</c:v>
                </c:pt>
                <c:pt idx="8" formatCode="0.0%">
                  <c:v>0.61099999999999999</c:v>
                </c:pt>
                <c:pt idx="9" formatCode="0.0%">
                  <c:v>0.622</c:v>
                </c:pt>
                <c:pt idx="10" formatCode="0.0%">
                  <c:v>0.63500000000000001</c:v>
                </c:pt>
                <c:pt idx="11" formatCode="0.0%">
                  <c:v>0.64800000000000002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2B-4DC5-B330-88BDF31405B0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Sheet1!$C$2:$C$13</c:f>
              <c:numCache>
                <c:formatCode>0.00%</c:formatCode>
                <c:ptCount val="12"/>
                <c:pt idx="0">
                  <c:v>0.54600000000000004</c:v>
                </c:pt>
                <c:pt idx="1">
                  <c:v>0.55100000000000005</c:v>
                </c:pt>
                <c:pt idx="2">
                  <c:v>0.56899999999999995</c:v>
                </c:pt>
                <c:pt idx="3">
                  <c:v>0.55900000000000005</c:v>
                </c:pt>
                <c:pt idx="4">
                  <c:v>0.59099999999999997</c:v>
                </c:pt>
                <c:pt idx="11">
                  <c:v>0.61299999999999999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22B-4DC5-B330-88BDF3140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3820808"/>
        <c:axId val="2113828680"/>
      </c:lineChart>
      <c:catAx>
        <c:axId val="2113820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 b="1"/>
                </a:pPr>
                <a:r>
                  <a:rPr lang="en-US" sz="1800" b="1" baseline="0" dirty="0"/>
                  <a:t>Year of Entry</a:t>
                </a:r>
              </a:p>
            </c:rich>
          </c:tx>
          <c:layout>
            <c:manualLayout>
              <c:xMode val="edge"/>
              <c:yMode val="edge"/>
              <c:x val="0.50838752794789499"/>
              <c:y val="0.92697356909333695"/>
            </c:manualLayout>
          </c:layout>
          <c:overlay val="0"/>
        </c:title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828680"/>
        <c:crosses val="autoZero"/>
        <c:auto val="1"/>
        <c:lblAlgn val="ctr"/>
        <c:lblOffset val="100"/>
        <c:noMultiLvlLbl val="0"/>
      </c:catAx>
      <c:valAx>
        <c:axId val="2113828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b="1" dirty="0"/>
                  <a:t>Graduation Rate</a:t>
                </a:r>
              </a:p>
            </c:rich>
          </c:tx>
          <c:layout>
            <c:manualLayout>
              <c:xMode val="edge"/>
              <c:yMode val="edge"/>
              <c:x val="0"/>
              <c:y val="0.25845904130404701"/>
            </c:manualLayout>
          </c:layout>
          <c:overlay val="0"/>
        </c:title>
        <c:numFmt formatCode="0%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820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solidFill>
            <a:srgbClr val="7F7F7F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Prioritize: Critical Workforces*</a:t>
            </a:r>
          </a:p>
        </c:rich>
      </c:tx>
      <c:layout>
        <c:manualLayout>
          <c:xMode val="edge"/>
          <c:yMode val="edge"/>
          <c:x val="0.2577972440944880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209820182051701"/>
          <c:y val="0.111714744604162"/>
          <c:w val="0.75414628357625502"/>
          <c:h val="0.68291832659213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4">
                  <c:v>3286</c:v>
                </c:pt>
                <c:pt idx="5">
                  <c:v>3498</c:v>
                </c:pt>
                <c:pt idx="6">
                  <c:v>3711</c:v>
                </c:pt>
                <c:pt idx="7">
                  <c:v>3949</c:v>
                </c:pt>
                <c:pt idx="8">
                  <c:v>4188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2920</c:v>
                </c:pt>
                <c:pt idx="1">
                  <c:v>2809</c:v>
                </c:pt>
                <c:pt idx="2">
                  <c:v>3127</c:v>
                </c:pt>
                <c:pt idx="8">
                  <c:v>3860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F0-47F5-97A0-8C7096FAE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3882712"/>
        <c:axId val="2113890488"/>
      </c:lineChart>
      <c:catAx>
        <c:axId val="2113882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47853088177807601"/>
              <c:y val="0.90671875573826599"/>
            </c:manualLayout>
          </c:layout>
          <c:overlay val="0"/>
        </c:title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890488"/>
        <c:crosses val="autoZero"/>
        <c:auto val="1"/>
        <c:lblAlgn val="ctr"/>
        <c:lblOffset val="100"/>
        <c:noMultiLvlLbl val="0"/>
      </c:catAx>
      <c:valAx>
        <c:axId val="2113890488"/>
        <c:scaling>
          <c:orientation val="minMax"/>
          <c:max val="4300"/>
          <c:min val="27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Workforce Credentials</a:t>
                </a:r>
              </a:p>
            </c:rich>
          </c:tx>
          <c:layout>
            <c:manualLayout>
              <c:xMode val="edge"/>
              <c:yMode val="edge"/>
              <c:x val="3.9600075763725397E-3"/>
              <c:y val="0.123677165354331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882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ln>
          <a:solidFill>
            <a:srgbClr val="7F7F7F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600" b="1" dirty="0"/>
              <a:t>Prioritize: Undergraduate Degree Efficiency</a:t>
            </a:r>
          </a:p>
        </c:rich>
      </c:tx>
      <c:layout>
        <c:manualLayout>
          <c:xMode val="edge"/>
          <c:yMode val="edge"/>
          <c:x val="0.182659932659932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190195922479401"/>
          <c:y val="0.11640224431580699"/>
          <c:w val="0.797536917733768"/>
          <c:h val="0.717160216675043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23.9</c:v>
                </c:pt>
                <c:pt idx="1">
                  <c:v>24.5</c:v>
                </c:pt>
                <c:pt idx="2">
                  <c:v>24.5</c:v>
                </c:pt>
                <c:pt idx="3">
                  <c:v>24.4</c:v>
                </c:pt>
                <c:pt idx="4">
                  <c:v>25.8</c:v>
                </c:pt>
                <c:pt idx="10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2B-4DC5-B330-88BDF31405B0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8000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3E-4D0B-B4F7-65B5BAB2F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9180088"/>
        <c:axId val="-2129170984"/>
      </c:lineChart>
      <c:catAx>
        <c:axId val="-2129180088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9170984"/>
        <c:crosses val="autoZero"/>
        <c:auto val="1"/>
        <c:lblAlgn val="ctr"/>
        <c:lblOffset val="100"/>
        <c:noMultiLvlLbl val="0"/>
      </c:catAx>
      <c:valAx>
        <c:axId val="-2129170984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dirty="0"/>
                  <a:t>Degrees</a:t>
                </a:r>
                <a:r>
                  <a:rPr lang="en-US" sz="2400" baseline="0" dirty="0"/>
                  <a:t> Awarded/100 FTE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"/>
              <c:y val="0.100763500307142"/>
            </c:manualLayout>
          </c:layout>
          <c:overlay val="0"/>
        </c:title>
        <c:numFmt formatCode="#,##0.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918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 vert="horz"/>
          <a:lstStyle/>
          <a:p>
            <a:pPr>
              <a:defRPr sz="2800"/>
            </a:pPr>
            <a:r>
              <a:rPr lang="en-US" sz="2800" dirty="0"/>
              <a:t>Improve: Low-Income Enrollments*</a:t>
            </a:r>
          </a:p>
        </c:rich>
      </c:tx>
      <c:layout>
        <c:manualLayout>
          <c:xMode val="edge"/>
          <c:yMode val="edge"/>
          <c:x val="0.14224943035966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7500984251968"/>
          <c:y val="0.141562306744445"/>
          <c:w val="0.67098535925196801"/>
          <c:h val="0.77635182232087696"/>
        </c:manualLayout>
      </c:layout>
      <c:lineChart>
        <c:grouping val="standar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x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8290</c:v>
                </c:pt>
                <c:pt idx="1">
                  <c:v>8607</c:v>
                </c:pt>
                <c:pt idx="2">
                  <c:v>8559</c:v>
                </c:pt>
                <c:pt idx="8">
                  <c:v>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1B-4C36-9862-6B8C97953E87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Targets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circle"/>
            <c:size val="10"/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4">
                  <c:v>8784</c:v>
                </c:pt>
                <c:pt idx="5">
                  <c:v>9083</c:v>
                </c:pt>
                <c:pt idx="6">
                  <c:v>9382</c:v>
                </c:pt>
                <c:pt idx="7">
                  <c:v>9719</c:v>
                </c:pt>
                <c:pt idx="8">
                  <c:v>10056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1B-4C36-9862-6B8C97953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0753928"/>
        <c:axId val="-2110749240"/>
      </c:lineChart>
      <c:catAx>
        <c:axId val="-2110753928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0749240"/>
        <c:crosses val="autoZero"/>
        <c:auto val="1"/>
        <c:lblAlgn val="ctr"/>
        <c:lblOffset val="100"/>
        <c:noMultiLvlLbl val="0"/>
      </c:catAx>
      <c:valAx>
        <c:axId val="-2110749240"/>
        <c:scaling>
          <c:orientation val="minMax"/>
          <c:max val="10500"/>
          <c:min val="8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/>
                  <a:t>Number of Students</a:t>
                </a:r>
              </a:p>
            </c:rich>
          </c:tx>
          <c:overlay val="0"/>
        </c:title>
        <c:numFmt formatCode="#,##0" sourceLinked="0"/>
        <c:majorTickMark val="in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0753928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  <c:spPr>
        <a:ln>
          <a:solidFill>
            <a:srgbClr val="7F7F7F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Improve: Rural</a:t>
            </a:r>
            <a:r>
              <a:rPr lang="en-US" sz="2800" b="1" baseline="0" dirty="0"/>
              <a:t> Completions*</a:t>
            </a:r>
            <a:endParaRPr lang="en-US" sz="2800" b="1" dirty="0"/>
          </a:p>
        </c:rich>
      </c:tx>
      <c:layout>
        <c:manualLayout>
          <c:xMode val="edge"/>
          <c:yMode val="edge"/>
          <c:x val="0.2655676608198910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247197866918401"/>
          <c:y val="9.9995995325049505E-2"/>
          <c:w val="0.72034070179941501"/>
          <c:h val="0.70853551251627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Sheet1!$B$2:$B$10</c:f>
              <c:numCache>
                <c:formatCode>0</c:formatCode>
                <c:ptCount val="9"/>
                <c:pt idx="0">
                  <c:v>972</c:v>
                </c:pt>
                <c:pt idx="1">
                  <c:v>1011</c:v>
                </c:pt>
                <c:pt idx="2">
                  <c:v>1176</c:v>
                </c:pt>
                <c:pt idx="8">
                  <c:v>1360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4" formatCode="0">
                  <c:v>1204</c:v>
                </c:pt>
                <c:pt idx="5" formatCode="0">
                  <c:v>1240</c:v>
                </c:pt>
                <c:pt idx="6" formatCode="0">
                  <c:v>1277</c:v>
                </c:pt>
                <c:pt idx="7" formatCode="0">
                  <c:v>1319</c:v>
                </c:pt>
                <c:pt idx="8" formatCode="0">
                  <c:v>1390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94-4F90-8092-560E784F1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0695992"/>
        <c:axId val="-2109985032"/>
      </c:lineChart>
      <c:catAx>
        <c:axId val="-2110695992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985032"/>
        <c:crosses val="autoZero"/>
        <c:auto val="1"/>
        <c:lblAlgn val="ctr"/>
        <c:lblOffset val="100"/>
        <c:noMultiLvlLbl val="0"/>
      </c:catAx>
      <c:valAx>
        <c:axId val="-2109985032"/>
        <c:scaling>
          <c:orientation val="minMax"/>
          <c:max val="1450"/>
          <c:min val="9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dirty="0"/>
                  <a:t>Rural Graduates</a:t>
                </a:r>
              </a:p>
            </c:rich>
          </c:tx>
          <c:layout>
            <c:manualLayout>
              <c:xMode val="edge"/>
              <c:yMode val="edge"/>
              <c:x val="1.8190117539655399E-3"/>
              <c:y val="0.208429133858268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069599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855560380783002"/>
          <c:y val="0.47359562785460002"/>
          <c:w val="0.23993314640987801"/>
          <c:h val="0.150777303716947"/>
        </c:manualLayout>
      </c:layout>
      <c:overlay val="0"/>
      <c:spPr>
        <a:ln>
          <a:solidFill>
            <a:srgbClr val="7F7F7F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Improve:</a:t>
            </a:r>
            <a:r>
              <a:rPr lang="en-US" sz="2400" baseline="0" dirty="0"/>
              <a:t> URM Achievement Gaps in </a:t>
            </a:r>
          </a:p>
          <a:p>
            <a:pPr>
              <a:defRPr/>
            </a:pPr>
            <a:r>
              <a:rPr lang="en-US" sz="2400" baseline="0" dirty="0"/>
              <a:t>Degree Efficiency</a:t>
            </a:r>
            <a:endParaRPr lang="en-US" sz="2400" dirty="0"/>
          </a:p>
        </c:rich>
      </c:tx>
      <c:layout>
        <c:manualLayout>
          <c:xMode val="edge"/>
          <c:yMode val="edge"/>
          <c:x val="0.191972434605095"/>
          <c:y val="1.642080806059409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9819442859498"/>
          <c:y val="0.15999431748200499"/>
          <c:w val="0.63998250218722696"/>
          <c:h val="0.626754432857557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2015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F3-4CF4-A38C-B3804A2719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circle"/>
            <c:size val="10"/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2015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2">
                  <c:v>24.9</c:v>
                </c:pt>
                <c:pt idx="3">
                  <c:v>25</c:v>
                </c:pt>
                <c:pt idx="4">
                  <c:v>25.2</c:v>
                </c:pt>
                <c:pt idx="5">
                  <c:v>25.3</c:v>
                </c:pt>
                <c:pt idx="6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F3-4CF4-A38C-B3804A271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9294424"/>
        <c:axId val="-2129287096"/>
      </c:lineChart>
      <c:catAx>
        <c:axId val="-2129294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48979877515310599"/>
              <c:y val="0.895864015343945"/>
            </c:manualLayout>
          </c:layout>
          <c:overlay val="0"/>
        </c:title>
        <c:numFmt formatCode="General" sourceLinked="1"/>
        <c:majorTickMark val="none"/>
        <c:minorTickMark val="in"/>
        <c:tickLblPos val="nextTo"/>
        <c:spPr>
          <a:ln/>
        </c:spPr>
        <c:txPr>
          <a:bodyPr/>
          <a:lstStyle/>
          <a:p>
            <a:pPr>
              <a:defRPr sz="2000"/>
            </a:pPr>
            <a:endParaRPr lang="en-US"/>
          </a:p>
        </c:txPr>
        <c:crossAx val="-2129287096"/>
        <c:crosses val="autoZero"/>
        <c:auto val="1"/>
        <c:lblAlgn val="ctr"/>
        <c:lblOffset val="100"/>
        <c:noMultiLvlLbl val="0"/>
      </c:catAx>
      <c:valAx>
        <c:axId val="-21292870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dirty="0"/>
                  <a:t>Degrees Awarded/100 FTE</a:t>
                </a:r>
              </a:p>
            </c:rich>
          </c:tx>
          <c:layout>
            <c:manualLayout>
              <c:xMode val="edge"/>
              <c:yMode val="edge"/>
              <c:x val="3.52657004830918E-2"/>
              <c:y val="0.1387843245560710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2129294424"/>
        <c:crosses val="autoZero"/>
        <c:crossBetween val="between"/>
      </c:valAx>
    </c:plotArea>
    <c:legend>
      <c:legendPos val="r"/>
      <c:overlay val="0"/>
      <c:spPr>
        <a:ln>
          <a:solidFill>
            <a:srgbClr val="7F7F7F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Sustain: Rural Enrollments*</a:t>
            </a:r>
          </a:p>
        </c:rich>
      </c:tx>
      <c:layout>
        <c:manualLayout>
          <c:xMode val="edge"/>
          <c:yMode val="edge"/>
          <c:x val="0.253727116141731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152005620509601"/>
          <c:y val="0.104683495036694"/>
          <c:w val="0.698928258967629"/>
          <c:h val="0.725105823996935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5163</c:v>
                </c:pt>
                <c:pt idx="1">
                  <c:v>5330</c:v>
                </c:pt>
                <c:pt idx="2">
                  <c:v>5531</c:v>
                </c:pt>
                <c:pt idx="7">
                  <c:v>6123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E-4062-B76F-E9DC36F03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8000"/>
              </a:solidFill>
              <a:ln w="9525">
                <a:solidFill>
                  <a:srgbClr val="008000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7">
                  <c:v>6279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59-4F7D-848D-1449C0A86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9246920"/>
        <c:axId val="-2129234984"/>
      </c:lineChart>
      <c:catAx>
        <c:axId val="-2129246920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spPr>
          <a:noFill/>
          <a:ln w="254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9234984"/>
        <c:crosses val="autoZero"/>
        <c:auto val="1"/>
        <c:lblAlgn val="ctr"/>
        <c:lblOffset val="100"/>
        <c:noMultiLvlLbl val="0"/>
      </c:catAx>
      <c:valAx>
        <c:axId val="-2129234984"/>
        <c:scaling>
          <c:orientation val="minMax"/>
          <c:max val="6500"/>
          <c:min val="48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Rural</a:t>
                </a:r>
                <a:r>
                  <a:rPr lang="en-US" sz="2400" baseline="0" dirty="0"/>
                  <a:t> Student</a:t>
                </a:r>
                <a:r>
                  <a:rPr lang="en-US" sz="2400" dirty="0"/>
                  <a:t>s </a:t>
                </a:r>
              </a:p>
            </c:rich>
          </c:tx>
          <c:layout>
            <c:manualLayout>
              <c:xMode val="edge"/>
              <c:yMode val="edge"/>
              <c:x val="3.3546753625493799E-3"/>
              <c:y val="0.31983917815949903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noFill/>
          <a:ln w="25400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9246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39895013123398"/>
          <c:y val="0.43166904527559002"/>
          <c:w val="0.168133036400753"/>
          <c:h val="0.201036417322835"/>
        </c:manualLayout>
      </c:layout>
      <c:overlay val="0"/>
      <c:spPr>
        <a:ln>
          <a:solidFill>
            <a:srgbClr val="7F7F7F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0.5045</cdr:x>
      <cdr:y>0.3542</cdr:y>
    </cdr:from>
    <cdr:to>
      <cdr:x>0.82826</cdr:x>
      <cdr:y>0.48736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F2AF0B77-BBB9-6048-9F16-89F88522B3FF}"/>
            </a:ext>
          </a:extLst>
        </cdr:cNvPr>
        <cdr:cNvCxnSpPr/>
      </cdr:nvCxnSpPr>
      <cdr:spPr>
        <a:xfrm xmlns:a="http://schemas.openxmlformats.org/drawingml/2006/main" flipV="1">
          <a:off x="4267200" y="2026996"/>
          <a:ext cx="2738401" cy="762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0.37255</cdr:x>
      <cdr:y>0.24687</cdr:y>
    </cdr:from>
    <cdr:to>
      <cdr:x>0.82353</cdr:x>
      <cdr:y>0.6125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53F0F83-4B9C-9840-8E4C-04B8D2A1A86B}"/>
            </a:ext>
          </a:extLst>
        </cdr:cNvPr>
        <cdr:cNvCxnSpPr/>
      </cdr:nvCxnSpPr>
      <cdr:spPr>
        <a:xfrm xmlns:a="http://schemas.openxmlformats.org/drawingml/2006/main" flipV="1">
          <a:off x="2895600" y="1337733"/>
          <a:ext cx="3505200" cy="198120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0.23281</cdr:y>
    </cdr:from>
    <cdr:to>
      <cdr:x>0.96233</cdr:x>
      <cdr:y>0.30097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77000" y="1261533"/>
          <a:ext cx="1002640" cy="3693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Predicted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0.74545</cdr:x>
      <cdr:y>0.54389</cdr:y>
    </cdr:from>
    <cdr:to>
      <cdr:x>0.96818</cdr:x>
      <cdr:y>0.60014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59055" y="2947170"/>
          <a:ext cx="1810327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0.87677</cdr:x>
      <cdr:y>0.35088</cdr:y>
    </cdr:from>
    <cdr:to>
      <cdr:x>1</cdr:x>
      <cdr:y>0.41465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716548" y="2032000"/>
          <a:ext cx="10845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Predicted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0.86656</cdr:x>
      <cdr:y>0.31548</cdr:y>
    </cdr:from>
    <cdr:to>
      <cdr:x>1</cdr:x>
      <cdr:y>0.38364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06996" y="1709496"/>
          <a:ext cx="955804" cy="3693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Predicted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0.59844</cdr:x>
      <cdr:y>0.24043</cdr:y>
    </cdr:from>
    <cdr:to>
      <cdr:x>0.90938</cdr:x>
      <cdr:y>0.24043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82F38D35-C3BA-494E-B589-7FD922BCBAED}"/>
            </a:ext>
          </a:extLst>
        </cdr:cNvPr>
        <cdr:cNvCxnSpPr/>
      </cdr:nvCxnSpPr>
      <cdr:spPr>
        <a:xfrm xmlns:a="http://schemas.openxmlformats.org/drawingml/2006/main">
          <a:off x="4864100" y="1435100"/>
          <a:ext cx="25273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8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0.59063</cdr:x>
      <cdr:y>0.23191</cdr:y>
    </cdr:from>
    <cdr:to>
      <cdr:x>0.60469</cdr:x>
      <cdr:y>0.25319</cdr:y>
    </cdr:to>
    <cdr:sp macro="" textlink="">
      <cdr:nvSpPr>
        <cdr:cNvPr id="8" name="Oval 7"/>
        <cdr:cNvSpPr/>
      </cdr:nvSpPr>
      <cdr:spPr>
        <a:xfrm xmlns:a="http://schemas.openxmlformats.org/drawingml/2006/main">
          <a:off x="4800600" y="1384300"/>
          <a:ext cx="114300" cy="12700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8000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0.90938</cdr:x>
      <cdr:y>0.22766</cdr:y>
    </cdr:from>
    <cdr:to>
      <cdr:x>0.92344</cdr:x>
      <cdr:y>0.24894</cdr:y>
    </cdr:to>
    <cdr:sp macro="" textlink="">
      <cdr:nvSpPr>
        <cdr:cNvPr id="11" name="Oval 10"/>
        <cdr:cNvSpPr/>
      </cdr:nvSpPr>
      <cdr:spPr>
        <a:xfrm xmlns:a="http://schemas.openxmlformats.org/drawingml/2006/main">
          <a:off x="7391400" y="1358900"/>
          <a:ext cx="114300" cy="12700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8000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0.72727</cdr:x>
      <cdr:y>0.62979</cdr:y>
    </cdr:from>
    <cdr:to>
      <cdr:x>0.91919</cdr:x>
      <cdr:y>0.8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486400" y="2819400"/>
          <a:ext cx="14478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/>
            <a:t>Expected</a:t>
          </a:r>
        </a:p>
        <a:p xmlns:a="http://schemas.openxmlformats.org/drawingml/2006/main">
          <a:r>
            <a:rPr lang="en-US" sz="2000" dirty="0"/>
            <a:t>contribution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0.36115</cdr:x>
      <cdr:y>0.40078</cdr:y>
    </cdr:from>
    <cdr:to>
      <cdr:x>0.80816</cdr:x>
      <cdr:y>0.74922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7E8E18AD-ECF2-6842-B7D6-0053DDE22732}"/>
            </a:ext>
          </a:extLst>
        </cdr:cNvPr>
        <cdr:cNvCxnSpPr/>
      </cdr:nvCxnSpPr>
      <cdr:spPr>
        <a:xfrm xmlns:a="http://schemas.openxmlformats.org/drawingml/2006/main" flipV="1">
          <a:off x="3036305" y="2171702"/>
          <a:ext cx="3758195" cy="188806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sys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0.83324</cdr:x>
      <cdr:y>0.35859</cdr:y>
    </cdr:from>
    <cdr:to>
      <cdr:x>0.96224</cdr:x>
      <cdr:y>0.42675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05348" y="1943100"/>
          <a:ext cx="10845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Predicted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0.36971</cdr:x>
      <cdr:y>0.22173</cdr:y>
    </cdr:from>
    <cdr:to>
      <cdr:x>0.82401</cdr:x>
      <cdr:y>0.45611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1AA048E-FED0-FA44-938F-5D2A18907A30}"/>
            </a:ext>
          </a:extLst>
        </cdr:cNvPr>
        <cdr:cNvCxnSpPr/>
      </cdr:nvCxnSpPr>
      <cdr:spPr>
        <a:xfrm xmlns:a="http://schemas.openxmlformats.org/drawingml/2006/main" flipV="1">
          <a:off x="2581274" y="1201481"/>
          <a:ext cx="3171819" cy="127001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0.38125</cdr:x>
      <cdr:y>0.27266</cdr:y>
    </cdr:from>
    <cdr:to>
      <cdr:x>0.83438</cdr:x>
      <cdr:y>0.53516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C129353F-9398-D74B-9ACA-674D767F3D09}"/>
            </a:ext>
          </a:extLst>
        </cdr:cNvPr>
        <cdr:cNvCxnSpPr/>
      </cdr:nvCxnSpPr>
      <cdr:spPr>
        <a:xfrm xmlns:a="http://schemas.openxmlformats.org/drawingml/2006/main" flipV="1">
          <a:off x="3098800" y="1477434"/>
          <a:ext cx="3683000" cy="142240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0.85407</cdr:x>
      <cdr:y>0.24375</cdr:y>
    </cdr:from>
    <cdr:to>
      <cdr:x>0.9875</cdr:x>
      <cdr:y>0.31191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941848" y="1320800"/>
          <a:ext cx="10845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Predicted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6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3C901-B597-1047-843C-0AB3321EC5AF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DB274-6AA8-6244-B17A-6FAA88E74B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8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Slide title, level 1, Arial 40 pt bold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4432287"/>
            <a:ext cx="1638128" cy="54631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Slide title, level 1, Arial 40 pt bold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Slide title, level 1, Arial 40 pt bold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43001"/>
            <a:ext cx="4040188" cy="34516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43001"/>
            <a:ext cx="4041775" cy="3451622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Slide title, level 1, Arial 40 pt bold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9655D90A-F6B2-4DE9-B443-C4905316AB4C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E588E17-E0B6-43CC-9956-878E2AC76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8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9655D90A-F6B2-4DE9-B443-C4905316AB4C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E588E17-E0B6-43CC-9956-878E2AC76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6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62800" y="4432287"/>
            <a:ext cx="1638128" cy="54631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05979"/>
            <a:ext cx="8763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057651"/>
            <a:ext cx="8534400" cy="70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4914814"/>
            <a:ext cx="6553200" cy="1056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  <p:sldLayoutId id="2147483659" r:id="rId5"/>
    <p:sldLayoutId id="214748366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42950"/>
            <a:ext cx="6858000" cy="249912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UNC Strategic Plan:</a:t>
            </a:r>
            <a:br>
              <a:rPr lang="en-US" dirty="0"/>
            </a:br>
            <a:r>
              <a:rPr lang="en-US" b="1" dirty="0"/>
              <a:t>Higher Expectations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UNC Charlotte Performance Agreement </a:t>
            </a:r>
          </a:p>
          <a:p>
            <a:r>
              <a:rPr lang="en-US" sz="2200" dirty="0">
                <a:solidFill>
                  <a:srgbClr val="008000"/>
                </a:solidFill>
              </a:rPr>
              <a:t>Faculty Council</a:t>
            </a:r>
          </a:p>
          <a:p>
            <a:r>
              <a:rPr lang="en-US" sz="2200" dirty="0">
                <a:solidFill>
                  <a:srgbClr val="008000"/>
                </a:solidFill>
              </a:rPr>
              <a:t>March 15, 2018</a:t>
            </a:r>
          </a:p>
        </p:txBody>
      </p:sp>
    </p:spTree>
    <p:extLst>
      <p:ext uri="{BB962C8B-B14F-4D97-AF65-F5344CB8AC3E}">
        <p14:creationId xmlns:p14="http://schemas.microsoft.com/office/powerpoint/2010/main" val="124352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93360207"/>
              </p:ext>
            </p:extLst>
          </p:nvPr>
        </p:nvGraphicFramePr>
        <p:xfrm>
          <a:off x="1143000" y="57150"/>
          <a:ext cx="6934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49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66136973"/>
              </p:ext>
            </p:extLst>
          </p:nvPr>
        </p:nvGraphicFramePr>
        <p:xfrm>
          <a:off x="619126" y="453082"/>
          <a:ext cx="744855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43401" y="4286250"/>
            <a:ext cx="1039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Year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2800" y="1314450"/>
            <a:ext cx="108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</p:spTree>
    <p:extLst>
      <p:ext uri="{BB962C8B-B14F-4D97-AF65-F5344CB8AC3E}">
        <p14:creationId xmlns:p14="http://schemas.microsoft.com/office/powerpoint/2010/main" val="90441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272549"/>
              </p:ext>
            </p:extLst>
          </p:nvPr>
        </p:nvGraphicFramePr>
        <p:xfrm>
          <a:off x="609600" y="285750"/>
          <a:ext cx="7886700" cy="46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796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54875678"/>
              </p:ext>
            </p:extLst>
          </p:nvPr>
        </p:nvGraphicFramePr>
        <p:xfrm>
          <a:off x="533400" y="514351"/>
          <a:ext cx="7543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43400" y="4343400"/>
            <a:ext cx="11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296598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700" y="57150"/>
            <a:ext cx="9144000" cy="8572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Areas of Distinction: Five Year Targets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200151"/>
            <a:ext cx="42672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Data Science</a:t>
            </a:r>
          </a:p>
          <a:p>
            <a:pPr lvl="1">
              <a:buFont typeface="Arial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Expand programming to add undergraduate and doctoral degrees</a:t>
            </a:r>
          </a:p>
          <a:p>
            <a:pPr lvl="1">
              <a:buFont typeface="Arial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Increase graduates from existing programs by 50%</a:t>
            </a:r>
          </a:p>
          <a:p>
            <a:pPr lvl="1">
              <a:buFont typeface="Arial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Increase grant and contract expenditures by &gt;$500K/year</a:t>
            </a:r>
          </a:p>
          <a:p>
            <a:pPr lvl="1">
              <a:buFont typeface="Arial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Increase participation in executive education to 250 participants/year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895350"/>
            <a:ext cx="4495800" cy="36957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Community Engagement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Seek national awards from APLU, Campus Compact and others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Maintain leadership in K-12 licensure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Maintain prominence in graduate education and research in Special Education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Strengthen health and human services by achieving accreditation for a School of Public Health</a:t>
            </a:r>
          </a:p>
          <a:p>
            <a:pPr lvl="1"/>
            <a:r>
              <a:rPr lang="en-US" dirty="0">
                <a:solidFill>
                  <a:srgbClr val="7F7F7F"/>
                </a:solidFill>
              </a:rPr>
              <a:t>Increase extramural research support in health by 5% annually</a:t>
            </a:r>
          </a:p>
        </p:txBody>
      </p:sp>
    </p:spTree>
    <p:extLst>
      <p:ext uri="{BB962C8B-B14F-4D97-AF65-F5344CB8AC3E}">
        <p14:creationId xmlns:p14="http://schemas.microsoft.com/office/powerpoint/2010/main" val="180501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2822A0-9BDC-DB49-A5F4-907A288DF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9550"/>
            <a:ext cx="6172200" cy="468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99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857250"/>
          </a:xfrm>
        </p:spPr>
        <p:txBody>
          <a:bodyPr>
            <a:noAutofit/>
          </a:bodyPr>
          <a:lstStyle/>
          <a:p>
            <a:r>
              <a:rPr lang="en-US" sz="2800" b="1" dirty="0"/>
              <a:t>Performance Metrics: Five Year Goals and Interim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9067800" cy="3584973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Prioritize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Research productivity (Revenue from R&amp;D sponsored programs and licensing income)*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Low-income completions (Pell recipients)*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Five-Year graduation rates (any institution)*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Critical workforces:  Educators, STEM Completions, Health Science Completions*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Undergraduate degree efficiency (Degrees/100 FTE)</a:t>
            </a:r>
          </a:p>
          <a:p>
            <a:pPr algn="l"/>
            <a:r>
              <a:rPr lang="en-US" sz="1800" dirty="0"/>
              <a:t>Improve</a:t>
            </a:r>
          </a:p>
          <a:p>
            <a:pPr lvl="1"/>
            <a:r>
              <a:rPr lang="en-US" sz="1800" dirty="0">
                <a:solidFill>
                  <a:srgbClr val="7F7F7F"/>
                </a:solidFill>
              </a:rPr>
              <a:t>Low-income enrollments*</a:t>
            </a:r>
          </a:p>
          <a:p>
            <a:pPr lvl="1"/>
            <a:r>
              <a:rPr lang="en-US" sz="1800" dirty="0">
                <a:solidFill>
                  <a:srgbClr val="7F7F7F"/>
                </a:solidFill>
              </a:rPr>
              <a:t>Rural completions (Tier 1 and 2 Counties)*</a:t>
            </a:r>
          </a:p>
          <a:p>
            <a:pPr lvl="1"/>
            <a:r>
              <a:rPr lang="en-US" sz="1800" dirty="0">
                <a:solidFill>
                  <a:srgbClr val="7F7F7F"/>
                </a:solidFill>
              </a:rPr>
              <a:t>URM achievement gaps in undergraduate degree efficiency</a:t>
            </a:r>
          </a:p>
          <a:p>
            <a:pPr algn="l"/>
            <a:r>
              <a:rPr lang="en-US" sz="1800" dirty="0"/>
              <a:t>Sustain</a:t>
            </a:r>
          </a:p>
          <a:p>
            <a:pPr lvl="1"/>
            <a:r>
              <a:rPr lang="en-US" sz="1800" dirty="0">
                <a:solidFill>
                  <a:srgbClr val="7F7F7F"/>
                </a:solidFill>
              </a:rPr>
              <a:t>Rural enrollments*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4552950"/>
            <a:ext cx="398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 Targets are stretch goals</a:t>
            </a:r>
          </a:p>
        </p:txBody>
      </p:sp>
    </p:spTree>
    <p:extLst>
      <p:ext uri="{BB962C8B-B14F-4D97-AF65-F5344CB8AC3E}">
        <p14:creationId xmlns:p14="http://schemas.microsoft.com/office/powerpoint/2010/main" val="1889577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C86C4D-B7D5-6A4A-9EC1-51E9611A8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7924800" cy="339447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System-wide target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In-state enrollment projections by campus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Baseline growth rate projected forward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Review system outcome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Increased campus targets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66AB6-13D0-974D-9513-D969BB44E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190202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387634-7908-0143-9FBF-7C7B11F57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382000" cy="339447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Instate enrollments projections for 2016-17 and 2017-18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Anticipated annual growth rate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2015: 8,559 Pell 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System target distributed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Assignment: 1,497 additional Pell students in fall 2021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0DAF88-3337-3C43-8996-3F4BA77E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Low Income Enrollment</a:t>
            </a:r>
          </a:p>
        </p:txBody>
      </p:sp>
    </p:spTree>
    <p:extLst>
      <p:ext uri="{BB962C8B-B14F-4D97-AF65-F5344CB8AC3E}">
        <p14:creationId xmlns:p14="http://schemas.microsoft.com/office/powerpoint/2010/main" val="140744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04883687"/>
              </p:ext>
            </p:extLst>
          </p:nvPr>
        </p:nvGraphicFramePr>
        <p:xfrm>
          <a:off x="228600" y="480003"/>
          <a:ext cx="8458200" cy="4292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39000" y="1943100"/>
            <a:ext cx="108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</p:txBody>
      </p:sp>
    </p:spTree>
    <p:extLst>
      <p:ext uri="{BB962C8B-B14F-4D97-AF65-F5344CB8AC3E}">
        <p14:creationId xmlns:p14="http://schemas.microsoft.com/office/powerpoint/2010/main" val="337294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50449241"/>
              </p:ext>
            </p:extLst>
          </p:nvPr>
        </p:nvGraphicFramePr>
        <p:xfrm>
          <a:off x="685800" y="539751"/>
          <a:ext cx="7772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989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39279103"/>
              </p:ext>
            </p:extLst>
          </p:nvPr>
        </p:nvGraphicFramePr>
        <p:xfrm>
          <a:off x="609600" y="3429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4419600" y="1771650"/>
            <a:ext cx="4114800" cy="4095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6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83609750"/>
              </p:ext>
            </p:extLst>
          </p:nvPr>
        </p:nvGraphicFramePr>
        <p:xfrm>
          <a:off x="762000" y="514351"/>
          <a:ext cx="7391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3810000" y="1714500"/>
            <a:ext cx="3581400" cy="12573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08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19742946"/>
              </p:ext>
            </p:extLst>
          </p:nvPr>
        </p:nvGraphicFramePr>
        <p:xfrm>
          <a:off x="609600" y="211782"/>
          <a:ext cx="7543800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0" y="4476750"/>
            <a:ext cx="1267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Year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81750" y="1552575"/>
            <a:ext cx="856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Target</a:t>
            </a:r>
          </a:p>
        </p:txBody>
      </p:sp>
    </p:spTree>
    <p:extLst>
      <p:ext uri="{BB962C8B-B14F-4D97-AF65-F5344CB8AC3E}">
        <p14:creationId xmlns:p14="http://schemas.microsoft.com/office/powerpoint/2010/main" val="148310642"/>
      </p:ext>
    </p:extLst>
  </p:cSld>
  <p:clrMapOvr>
    <a:masterClrMapping/>
  </p:clrMapOvr>
</p:sld>
</file>

<file path=ppt/theme/theme1.xml><?xml version="1.0" encoding="utf-8"?>
<a:theme xmlns:a="http://schemas.openxmlformats.org/drawingml/2006/main" name="UNCCharlotte_template02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UNCCharlotte_template02 (1)</Template>
  <TotalTime>7688</TotalTime>
  <Words>331</Words>
  <Application>Microsoft Office PowerPoint</Application>
  <PresentationFormat>On-screen Show (16:9)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UNCCharlotte_template02 (1)</vt:lpstr>
      <vt:lpstr>  The UNC Strategic Plan: Higher Expectations </vt:lpstr>
      <vt:lpstr>Performance Metrics: Five Year Goals and Interim Targets</vt:lpstr>
      <vt:lpstr>Target Development</vt:lpstr>
      <vt:lpstr>Example: Low Income Enrollment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Areas of Distinction: Five Year Targets</vt:lpstr>
      <vt:lpstr>PowerPoint Presentation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Cindy Jones</dc:creator>
  <cp:lastModifiedBy>Wyse, Matt</cp:lastModifiedBy>
  <cp:revision>58</cp:revision>
  <cp:lastPrinted>2018-03-15T14:33:34Z</cp:lastPrinted>
  <dcterms:created xsi:type="dcterms:W3CDTF">2014-04-28T15:04:37Z</dcterms:created>
  <dcterms:modified xsi:type="dcterms:W3CDTF">2018-03-15T14:50:50Z</dcterms:modified>
</cp:coreProperties>
</file>