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4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8" r:id="rId4"/>
    <p:sldId id="261" r:id="rId5"/>
    <p:sldId id="262" r:id="rId6"/>
    <p:sldId id="263" r:id="rId7"/>
    <p:sldId id="276" r:id="rId8"/>
    <p:sldId id="264" r:id="rId9"/>
    <p:sldId id="265" r:id="rId10"/>
    <p:sldId id="266" r:id="rId11"/>
    <p:sldId id="272" r:id="rId12"/>
    <p:sldId id="274" r:id="rId13"/>
    <p:sldId id="275" r:id="rId14"/>
    <p:sldId id="268" r:id="rId15"/>
    <p:sldId id="271" r:id="rId16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E4E"/>
    <a:srgbClr val="55B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761E236-389D-4953-B2DE-DF796A0AE85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66FC59C-8601-4707-8F2E-F73DDDF45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63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1638152-C1BA-43CA-B2D8-2BDC2378FEF9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A65BF88-1AA1-4755-9940-58ADCA4C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7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B60C18-3437-4B32-BCC6-9601FCC5C5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Extrapolating to a population of 24,700 </a:t>
            </a:r>
            <a:r>
              <a:rPr lang="en-US" baseline="0" dirty="0" smtClean="0"/>
              <a:t>students: over 7000 students who felt so depressed it was difficult to function and almost 12,000 with overwhelming anxiety.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0E25AE-0E5F-4A4C-8264-5801C2511A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Extrapolating to a population of 24700 </a:t>
            </a:r>
            <a:r>
              <a:rPr lang="en-US" baseline="0" dirty="0" smtClean="0"/>
              <a:t>students: over 5, 000 students that had so much anxiety that it lead to poor academic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0E25AE-0E5F-4A4C-8264-5801C2511A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0E25AE-0E5F-4A4C-8264-5801C2511A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0E25AE-0E5F-4A4C-8264-5801C2511A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0E25AE-0E5F-4A4C-8264-5801C2511A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B60C18-3437-4B32-BCC6-9601FCC5C5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6A350-3E11-452C-8F77-9E6BFA188B12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5463"/>
            <a:ext cx="3505200" cy="26289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thorough research of Gatekeeper training options, we have selected and invested in an innovative online training course called At-Risk. Understanding the time crunch that all faculty share, we have chosen this training because it is fast, convenient and engaging -  it can be executed in multiple sessions and can be revisited as needed (while license is valid). The At Risk training is delivered in the form of a simulation, where you take on the role of a … yes, university professor who has concerns about several of his students.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5383B-74BA-4400-AB39-0A80B46140D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5463"/>
            <a:ext cx="3505200" cy="26289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pic>
        <p:nvPicPr>
          <p:cNvPr id="6" name="Picture 4" descr="UNCC_Logo_whiteTPB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29B058-6173-489B-A6A3-4D043E1D3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gi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9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681913" cy="1523495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Understanding and supporting mental health needs of UNC Charlotte students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029200"/>
            <a:ext cx="7681913" cy="4616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Faculty Council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16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82000" cy="664797"/>
          </a:xfrm>
        </p:spPr>
        <p:txBody>
          <a:bodyPr/>
          <a:lstStyle/>
          <a:p>
            <a:r>
              <a:rPr lang="en-US" dirty="0" smtClean="0"/>
              <a:t>Resources for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82000" cy="3201462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http://counselingcenter.uncc.edu/home/concerned-about-a-student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Signs and symptoms of distress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Guidelines for responding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Consultation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Referral </a:t>
            </a:r>
            <a:r>
              <a:rPr lang="en-US" sz="2400" dirty="0" smtClean="0"/>
              <a:t>guidelines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74519638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82000" cy="664797"/>
          </a:xfrm>
        </p:spPr>
        <p:txBody>
          <a:bodyPr/>
          <a:lstStyle/>
          <a:p>
            <a:r>
              <a:rPr lang="en-US" dirty="0" smtClean="0"/>
              <a:t>Resources for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2744262"/>
          </a:xfrm>
        </p:spPr>
        <p:txBody>
          <a:bodyPr/>
          <a:lstStyle/>
          <a:p>
            <a:r>
              <a:rPr lang="en-US" sz="3200" dirty="0" smtClean="0"/>
              <a:t>Consultation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One-on-one consultation with a counselor about how to respond to students of concern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300" dirty="0" smtClean="0"/>
              <a:t>In person or by phone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300" dirty="0" smtClean="0"/>
              <a:t>Counselor on call each business 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Presentations and discussion at department faculty meetings or with other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552530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82000" cy="664797"/>
          </a:xfrm>
        </p:spPr>
        <p:txBody>
          <a:bodyPr/>
          <a:lstStyle/>
          <a:p>
            <a:r>
              <a:rPr lang="en-US" dirty="0" smtClean="0"/>
              <a:t>Resources for faculty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514600"/>
            <a:ext cx="8382000" cy="3505200"/>
          </a:xfrm>
          <a:prstGeom prst="rect">
            <a:avLst/>
          </a:prstGeom>
        </p:spPr>
        <p:txBody>
          <a:bodyPr/>
          <a:lstStyle>
            <a:lvl1pPr marL="383422" indent="-383422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830749" indent="-319519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279327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791810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303039" indent="-255615" algn="l" defTabSz="5112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815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997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996" indent="-256000" algn="l" defTabSz="511999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Response to traumatic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Counselors available to do classroom presentations on trauma response and counseling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Individual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Online mental health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2780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10933"/>
            <a:ext cx="3352800" cy="792162"/>
          </a:xfrm>
        </p:spPr>
        <p:txBody>
          <a:bodyPr/>
          <a:lstStyle/>
          <a:p>
            <a:pPr algn="l"/>
            <a:r>
              <a:rPr lang="en-US" sz="2800" dirty="0" smtClean="0"/>
              <a:t>Gatekeeper </a:t>
            </a:r>
            <a:r>
              <a:rPr lang="en-US" sz="2800" dirty="0"/>
              <a:t>Training</a:t>
            </a:r>
            <a:endParaRPr lang="en-U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213100"/>
            <a:ext cx="2743200" cy="3352800"/>
          </a:xfrm>
          <a:prstGeom prst="rect">
            <a:avLst/>
          </a:prstGeom>
        </p:spPr>
        <p:txBody>
          <a:bodyPr/>
          <a:lstStyle/>
          <a:p>
            <a:pPr marL="533400" indent="-533400" algn="l">
              <a:lnSpc>
                <a:spcPct val="80000"/>
              </a:lnSpc>
              <a:buFont typeface="Courier New" pitchFamily="49" charset="0"/>
              <a:buChar char="o"/>
            </a:pPr>
            <a:endParaRPr lang="en-US" sz="1800" dirty="0"/>
          </a:p>
          <a:p>
            <a:pPr marL="533400" indent="-5334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1800" dirty="0"/>
              <a:t>Fast, convenient, engaging </a:t>
            </a:r>
          </a:p>
          <a:p>
            <a:pPr marL="533400" indent="-5334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1800" dirty="0"/>
              <a:t>Completed in </a:t>
            </a:r>
            <a:r>
              <a:rPr lang="en-US" sz="1800" dirty="0" smtClean="0"/>
              <a:t>45-minutes--in </a:t>
            </a:r>
            <a:r>
              <a:rPr lang="en-US" sz="1800" dirty="0"/>
              <a:t>one or more </a:t>
            </a:r>
            <a:r>
              <a:rPr lang="en-US" sz="1800" dirty="0" smtClean="0"/>
              <a:t>sittings</a:t>
            </a:r>
            <a:endParaRPr lang="en-US" sz="1800" dirty="0"/>
          </a:p>
          <a:p>
            <a:pPr marL="533400" indent="-5334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1800" dirty="0"/>
              <a:t>Access online, </a:t>
            </a:r>
            <a:r>
              <a:rPr lang="en-US" sz="1800" dirty="0" smtClean="0"/>
              <a:t>24/7</a:t>
            </a:r>
            <a:endParaRPr lang="en-US" sz="1800" dirty="0"/>
          </a:p>
          <a:p>
            <a:pPr marL="533400" indent="-5334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1800" dirty="0"/>
              <a:t>Simulation </a:t>
            </a:r>
            <a:r>
              <a:rPr lang="en-US" sz="1800" dirty="0" smtClean="0"/>
              <a:t>format</a:t>
            </a:r>
            <a:r>
              <a:rPr lang="en-US" sz="1800" dirty="0"/>
              <a:t>: Learn through virtual </a:t>
            </a:r>
            <a:r>
              <a:rPr lang="en-US" sz="1800" dirty="0" smtClean="0"/>
              <a:t>role-play</a:t>
            </a:r>
            <a:endParaRPr lang="en-US" sz="1800" dirty="0"/>
          </a:p>
          <a:p>
            <a:pPr marL="533400" indent="-5334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1800" dirty="0"/>
              <a:t>Practice having conversations with up to 5 virtual students</a:t>
            </a:r>
          </a:p>
        </p:txBody>
      </p:sp>
      <p:pic>
        <p:nvPicPr>
          <p:cNvPr id="27655" name="Picture 7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52133"/>
            <a:ext cx="2109788" cy="558800"/>
          </a:xfrm>
          <a:prstGeom prst="rect">
            <a:avLst/>
          </a:prstGeom>
          <a:noFill/>
        </p:spPr>
      </p:pic>
      <p:pic>
        <p:nvPicPr>
          <p:cNvPr id="27656" name="Picture 8" descr="classroom"/>
          <p:cNvPicPr>
            <a:picLocks noChangeAspect="1" noChangeArrowheads="1"/>
          </p:cNvPicPr>
          <p:nvPr/>
        </p:nvPicPr>
        <p:blipFill>
          <a:blip r:embed="rId4" cstate="print"/>
          <a:srcRect l="4597" b="4225"/>
          <a:stretch>
            <a:fillRect/>
          </a:stretch>
        </p:blipFill>
        <p:spPr bwMode="auto">
          <a:xfrm>
            <a:off x="3581400" y="2514600"/>
            <a:ext cx="5181600" cy="25273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0" y="2209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1371600"/>
            <a:ext cx="8382000" cy="664797"/>
          </a:xfrm>
          <a:prstGeom prst="rect">
            <a:avLst/>
          </a:prstGeom>
        </p:spPr>
        <p:txBody>
          <a:bodyPr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en-US" dirty="0" smtClean="0"/>
              <a:t>Resources for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10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790576"/>
          </a:xfrm>
        </p:spPr>
        <p:txBody>
          <a:bodyPr/>
          <a:lstStyle/>
          <a:p>
            <a:pPr algn="r"/>
            <a:r>
              <a:rPr lang="en-US" sz="3800" b="1" dirty="0"/>
              <a:t>Questions?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8229600" cy="23622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algn="ctr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smtClean="0"/>
              <a:t>704-687-0311</a:t>
            </a:r>
            <a:endParaRPr lang="en-US" sz="2800" dirty="0"/>
          </a:p>
          <a:p>
            <a:pPr algn="ctr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u="sng" dirty="0" smtClean="0"/>
              <a:t>http://counselingcenter.uncc.edu</a:t>
            </a:r>
            <a:endParaRPr lang="en-US" sz="2800" u="sng" dirty="0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6" name="Picture 5" descr="counseling center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54400" y="1981200"/>
            <a:ext cx="2286000" cy="8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19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82000" cy="664797"/>
          </a:xfrm>
        </p:spPr>
        <p:txBody>
          <a:bodyPr/>
          <a:lstStyle/>
          <a:p>
            <a:r>
              <a:rPr lang="en-US" dirty="0" smtClean="0"/>
              <a:t>Some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382000" cy="2209800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Mental health related to: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Retention and graduation rates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Academic functioning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Graduation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844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412241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UNC Charlotte students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4286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Within the last 12 months: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Felt things were hopeless – 44.7%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Felt so depressed it was difficult to function – 30%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Felt overwhelming anxiety – 47.7%</a:t>
            </a:r>
          </a:p>
          <a:p>
            <a:pPr lvl="1"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		Source: National College Health Assessment, spring 2013, n=1,171</a:t>
            </a:r>
          </a:p>
          <a:p>
            <a:pPr lvl="1"/>
            <a:endParaRPr lang="en-US" sz="1200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24578" name="Picture 2" descr="students in free enterpri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11483"/>
            <a:ext cx="3181350" cy="19507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090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447800"/>
            <a:ext cx="50292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UNC Charlotte </a:t>
            </a:r>
            <a:br>
              <a:rPr lang="en-US" dirty="0" smtClean="0"/>
            </a:b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315200" cy="34290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Factors affecting academic performance (incomplete, dropped course, poor grade):</a:t>
            </a:r>
            <a:br>
              <a:rPr lang="en-US" sz="4000" dirty="0" smtClean="0"/>
            </a:br>
            <a:endParaRPr lang="en-US" sz="4000" dirty="0" smtClean="0"/>
          </a:p>
          <a:p>
            <a:pPr lvl="1">
              <a:buFont typeface="Arial" pitchFamily="34" charset="0"/>
              <a:buChar char="•"/>
            </a:pPr>
            <a:r>
              <a:rPr lang="en-US" sz="3400" dirty="0" smtClean="0"/>
              <a:t>Stress						</a:t>
            </a:r>
            <a:r>
              <a:rPr lang="en-US" sz="3400" dirty="0" smtClean="0"/>
              <a:t>27.5</a:t>
            </a:r>
            <a:r>
              <a:rPr lang="en-US" sz="3400" dirty="0" smtClean="0"/>
              <a:t>%</a:t>
            </a:r>
          </a:p>
          <a:p>
            <a:pPr lvl="1">
              <a:buFont typeface="Arial" pitchFamily="34" charset="0"/>
              <a:buChar char="•"/>
            </a:pPr>
            <a:r>
              <a:rPr lang="en-US" sz="3400" dirty="0" smtClean="0"/>
              <a:t>Sleep </a:t>
            </a:r>
            <a:r>
              <a:rPr lang="en-US" sz="3400" dirty="0" smtClean="0"/>
              <a:t>difficulties</a:t>
            </a:r>
            <a:r>
              <a:rPr lang="en-US" sz="3400" dirty="0" smtClean="0"/>
              <a:t>				18.8%</a:t>
            </a:r>
          </a:p>
          <a:p>
            <a:pPr lvl="1">
              <a:buFont typeface="Arial" pitchFamily="34" charset="0"/>
              <a:buChar char="•"/>
            </a:pPr>
            <a:r>
              <a:rPr lang="en-US" sz="3400" dirty="0" smtClean="0"/>
              <a:t>Anxiety						18.6%</a:t>
            </a:r>
          </a:p>
          <a:p>
            <a:pPr lvl="1">
              <a:buFont typeface="Arial" pitchFamily="34" charset="0"/>
              <a:buChar char="•"/>
            </a:pPr>
            <a:r>
              <a:rPr lang="en-US" sz="3400" dirty="0"/>
              <a:t>Depression					</a:t>
            </a:r>
            <a:r>
              <a:rPr lang="en-US" sz="3400" dirty="0" smtClean="0"/>
              <a:t>11.9%</a:t>
            </a:r>
            <a:endParaRPr lang="en-US" sz="3400" dirty="0"/>
          </a:p>
          <a:p>
            <a:pPr lvl="1">
              <a:buFont typeface="Arial" pitchFamily="34" charset="0"/>
              <a:buChar char="•"/>
            </a:pPr>
            <a:r>
              <a:rPr lang="en-US" sz="3400" dirty="0" smtClean="0"/>
              <a:t>Concern for troubled friend</a:t>
            </a:r>
            <a:br>
              <a:rPr lang="en-US" sz="3400" dirty="0" smtClean="0"/>
            </a:br>
            <a:r>
              <a:rPr lang="en-US" sz="3400" dirty="0" smtClean="0"/>
              <a:t>  or family member			</a:t>
            </a:r>
            <a:r>
              <a:rPr lang="en-US" sz="3400" dirty="0" smtClean="0"/>
              <a:t>10.4</a:t>
            </a:r>
            <a:r>
              <a:rPr lang="en-US" sz="3400" dirty="0" smtClean="0"/>
              <a:t>%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1500" dirty="0" smtClean="0"/>
              <a:t>              Source: National College Health Assessment, spring 2013, n = 1,171</a:t>
            </a:r>
          </a:p>
          <a:p>
            <a:pPr lvl="1"/>
            <a:endParaRPr lang="en-US" dirty="0" smtClean="0"/>
          </a:p>
        </p:txBody>
      </p:sp>
      <p:pic>
        <p:nvPicPr>
          <p:cNvPr id="22530" name="Picture 2" descr="community volunte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57200"/>
            <a:ext cx="2936313" cy="16533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91543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4800600" cy="457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Students who use the </a:t>
            </a:r>
            <a:br>
              <a:rPr lang="en-US" sz="3600" dirty="0" smtClean="0"/>
            </a:br>
            <a:r>
              <a:rPr lang="en-US" sz="3600" dirty="0" smtClean="0"/>
              <a:t>Counseling Center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164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Either prior to college, after starting college, or both, students report that they have:</a:t>
            </a:r>
          </a:p>
          <a:p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Had prior counseling					49%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Taken medication for mental health		39%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Considered attempting suicide			30%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Used self-injury (e.g., cutting)  			17%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Made a suicide attempt			  	10%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Been hospitalized for mental health	  	  </a:t>
            </a:r>
            <a:r>
              <a:rPr lang="en-US" sz="2000" dirty="0"/>
              <a:t>8</a:t>
            </a:r>
            <a:r>
              <a:rPr lang="en-US" sz="2000" dirty="0" smtClean="0"/>
              <a:t>%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Had alcohol or drug abuse treatment	 </a:t>
            </a:r>
            <a:r>
              <a:rPr lang="en-US" sz="2000" dirty="0"/>
              <a:t> </a:t>
            </a:r>
            <a:r>
              <a:rPr lang="en-US" sz="2000" dirty="0" smtClean="0"/>
              <a:t>4%</a:t>
            </a:r>
          </a:p>
        </p:txBody>
      </p:sp>
      <p:pic>
        <p:nvPicPr>
          <p:cNvPr id="12290" name="Picture 2" descr="image 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20040"/>
            <a:ext cx="2819400" cy="17373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6019800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</a:rPr>
              <a:t>Source: UNC Charlotte Standardized Data Set,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</a:rPr>
              <a:t>2012-2013</a:t>
            </a:r>
            <a:endParaRPr lang="en-US" sz="1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7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382000" cy="664797"/>
          </a:xfrm>
        </p:spPr>
        <p:txBody>
          <a:bodyPr/>
          <a:lstStyle/>
          <a:p>
            <a:r>
              <a:rPr lang="en-US" dirty="0" smtClean="0"/>
              <a:t>Presenting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82000" cy="2744262"/>
          </a:xfrm>
        </p:spPr>
        <p:txBody>
          <a:bodyPr/>
          <a:lstStyle/>
          <a:p>
            <a:r>
              <a:rPr lang="en-US" dirty="0" smtClean="0"/>
              <a:t>Anxiety (generalized, social)</a:t>
            </a:r>
          </a:p>
          <a:p>
            <a:r>
              <a:rPr lang="en-US" dirty="0" smtClean="0"/>
              <a:t>Depression (recurrent, moderate)</a:t>
            </a:r>
          </a:p>
          <a:p>
            <a:r>
              <a:rPr lang="en-US" dirty="0" smtClean="0"/>
              <a:t>Relationship issues (with partners, parents)</a:t>
            </a:r>
          </a:p>
          <a:p>
            <a:r>
              <a:rPr lang="en-US" dirty="0" smtClean="0"/>
              <a:t>Post-traumatic 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138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1800" dirty="0" smtClean="0"/>
              <a:t>Percentage of clients rating problems as “major” or “significant”:</a:t>
            </a:r>
          </a:p>
          <a:p>
            <a:pPr lvl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48367"/>
              </p:ext>
            </p:extLst>
          </p:nvPr>
        </p:nvGraphicFramePr>
        <p:xfrm>
          <a:off x="2209800" y="2209800"/>
          <a:ext cx="4953000" cy="368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1288498"/>
                <a:gridCol w="1435652"/>
              </a:tblGrid>
              <a:tr h="49015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Problem</a:t>
                      </a:r>
                      <a:endParaRPr lang="en-US" sz="1700" dirty="0"/>
                    </a:p>
                  </a:txBody>
                  <a:tcPr marT="54864" marB="54864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Start of counseling</a:t>
                      </a:r>
                      <a:endParaRPr lang="en-US" sz="1700" dirty="0"/>
                    </a:p>
                  </a:txBody>
                  <a:tcPr marT="54864" marB="54864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After counseling</a:t>
                      </a:r>
                      <a:endParaRPr lang="en-US" sz="1700" dirty="0"/>
                    </a:p>
                  </a:txBody>
                  <a:tcPr marT="54864" marB="54864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859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Depressed mood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61%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16%</a:t>
                      </a:r>
                      <a:endParaRPr lang="en-US" sz="1700" dirty="0"/>
                    </a:p>
                  </a:txBody>
                  <a:tcPr marT="54864" marB="54864"/>
                </a:tc>
              </a:tr>
              <a:tr h="2859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Anxiety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64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</a:t>
                      </a:r>
                      <a:endParaRPr lang="en-US" sz="1700" dirty="0"/>
                    </a:p>
                  </a:txBody>
                  <a:tcPr marT="54864" marB="54864"/>
                </a:tc>
              </a:tr>
              <a:tr h="2859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Hopelessness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45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9</a:t>
                      </a:r>
                      <a:endParaRPr lang="en-US" sz="1700" dirty="0"/>
                    </a:p>
                  </a:txBody>
                  <a:tcPr marT="54864" marB="54864"/>
                </a:tc>
              </a:tr>
              <a:tr h="2859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Sleep</a:t>
                      </a:r>
                      <a:r>
                        <a:rPr lang="en-US" sz="1700" baseline="0" dirty="0" smtClean="0"/>
                        <a:t> problems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44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</a:t>
                      </a:r>
                      <a:endParaRPr lang="en-US" sz="1700" dirty="0"/>
                    </a:p>
                  </a:txBody>
                  <a:tcPr marT="54864" marB="54864"/>
                </a:tc>
              </a:tr>
              <a:tr h="2859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Concentration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48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19</a:t>
                      </a:r>
                      <a:endParaRPr lang="en-US" sz="1700" dirty="0"/>
                    </a:p>
                  </a:txBody>
                  <a:tcPr marT="54864" marB="54864"/>
                </a:tc>
              </a:tr>
              <a:tr h="2859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Relationships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59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17</a:t>
                      </a:r>
                      <a:endParaRPr lang="en-US" sz="1700" dirty="0"/>
                    </a:p>
                  </a:txBody>
                  <a:tcPr marT="54864" marB="54864"/>
                </a:tc>
              </a:tr>
              <a:tr h="2859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Eating issues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11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</a:t>
                      </a:r>
                      <a:endParaRPr lang="en-US" sz="1700" dirty="0"/>
                    </a:p>
                  </a:txBody>
                  <a:tcPr marT="54864" marB="54864"/>
                </a:tc>
              </a:tr>
              <a:tr h="48014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Academic performance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29</a:t>
                      </a:r>
                      <a:endParaRPr lang="en-US" sz="17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12</a:t>
                      </a:r>
                      <a:endParaRPr lang="en-US" sz="1700" dirty="0"/>
                    </a:p>
                  </a:txBody>
                  <a:tcPr marT="54864" marB="548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856488"/>
          </a:xfrm>
        </p:spPr>
        <p:txBody>
          <a:bodyPr>
            <a:normAutofit/>
          </a:bodyPr>
          <a:lstStyle/>
          <a:p>
            <a:r>
              <a:rPr lang="en-US" dirty="0" smtClean="0"/>
              <a:t>Outcome: 2012-13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5204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85% of all clients agreed or strongly </a:t>
            </a:r>
            <a:r>
              <a:rPr lang="en-US" sz="2000" dirty="0" smtClean="0"/>
              <a:t>agreed: </a:t>
            </a:r>
            <a:r>
              <a:rPr lang="en-US" sz="2000" dirty="0" smtClean="0"/>
              <a:t>“I feel more hopeful about my future as a result of </a:t>
            </a:r>
            <a:r>
              <a:rPr lang="en-US" sz="2000" dirty="0" smtClean="0"/>
              <a:t>the counseling </a:t>
            </a:r>
            <a:r>
              <a:rPr lang="en-US" sz="2000" dirty="0" smtClean="0"/>
              <a:t>I received.”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0"/>
            <a:r>
              <a:rPr lang="en-US" sz="2000" dirty="0" smtClean="0"/>
              <a:t>Over 21% of </a:t>
            </a:r>
            <a:r>
              <a:rPr lang="en-US" sz="2000" dirty="0" smtClean="0"/>
              <a:t>clients: “I was thinking </a:t>
            </a:r>
            <a:r>
              <a:rPr lang="en-US" sz="2000" dirty="0" smtClean="0"/>
              <a:t>of leaving UNC Charlotte before starting counseling</a:t>
            </a:r>
            <a:r>
              <a:rPr lang="en-US" sz="2000" dirty="0" smtClean="0"/>
              <a:t>.”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75</a:t>
            </a:r>
            <a:r>
              <a:rPr lang="en-US" sz="1600" dirty="0" smtClean="0"/>
              <a:t>% </a:t>
            </a:r>
            <a:r>
              <a:rPr lang="en-US" sz="1600" dirty="0" smtClean="0"/>
              <a:t>of those agreed </a:t>
            </a:r>
            <a:r>
              <a:rPr lang="en-US" sz="1600" dirty="0" smtClean="0"/>
              <a:t>or strongly </a:t>
            </a:r>
            <a:r>
              <a:rPr lang="en-US" sz="1600" dirty="0" smtClean="0"/>
              <a:t>agreed: “Counseling </a:t>
            </a:r>
            <a:r>
              <a:rPr lang="en-US" sz="1600" dirty="0" smtClean="0"/>
              <a:t>helped </a:t>
            </a:r>
            <a:r>
              <a:rPr lang="en-US" sz="1600" dirty="0" smtClean="0"/>
              <a:t>me stay in school.”</a:t>
            </a:r>
            <a:br>
              <a:rPr lang="en-US" sz="1600" dirty="0" smtClean="0"/>
            </a:br>
            <a:endParaRPr lang="en-US" sz="2000" dirty="0" smtClean="0"/>
          </a:p>
          <a:p>
            <a:pPr lvl="0"/>
            <a:r>
              <a:rPr lang="en-US" sz="2000" dirty="0" smtClean="0"/>
              <a:t>Over 30% of </a:t>
            </a:r>
            <a:r>
              <a:rPr lang="en-US" sz="2000" dirty="0" smtClean="0"/>
              <a:t>clients: “I was having </a:t>
            </a:r>
            <a:r>
              <a:rPr lang="en-US" sz="2000" dirty="0" smtClean="0"/>
              <a:t>significant academic problems before </a:t>
            </a:r>
            <a:r>
              <a:rPr lang="en-US" sz="2000" dirty="0" smtClean="0"/>
              <a:t>I started counseling.”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73</a:t>
            </a:r>
            <a:r>
              <a:rPr lang="en-US" sz="1600" dirty="0" smtClean="0"/>
              <a:t>% </a:t>
            </a:r>
            <a:r>
              <a:rPr lang="en-US" sz="1600" dirty="0" smtClean="0"/>
              <a:t>of those agreed </a:t>
            </a:r>
            <a:r>
              <a:rPr lang="en-US" sz="1600" dirty="0" smtClean="0"/>
              <a:t>or strongly </a:t>
            </a:r>
            <a:r>
              <a:rPr lang="en-US" sz="1600" dirty="0" smtClean="0"/>
              <a:t>agreed” “Counseling </a:t>
            </a:r>
            <a:r>
              <a:rPr lang="en-US" sz="1600" dirty="0" smtClean="0"/>
              <a:t>helped </a:t>
            </a:r>
            <a:r>
              <a:rPr lang="en-US" sz="1600" dirty="0" smtClean="0"/>
              <a:t>me improve my academic </a:t>
            </a:r>
            <a:r>
              <a:rPr lang="en-US" sz="1600" dirty="0" smtClean="0"/>
              <a:t>performance</a:t>
            </a:r>
            <a:r>
              <a:rPr lang="en-US" sz="1600" dirty="0" smtClean="0"/>
              <a:t>.”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279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382000" cy="664797"/>
          </a:xfrm>
        </p:spPr>
        <p:txBody>
          <a:bodyPr/>
          <a:lstStyle/>
          <a:p>
            <a:r>
              <a:rPr lang="en-US" dirty="0" smtClean="0"/>
              <a:t>How faculty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382000" cy="2590800"/>
          </a:xfrm>
        </p:spPr>
        <p:txBody>
          <a:bodyPr/>
          <a:lstStyle/>
          <a:p>
            <a:r>
              <a:rPr lang="en-US" sz="2400" b="1" dirty="0" smtClean="0"/>
              <a:t>Identify and </a:t>
            </a:r>
            <a:r>
              <a:rPr lang="en-US" sz="2400" b="1" dirty="0" smtClean="0"/>
              <a:t>approach </a:t>
            </a:r>
            <a:r>
              <a:rPr lang="en-US" sz="2400" dirty="0" smtClean="0"/>
              <a:t>students </a:t>
            </a:r>
            <a:r>
              <a:rPr lang="en-US" sz="2400" dirty="0" smtClean="0"/>
              <a:t>who may be experiencing psychological </a:t>
            </a:r>
            <a:r>
              <a:rPr lang="en-US" sz="2400" dirty="0" smtClean="0"/>
              <a:t>distress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/>
              <a:t>Consult</a:t>
            </a:r>
            <a:r>
              <a:rPr lang="en-US" sz="2400" dirty="0" smtClean="0"/>
              <a:t> with counseling staff when you have </a:t>
            </a:r>
            <a:r>
              <a:rPr lang="en-US" sz="2400" dirty="0" smtClean="0"/>
              <a:t>questions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/>
              <a:t>Refer</a:t>
            </a:r>
            <a:r>
              <a:rPr lang="en-US" sz="2400" dirty="0" smtClean="0"/>
              <a:t> students who may be in psychological </a:t>
            </a:r>
            <a:r>
              <a:rPr lang="en-US" sz="2400" dirty="0" smtClean="0"/>
              <a:t>distress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307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ample presentation slides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UNCCharlotte_template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UNCCharlotte_template03</Template>
  <TotalTime>772</TotalTime>
  <Words>515</Words>
  <Application>Microsoft Office PowerPoint</Application>
  <PresentationFormat>On-screen Show (4:3)</PresentationFormat>
  <Paragraphs>121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Sample presentation slides</vt:lpstr>
      <vt:lpstr>UNCCharlotte_template05</vt:lpstr>
      <vt:lpstr>Understanding and supporting mental health needs of UNC Charlotte students</vt:lpstr>
      <vt:lpstr>Some findings</vt:lpstr>
      <vt:lpstr>UNC Charlotte students</vt:lpstr>
      <vt:lpstr>UNC Charlotte  students</vt:lpstr>
      <vt:lpstr>Students who use the  Counseling Center</vt:lpstr>
      <vt:lpstr>Presenting concerns</vt:lpstr>
      <vt:lpstr>Outcome</vt:lpstr>
      <vt:lpstr>Outcome: 2012-13</vt:lpstr>
      <vt:lpstr>How faculty can help</vt:lpstr>
      <vt:lpstr>Resources for faculty</vt:lpstr>
      <vt:lpstr>Resources for faculty</vt:lpstr>
      <vt:lpstr>Resources for faculty</vt:lpstr>
      <vt:lpstr>Gatekeeper Training</vt:lpstr>
      <vt:lpstr>Questions?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Mental Health Issues on Academic Performance and  Retention</dc:title>
  <dc:creator>David Spano</dc:creator>
  <cp:lastModifiedBy>David Spano</cp:lastModifiedBy>
  <cp:revision>20</cp:revision>
  <cp:lastPrinted>2014-03-27T16:17:22Z</cp:lastPrinted>
  <dcterms:created xsi:type="dcterms:W3CDTF">2012-07-31T19:00:25Z</dcterms:created>
  <dcterms:modified xsi:type="dcterms:W3CDTF">2014-03-27T16:17:46Z</dcterms:modified>
</cp:coreProperties>
</file>