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310" r:id="rId2"/>
    <p:sldId id="2307" r:id="rId3"/>
    <p:sldId id="260" r:id="rId4"/>
    <p:sldId id="257" r:id="rId5"/>
    <p:sldId id="2311" r:id="rId6"/>
    <p:sldId id="2312" r:id="rId7"/>
    <p:sldId id="256" r:id="rId8"/>
    <p:sldId id="259" r:id="rId9"/>
    <p:sldId id="2313" r:id="rId10"/>
    <p:sldId id="2314" r:id="rId11"/>
    <p:sldId id="2315" r:id="rId12"/>
    <p:sldId id="2316" r:id="rId13"/>
    <p:sldId id="2317" r:id="rId14"/>
    <p:sldId id="2318" r:id="rId15"/>
    <p:sldId id="2319" r:id="rId16"/>
    <p:sldId id="2320" r:id="rId17"/>
    <p:sldId id="2321" r:id="rId18"/>
    <p:sldId id="261" r:id="rId19"/>
    <p:sldId id="2309" r:id="rId20"/>
    <p:sldId id="2322" r:id="rId21"/>
    <p:sldId id="2326" r:id="rId22"/>
    <p:sldId id="2323" r:id="rId23"/>
    <p:sldId id="2325" r:id="rId24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46"/>
    <a:srgbClr val="246E49"/>
    <a:srgbClr val="339966"/>
    <a:srgbClr val="66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en-US" sz="28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Distribution of Stipends </a:t>
            </a:r>
            <a:br>
              <a:rPr lang="en-US" sz="28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(528 Unique Students) 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39966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D3F-4CE3-AAB1-534E8C772F49}"/>
              </c:ext>
            </c:extLst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D3F-4CE3-AAB1-534E8C772F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$500</c:v>
                </c:pt>
                <c:pt idx="1">
                  <c:v>$2,000</c:v>
                </c:pt>
                <c:pt idx="2">
                  <c:v>$4,000</c:v>
                </c:pt>
                <c:pt idx="3">
                  <c:v>$6,000</c:v>
                </c:pt>
                <c:pt idx="4">
                  <c:v>$8,000</c:v>
                </c:pt>
                <c:pt idx="5">
                  <c:v>$10,000</c:v>
                </c:pt>
                <c:pt idx="6">
                  <c:v>$12,000</c:v>
                </c:pt>
                <c:pt idx="7">
                  <c:v>$14,000</c:v>
                </c:pt>
                <c:pt idx="8">
                  <c:v>$16,000</c:v>
                </c:pt>
                <c:pt idx="9">
                  <c:v>$18,000</c:v>
                </c:pt>
                <c:pt idx="10">
                  <c:v>More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7</c:v>
                </c:pt>
                <c:pt idx="1">
                  <c:v>71</c:v>
                </c:pt>
                <c:pt idx="2">
                  <c:v>90</c:v>
                </c:pt>
                <c:pt idx="3">
                  <c:v>43</c:v>
                </c:pt>
                <c:pt idx="4">
                  <c:v>36</c:v>
                </c:pt>
                <c:pt idx="5">
                  <c:v>53</c:v>
                </c:pt>
                <c:pt idx="6">
                  <c:v>39</c:v>
                </c:pt>
                <c:pt idx="7">
                  <c:v>30</c:v>
                </c:pt>
                <c:pt idx="8">
                  <c:v>30</c:v>
                </c:pt>
                <c:pt idx="9">
                  <c:v>32</c:v>
                </c:pt>
                <c:pt idx="10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D0-4112-9F9C-BDF887D4EEC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7"/>
        <c:axId val="1696906559"/>
        <c:axId val="1696900735"/>
      </c:barChart>
      <c:catAx>
        <c:axId val="169690655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>
                    <a:solidFill>
                      <a:schemeClr val="tx1"/>
                    </a:solidFill>
                  </a:rPr>
                  <a:t>FY 2018</a:t>
                </a:r>
                <a:r>
                  <a:rPr lang="en-US" sz="1800" baseline="0" dirty="0">
                    <a:solidFill>
                      <a:schemeClr val="tx1"/>
                    </a:solidFill>
                  </a:rPr>
                  <a:t> Stipend Amount</a:t>
                </a:r>
                <a:endParaRPr lang="en-US" sz="18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6900735"/>
        <c:crosses val="autoZero"/>
        <c:auto val="0"/>
        <c:lblAlgn val="ctr"/>
        <c:lblOffset val="100"/>
        <c:noMultiLvlLbl val="0"/>
      </c:catAx>
      <c:valAx>
        <c:axId val="16969007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dirty="0">
                    <a:solidFill>
                      <a:schemeClr val="tx1"/>
                    </a:solidFill>
                  </a:rPr>
                  <a:t>Number of Students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6906559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Duration of Support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399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246E4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EE6-40EA-8754-CBA2A4E696E5}"/>
              </c:ext>
            </c:extLst>
          </c:dPt>
          <c:dPt>
            <c:idx val="1"/>
            <c:invertIfNegative val="0"/>
            <c:bubble3D val="0"/>
            <c:spPr>
              <a:solidFill>
                <a:srgbClr val="246E4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EE6-40EA-8754-CBA2A4E696E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Calendar Year</c:v>
                </c:pt>
                <c:pt idx="1">
                  <c:v>Academic Year</c:v>
                </c:pt>
                <c:pt idx="2">
                  <c:v>1 Semester/Summer Only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169</c:v>
                </c:pt>
                <c:pt idx="1">
                  <c:v>58</c:v>
                </c:pt>
                <c:pt idx="2">
                  <c:v>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5-438A-AF1F-3AF659F9546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890822287"/>
        <c:axId val="1890834767"/>
      </c:barChart>
      <c:catAx>
        <c:axId val="1890822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90834767"/>
        <c:crosses val="autoZero"/>
        <c:auto val="1"/>
        <c:lblAlgn val="ctr"/>
        <c:lblOffset val="100"/>
        <c:noMultiLvlLbl val="0"/>
      </c:catAx>
      <c:valAx>
        <c:axId val="1890834767"/>
        <c:scaling>
          <c:orientation val="minMax"/>
          <c:max val="325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08222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BA7360-1407-4260-87F0-49158FFD14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8A1FB2-52F5-416C-9416-8EB3B71B636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9/3/2019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F3E1B3-669C-49FB-958F-A3712CEABBF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F0F7A3-33F6-4FA2-9706-47BA9C1392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CA5DA-5A33-45DB-8221-9B1F14579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2613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r>
              <a:rPr lang="en-US"/>
              <a:t>9/3/2019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620250"/>
            <a:ext cx="5850835" cy="3780800"/>
          </a:xfrm>
          <a:prstGeom prst="rect">
            <a:avLst/>
          </a:prstGeom>
        </p:spPr>
        <p:txBody>
          <a:bodyPr vert="horz" lIns="94851" tIns="47425" rIns="94851" bIns="474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C6144C46-7C53-4A25-ADC8-7ECA7F280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6377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928D9-6CD5-4851-AFF0-BF6B350D4AF2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7802AB-88AA-4F98-926B-28DD1E6BC88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9/3/2019</a:t>
            </a:r>
          </a:p>
        </p:txBody>
      </p:sp>
    </p:spTree>
    <p:extLst>
      <p:ext uri="{BB962C8B-B14F-4D97-AF65-F5344CB8AC3E}">
        <p14:creationId xmlns:p14="http://schemas.microsoft.com/office/powerpoint/2010/main" val="20829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928D9-6CD5-4851-AFF0-BF6B350D4AF2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EBCDB0-15AE-4520-9E7A-1C8A1266661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9/3/2019</a:t>
            </a:r>
          </a:p>
        </p:txBody>
      </p:sp>
    </p:spTree>
    <p:extLst>
      <p:ext uri="{BB962C8B-B14F-4D97-AF65-F5344CB8AC3E}">
        <p14:creationId xmlns:p14="http://schemas.microsoft.com/office/powerpoint/2010/main" val="276927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58D8-7B8A-482E-8860-9741973F5BD2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778E-FD4E-473B-918D-C8394B1D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1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58D8-7B8A-482E-8860-9741973F5BD2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778E-FD4E-473B-918D-C8394B1D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63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58D8-7B8A-482E-8860-9741973F5BD2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778E-FD4E-473B-918D-C8394B1D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20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r 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6090694" y="0"/>
            <a:ext cx="6101306" cy="4586841"/>
          </a:xfrm>
          <a:effectLst/>
        </p:spPr>
        <p:txBody>
          <a:bodyPr>
            <a:normAutofit/>
          </a:bodyPr>
          <a:lstStyle>
            <a:lvl1pPr marL="0" indent="0">
              <a:buNone/>
              <a:defRPr sz="21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7742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58D8-7B8A-482E-8860-9741973F5BD2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778E-FD4E-473B-918D-C8394B1D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26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58D8-7B8A-482E-8860-9741973F5BD2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778E-FD4E-473B-918D-C8394B1D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65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58D8-7B8A-482E-8860-9741973F5BD2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778E-FD4E-473B-918D-C8394B1D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64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58D8-7B8A-482E-8860-9741973F5BD2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778E-FD4E-473B-918D-C8394B1D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417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58D8-7B8A-482E-8860-9741973F5BD2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778E-FD4E-473B-918D-C8394B1D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58D8-7B8A-482E-8860-9741973F5BD2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778E-FD4E-473B-918D-C8394B1D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08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58D8-7B8A-482E-8860-9741973F5BD2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778E-FD4E-473B-918D-C8394B1D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58D8-7B8A-482E-8860-9741973F5BD2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778E-FD4E-473B-918D-C8394B1D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66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358D8-7B8A-482E-8860-9741973F5BD2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F778E-FD4E-473B-918D-C8394B1D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9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F228B-4EF7-4841-8247-BBC6FE3E0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1916" y="1338191"/>
            <a:ext cx="9144000" cy="2387600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  <a:cs typeface="Arial" panose="020B0604020202020204" pitchFamily="34" charset="0"/>
              </a:rPr>
              <a:t>GASP for Grants and Contracts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301DE-A9D8-43DE-8D3D-2B44092ED8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005" y="3725791"/>
            <a:ext cx="11797822" cy="1162468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Draft Policy for GASP Support for Extramurally Funded RAs</a:t>
            </a:r>
          </a:p>
        </p:txBody>
      </p:sp>
    </p:spTree>
    <p:extLst>
      <p:ext uri="{BB962C8B-B14F-4D97-AF65-F5344CB8AC3E}">
        <p14:creationId xmlns:p14="http://schemas.microsoft.com/office/powerpoint/2010/main" val="391022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BDEE9A9-4E04-4461-B7F2-C3DE6DE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GASP for Extramural RAs 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1814234D-5307-4474-A42E-FD8438A6EF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455376"/>
              </p:ext>
            </p:extLst>
          </p:nvPr>
        </p:nvGraphicFramePr>
        <p:xfrm>
          <a:off x="666892" y="1069061"/>
          <a:ext cx="10915508" cy="553111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467995">
                  <a:extLst>
                    <a:ext uri="{9D8B030D-6E8A-4147-A177-3AD203B41FA5}">
                      <a16:colId xmlns:a16="http://schemas.microsoft.com/office/drawing/2014/main" val="458224855"/>
                    </a:ext>
                  </a:extLst>
                </a:gridCol>
                <a:gridCol w="3511308">
                  <a:extLst>
                    <a:ext uri="{9D8B030D-6E8A-4147-A177-3AD203B41FA5}">
                      <a16:colId xmlns:a16="http://schemas.microsoft.com/office/drawing/2014/main" val="602851012"/>
                    </a:ext>
                  </a:extLst>
                </a:gridCol>
                <a:gridCol w="2936205">
                  <a:extLst>
                    <a:ext uri="{9D8B030D-6E8A-4147-A177-3AD203B41FA5}">
                      <a16:colId xmlns:a16="http://schemas.microsoft.com/office/drawing/2014/main" val="3138354637"/>
                    </a:ext>
                  </a:extLst>
                </a:gridCol>
              </a:tblGrid>
              <a:tr h="35576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Plan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3271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Stipend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$7,000/AY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$18,500/AY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6714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Budget Requirement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allowed)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None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217315"/>
                  </a:ext>
                </a:extLst>
              </a:tr>
              <a:tr h="78648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Projects with Full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Non-resident Differential (if needed)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(master’s)</a:t>
                      </a:r>
                    </a:p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and Non-resident Differential (PhD)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67952"/>
                  </a:ext>
                </a:extLst>
              </a:tr>
              <a:tr h="59589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 with Reduced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Not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needed) and Non-resident  Differential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93913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67596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credits), 20h/</a:t>
                      </a:r>
                      <a:r>
                        <a:rPr lang="en-US" sz="16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wk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15 weeks/semester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155441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PhD only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Masters and PhD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14111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Position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Fellowships and Research Assistantships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Assistantships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88504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 Limit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semesters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semesters (masters), 10 semesters (doctorate)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901564"/>
                  </a:ext>
                </a:extLst>
              </a:tr>
              <a:tr h="60242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Effective Date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Awards and Proposals Submitted Prior to XX/XXXX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Proposals Submitted After XX/XXXX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269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79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BDEE9A9-4E04-4461-B7F2-C3DE6DE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GASP for Extramural RAs 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1814234D-5307-4474-A42E-FD8438A6EF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903617"/>
              </p:ext>
            </p:extLst>
          </p:nvPr>
        </p:nvGraphicFramePr>
        <p:xfrm>
          <a:off x="666892" y="1069061"/>
          <a:ext cx="10915508" cy="553111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467995">
                  <a:extLst>
                    <a:ext uri="{9D8B030D-6E8A-4147-A177-3AD203B41FA5}">
                      <a16:colId xmlns:a16="http://schemas.microsoft.com/office/drawing/2014/main" val="458224855"/>
                    </a:ext>
                  </a:extLst>
                </a:gridCol>
                <a:gridCol w="3511308">
                  <a:extLst>
                    <a:ext uri="{9D8B030D-6E8A-4147-A177-3AD203B41FA5}">
                      <a16:colId xmlns:a16="http://schemas.microsoft.com/office/drawing/2014/main" val="602851012"/>
                    </a:ext>
                  </a:extLst>
                </a:gridCol>
                <a:gridCol w="2936205">
                  <a:extLst>
                    <a:ext uri="{9D8B030D-6E8A-4147-A177-3AD203B41FA5}">
                      <a16:colId xmlns:a16="http://schemas.microsoft.com/office/drawing/2014/main" val="3138354637"/>
                    </a:ext>
                  </a:extLst>
                </a:gridCol>
              </a:tblGrid>
              <a:tr h="35576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Plan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3271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Stipend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$7,000/AY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$18,500/AY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6714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Budget Requirement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allowed)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None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217315"/>
                  </a:ext>
                </a:extLst>
              </a:tr>
              <a:tr h="78648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Projects with Full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Non-resident Differential (if needed)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(master’s)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and Non-resident Differential (PhD)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67952"/>
                  </a:ext>
                </a:extLst>
              </a:tr>
              <a:tr h="59589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 with Reduced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Not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needed) and Non-resident  Differential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93913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67596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credits), 20h/</a:t>
                      </a:r>
                      <a:r>
                        <a:rPr lang="en-US" sz="16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wk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15 weeks/semester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155441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PhD only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Masters and PhD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14111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Position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Fellowships and Research Assistantships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Assistantships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88504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 Limit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semesters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semesters (masters), 10 semesters (doctorate)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901564"/>
                  </a:ext>
                </a:extLst>
              </a:tr>
              <a:tr h="60242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Effective Date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Awards and Proposals Submitted Prior to XX/XXXX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Proposals Submitted After XX/XXXX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269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12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BDEE9A9-4E04-4461-B7F2-C3DE6DE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GASP for Extramural RAs 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1814234D-5307-4474-A42E-FD8438A6EF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168648"/>
              </p:ext>
            </p:extLst>
          </p:nvPr>
        </p:nvGraphicFramePr>
        <p:xfrm>
          <a:off x="666892" y="1069061"/>
          <a:ext cx="10915508" cy="553111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467995">
                  <a:extLst>
                    <a:ext uri="{9D8B030D-6E8A-4147-A177-3AD203B41FA5}">
                      <a16:colId xmlns:a16="http://schemas.microsoft.com/office/drawing/2014/main" val="458224855"/>
                    </a:ext>
                  </a:extLst>
                </a:gridCol>
                <a:gridCol w="3511308">
                  <a:extLst>
                    <a:ext uri="{9D8B030D-6E8A-4147-A177-3AD203B41FA5}">
                      <a16:colId xmlns:a16="http://schemas.microsoft.com/office/drawing/2014/main" val="602851012"/>
                    </a:ext>
                  </a:extLst>
                </a:gridCol>
                <a:gridCol w="2936205">
                  <a:extLst>
                    <a:ext uri="{9D8B030D-6E8A-4147-A177-3AD203B41FA5}">
                      <a16:colId xmlns:a16="http://schemas.microsoft.com/office/drawing/2014/main" val="3138354637"/>
                    </a:ext>
                  </a:extLst>
                </a:gridCol>
              </a:tblGrid>
              <a:tr h="35576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Plan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3271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Stipend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$7,000/AY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$18,500/AY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6714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Budget Requirement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allowed)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None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217315"/>
                  </a:ext>
                </a:extLst>
              </a:tr>
              <a:tr h="78648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Projects with Full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Non-resident Differential (if needed)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(master’s)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and Non-resident Differential (PhD)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67952"/>
                  </a:ext>
                </a:extLst>
              </a:tr>
              <a:tr h="59589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 with Reduced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Not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needed) and Non-resident  Differential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93913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67596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credits), 20h/</a:t>
                      </a:r>
                      <a:r>
                        <a:rPr lang="en-US" sz="16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wk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15 weeks/semester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155441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PhD only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Masters and PhD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14111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Position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Fellowships and Research Assistantships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Assistantships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88504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 Limit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semesters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semesters (masters), 10 semesters (doctorate)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901564"/>
                  </a:ext>
                </a:extLst>
              </a:tr>
              <a:tr h="60242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Effective Date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Awards and Proposals Submitted Prior to XX/XXXX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Proposals Submitted After XX/XXXX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269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77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BDEE9A9-4E04-4461-B7F2-C3DE6DE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GASP for Extramural RAs 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1814234D-5307-4474-A42E-FD8438A6EF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115951"/>
              </p:ext>
            </p:extLst>
          </p:nvPr>
        </p:nvGraphicFramePr>
        <p:xfrm>
          <a:off x="666892" y="1069061"/>
          <a:ext cx="10915508" cy="553111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467995">
                  <a:extLst>
                    <a:ext uri="{9D8B030D-6E8A-4147-A177-3AD203B41FA5}">
                      <a16:colId xmlns:a16="http://schemas.microsoft.com/office/drawing/2014/main" val="458224855"/>
                    </a:ext>
                  </a:extLst>
                </a:gridCol>
                <a:gridCol w="3511308">
                  <a:extLst>
                    <a:ext uri="{9D8B030D-6E8A-4147-A177-3AD203B41FA5}">
                      <a16:colId xmlns:a16="http://schemas.microsoft.com/office/drawing/2014/main" val="602851012"/>
                    </a:ext>
                  </a:extLst>
                </a:gridCol>
                <a:gridCol w="2936205">
                  <a:extLst>
                    <a:ext uri="{9D8B030D-6E8A-4147-A177-3AD203B41FA5}">
                      <a16:colId xmlns:a16="http://schemas.microsoft.com/office/drawing/2014/main" val="3138354637"/>
                    </a:ext>
                  </a:extLst>
                </a:gridCol>
              </a:tblGrid>
              <a:tr h="35576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Plan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3271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Stipend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$7,000/AY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$18,500/AY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6714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Budget Requirement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allowed)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None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217315"/>
                  </a:ext>
                </a:extLst>
              </a:tr>
              <a:tr h="78648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Projects with Full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Non-resident Differential (if needed)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(master’s)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and Non-resident Differential (PhD)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67952"/>
                  </a:ext>
                </a:extLst>
              </a:tr>
              <a:tr h="59589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 with Reduced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Not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needed) and Non-resident  Differential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93913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67596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credits), 20h/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wk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15 weeks/semester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155441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PhD only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Masters and PhD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14111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Position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Fellowships and Research Assistantships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Assistantships Only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88504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 Limit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semesters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semesters (masters), 10 semesters (doctorate)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901564"/>
                  </a:ext>
                </a:extLst>
              </a:tr>
              <a:tr h="60242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Effective Date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Awards and Proposals Submitted Prior to XX/XXXX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Proposals Submitted After XX/XXXX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269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706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BDEE9A9-4E04-4461-B7F2-C3DE6DE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GASP for Extramural RAs 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1814234D-5307-4474-A42E-FD8438A6EF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483123"/>
              </p:ext>
            </p:extLst>
          </p:nvPr>
        </p:nvGraphicFramePr>
        <p:xfrm>
          <a:off x="666892" y="1069061"/>
          <a:ext cx="10915508" cy="553111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467995">
                  <a:extLst>
                    <a:ext uri="{9D8B030D-6E8A-4147-A177-3AD203B41FA5}">
                      <a16:colId xmlns:a16="http://schemas.microsoft.com/office/drawing/2014/main" val="458224855"/>
                    </a:ext>
                  </a:extLst>
                </a:gridCol>
                <a:gridCol w="3511308">
                  <a:extLst>
                    <a:ext uri="{9D8B030D-6E8A-4147-A177-3AD203B41FA5}">
                      <a16:colId xmlns:a16="http://schemas.microsoft.com/office/drawing/2014/main" val="602851012"/>
                    </a:ext>
                  </a:extLst>
                </a:gridCol>
                <a:gridCol w="2936205">
                  <a:extLst>
                    <a:ext uri="{9D8B030D-6E8A-4147-A177-3AD203B41FA5}">
                      <a16:colId xmlns:a16="http://schemas.microsoft.com/office/drawing/2014/main" val="3138354637"/>
                    </a:ext>
                  </a:extLst>
                </a:gridCol>
              </a:tblGrid>
              <a:tr h="35576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Plan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3271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Stipend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$7,000/AY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$18,500/AY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6714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Budget Requirement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allowed)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None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217315"/>
                  </a:ext>
                </a:extLst>
              </a:tr>
              <a:tr h="78648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Projects with Full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Non-resident Differential (if needed)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(master’s)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and Non-resident Differential (PhD)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67952"/>
                  </a:ext>
                </a:extLst>
              </a:tr>
              <a:tr h="59589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 with Reduced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Not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needed) and Non-resident  Differential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93913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67596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credits), 20h/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wk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15 weeks/semester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155441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PhD only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Masters and PhD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14111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Position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Fellowships and Research Assistantships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Assistantships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88504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 Limit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semesters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semesters (masters), 10 semesters (doctorate)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901564"/>
                  </a:ext>
                </a:extLst>
              </a:tr>
              <a:tr h="60242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Effective Date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Awards and Proposals Submitted Prior to XX/XXXX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Proposals Submitted After XX/XXXX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269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76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BDEE9A9-4E04-4461-B7F2-C3DE6DE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GASP for Extramural RAs 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1814234D-5307-4474-A42E-FD8438A6EF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992475"/>
              </p:ext>
            </p:extLst>
          </p:nvPr>
        </p:nvGraphicFramePr>
        <p:xfrm>
          <a:off x="666892" y="1069061"/>
          <a:ext cx="10915508" cy="553111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467995">
                  <a:extLst>
                    <a:ext uri="{9D8B030D-6E8A-4147-A177-3AD203B41FA5}">
                      <a16:colId xmlns:a16="http://schemas.microsoft.com/office/drawing/2014/main" val="458224855"/>
                    </a:ext>
                  </a:extLst>
                </a:gridCol>
                <a:gridCol w="3511308">
                  <a:extLst>
                    <a:ext uri="{9D8B030D-6E8A-4147-A177-3AD203B41FA5}">
                      <a16:colId xmlns:a16="http://schemas.microsoft.com/office/drawing/2014/main" val="602851012"/>
                    </a:ext>
                  </a:extLst>
                </a:gridCol>
                <a:gridCol w="2936205">
                  <a:extLst>
                    <a:ext uri="{9D8B030D-6E8A-4147-A177-3AD203B41FA5}">
                      <a16:colId xmlns:a16="http://schemas.microsoft.com/office/drawing/2014/main" val="3138354637"/>
                    </a:ext>
                  </a:extLst>
                </a:gridCol>
              </a:tblGrid>
              <a:tr h="35576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Plan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3271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Stipend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$7,000/AY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$18,500/AY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6714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Budget Requirement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allowed)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None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217315"/>
                  </a:ext>
                </a:extLst>
              </a:tr>
              <a:tr h="78648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Projects with Full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Non-resident Differential (if needed)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(master’s)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and Non-resident Differential (PhD)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67952"/>
                  </a:ext>
                </a:extLst>
              </a:tr>
              <a:tr h="59589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 with Reduced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Not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needed) and Non-resident  Differential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93913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67596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credits), 20h/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wk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15 weeks/semester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155441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PhD only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Masters and PhD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14111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Position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Fellowships and Research Assistantships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Assistantships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88504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 Limit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semesters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semesters (masters), 10 semesters (doctorate)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901564"/>
                  </a:ext>
                </a:extLst>
              </a:tr>
              <a:tr h="60242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Effective Date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Awards and Proposals Submitted Prior to XX/XXXX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Proposals Submitted After XX/XXXX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269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23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BDEE9A9-4E04-4461-B7F2-C3DE6DE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GASP for Extramural RAs 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1814234D-5307-4474-A42E-FD8438A6EF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545083"/>
              </p:ext>
            </p:extLst>
          </p:nvPr>
        </p:nvGraphicFramePr>
        <p:xfrm>
          <a:off x="666892" y="1069061"/>
          <a:ext cx="10915508" cy="553111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467995">
                  <a:extLst>
                    <a:ext uri="{9D8B030D-6E8A-4147-A177-3AD203B41FA5}">
                      <a16:colId xmlns:a16="http://schemas.microsoft.com/office/drawing/2014/main" val="458224855"/>
                    </a:ext>
                  </a:extLst>
                </a:gridCol>
                <a:gridCol w="3511308">
                  <a:extLst>
                    <a:ext uri="{9D8B030D-6E8A-4147-A177-3AD203B41FA5}">
                      <a16:colId xmlns:a16="http://schemas.microsoft.com/office/drawing/2014/main" val="602851012"/>
                    </a:ext>
                  </a:extLst>
                </a:gridCol>
                <a:gridCol w="2936205">
                  <a:extLst>
                    <a:ext uri="{9D8B030D-6E8A-4147-A177-3AD203B41FA5}">
                      <a16:colId xmlns:a16="http://schemas.microsoft.com/office/drawing/2014/main" val="3138354637"/>
                    </a:ext>
                  </a:extLst>
                </a:gridCol>
              </a:tblGrid>
              <a:tr h="35576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Plan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3271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Stipend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$7,000/AY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$18,500/AY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6714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Budget Requirement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allowed)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None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217315"/>
                  </a:ext>
                </a:extLst>
              </a:tr>
              <a:tr h="78648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Projects with Full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Non-resident Differential (if needed)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(master’s)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and Non-resident Differential (PhD)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67952"/>
                  </a:ext>
                </a:extLst>
              </a:tr>
              <a:tr h="59589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 with Reduced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Not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needed) and Non-resident  Differential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93913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67596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credits), 20h/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wk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15 weeks/semester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155441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PhD only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Masters and PhD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14111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Position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Fellowships and Research Assistantships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Assistantships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88504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 Limit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semesters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semesters (masters), 10 semesters (doctorate)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901564"/>
                  </a:ext>
                </a:extLst>
              </a:tr>
              <a:tr h="60242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Effective Date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Awards and Proposals Submitted Prior to XX/XXXX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Proposals Submitted After XX/XXXX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269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60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BDEE9A9-4E04-4461-B7F2-C3DE6DE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GASP for Extramural RAs 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1814234D-5307-4474-A42E-FD8438A6EF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282447"/>
              </p:ext>
            </p:extLst>
          </p:nvPr>
        </p:nvGraphicFramePr>
        <p:xfrm>
          <a:off x="666892" y="1069061"/>
          <a:ext cx="10915508" cy="553111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467995">
                  <a:extLst>
                    <a:ext uri="{9D8B030D-6E8A-4147-A177-3AD203B41FA5}">
                      <a16:colId xmlns:a16="http://schemas.microsoft.com/office/drawing/2014/main" val="458224855"/>
                    </a:ext>
                  </a:extLst>
                </a:gridCol>
                <a:gridCol w="3511308">
                  <a:extLst>
                    <a:ext uri="{9D8B030D-6E8A-4147-A177-3AD203B41FA5}">
                      <a16:colId xmlns:a16="http://schemas.microsoft.com/office/drawing/2014/main" val="602851012"/>
                    </a:ext>
                  </a:extLst>
                </a:gridCol>
                <a:gridCol w="2936205">
                  <a:extLst>
                    <a:ext uri="{9D8B030D-6E8A-4147-A177-3AD203B41FA5}">
                      <a16:colId xmlns:a16="http://schemas.microsoft.com/office/drawing/2014/main" val="3138354637"/>
                    </a:ext>
                  </a:extLst>
                </a:gridCol>
              </a:tblGrid>
              <a:tr h="35576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Plan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3271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Stipend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$7,000/AY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$18,500/AY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6714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Budget Requirement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allowed)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None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217315"/>
                  </a:ext>
                </a:extLst>
              </a:tr>
              <a:tr h="78648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Projects with Full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Non-resident Differential (if needed)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(master’s)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and Non-resident Differential (PhD)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67952"/>
                  </a:ext>
                </a:extLst>
              </a:tr>
              <a:tr h="59589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 with Reduced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Not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needed) and Non-resident  Differential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93913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67596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credits), 20h/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wk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15 weeks/semester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155441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PhD only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Masters and PhD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14111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Position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Fellowships and Research Assistantships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Assistantships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88504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 Limit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semesters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semesters (masters), 10 semesters (doctorate)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901564"/>
                  </a:ext>
                </a:extLst>
              </a:tr>
              <a:tr h="60242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Effective Date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Awards and Proposals Submitted Prior to XX/XXXX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Proposals Submitted After XX/XXXX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269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41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92A012C3-1375-45DE-8F6F-4D3FCA14CED6}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3522918" y="2881876"/>
            <a:ext cx="1456208" cy="467520"/>
          </a:xfrm>
          <a:prstGeom prst="bentConnector3">
            <a:avLst/>
          </a:prstGeom>
          <a:ln w="38100">
            <a:solidFill>
              <a:srgbClr val="246E4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8930CF29-B4E0-4654-A796-213F91C81849}"/>
              </a:ext>
            </a:extLst>
          </p:cNvPr>
          <p:cNvCxnSpPr>
            <a:cxnSpLocks/>
          </p:cNvCxnSpPr>
          <p:nvPr/>
        </p:nvCxnSpPr>
        <p:spPr>
          <a:xfrm>
            <a:off x="6042155" y="937154"/>
            <a:ext cx="3855205" cy="1522381"/>
          </a:xfrm>
          <a:prstGeom prst="bentConnector2">
            <a:avLst/>
          </a:prstGeom>
          <a:ln w="38100">
            <a:solidFill>
              <a:srgbClr val="246E4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BC2AE26-E597-41BF-854B-C079F0BD5B6A}"/>
              </a:ext>
            </a:extLst>
          </p:cNvPr>
          <p:cNvSpPr txBox="1"/>
          <p:nvPr/>
        </p:nvSpPr>
        <p:spPr>
          <a:xfrm>
            <a:off x="4520917" y="356666"/>
            <a:ext cx="3067891" cy="3077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Graduate Student is Enrolled </a:t>
            </a:r>
            <a:r>
              <a:rPr lang="en-US" sz="1400" b="1" dirty="0"/>
              <a:t>Full-time?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2C4CEA-E834-469D-AF53-6B4B711BC4D2}"/>
              </a:ext>
            </a:extLst>
          </p:cNvPr>
          <p:cNvSpPr txBox="1"/>
          <p:nvPr/>
        </p:nvSpPr>
        <p:spPr>
          <a:xfrm>
            <a:off x="1071791" y="1209650"/>
            <a:ext cx="2845629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RA is </a:t>
            </a:r>
            <a:r>
              <a:rPr lang="en-US" sz="1400" b="1" dirty="0"/>
              <a:t>Full-time </a:t>
            </a:r>
            <a:r>
              <a:rPr lang="en-US" sz="1400" dirty="0"/>
              <a:t>(20 h/</a:t>
            </a:r>
            <a:r>
              <a:rPr lang="en-US" sz="1400" dirty="0" err="1"/>
              <a:t>wk</a:t>
            </a:r>
            <a:r>
              <a:rPr lang="en-US" sz="1400" dirty="0"/>
              <a:t>) for</a:t>
            </a:r>
            <a:r>
              <a:rPr lang="en-US" sz="1400" b="1" dirty="0"/>
              <a:t> Entire Semester</a:t>
            </a:r>
            <a:r>
              <a:rPr lang="en-US" sz="1400" dirty="0"/>
              <a:t> (15 weeks)?</a:t>
            </a: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6316DE99-6C77-4C75-82A4-6624705ACAB2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 rot="5400000">
            <a:off x="4002132" y="-843082"/>
            <a:ext cx="545207" cy="3560257"/>
          </a:xfrm>
          <a:prstGeom prst="bentConnector3">
            <a:avLst>
              <a:gd name="adj1" fmla="val 50000"/>
            </a:avLst>
          </a:prstGeom>
          <a:ln w="38100">
            <a:solidFill>
              <a:srgbClr val="246E4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23DCF39-97F7-47BF-8855-DE1591CEEA78}"/>
              </a:ext>
            </a:extLst>
          </p:cNvPr>
          <p:cNvSpPr txBox="1"/>
          <p:nvPr/>
        </p:nvSpPr>
        <p:spPr>
          <a:xfrm flipH="1">
            <a:off x="4860756" y="787650"/>
            <a:ext cx="479479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Yes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120A9C-325B-423D-BF80-81C5CA7C1553}"/>
              </a:ext>
            </a:extLst>
          </p:cNvPr>
          <p:cNvSpPr txBox="1"/>
          <p:nvPr/>
        </p:nvSpPr>
        <p:spPr>
          <a:xfrm>
            <a:off x="6343563" y="789021"/>
            <a:ext cx="388248" cy="30008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350" dirty="0"/>
              <a:t>No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9C49BE-B5A7-4975-BF8C-ACC1289CA47B}"/>
              </a:ext>
            </a:extLst>
          </p:cNvPr>
          <p:cNvSpPr txBox="1"/>
          <p:nvPr/>
        </p:nvSpPr>
        <p:spPr>
          <a:xfrm>
            <a:off x="9086110" y="2457576"/>
            <a:ext cx="1547312" cy="523220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Ineligible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GASP Support</a:t>
            </a: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63AB8F69-43FF-48E1-A8EF-5553279DE8A2}"/>
              </a:ext>
            </a:extLst>
          </p:cNvPr>
          <p:cNvCxnSpPr>
            <a:cxnSpLocks/>
            <a:stCxn id="5" idx="3"/>
            <a:endCxn id="12" idx="1"/>
          </p:cNvCxnSpPr>
          <p:nvPr/>
        </p:nvCxnSpPr>
        <p:spPr>
          <a:xfrm>
            <a:off x="3917420" y="1471260"/>
            <a:ext cx="5168690" cy="1247926"/>
          </a:xfrm>
          <a:prstGeom prst="bentConnector3">
            <a:avLst/>
          </a:prstGeom>
          <a:ln w="38100">
            <a:solidFill>
              <a:srgbClr val="246E4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449ACCD-72EC-41D5-A4A5-1A35A2F11520}"/>
              </a:ext>
            </a:extLst>
          </p:cNvPr>
          <p:cNvSpPr txBox="1"/>
          <p:nvPr/>
        </p:nvSpPr>
        <p:spPr>
          <a:xfrm>
            <a:off x="4344944" y="1317373"/>
            <a:ext cx="388248" cy="30008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350" dirty="0"/>
              <a:t>No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7C2C520-9627-40AD-88DF-C22594E18A26}"/>
              </a:ext>
            </a:extLst>
          </p:cNvPr>
          <p:cNvSpPr txBox="1"/>
          <p:nvPr/>
        </p:nvSpPr>
        <p:spPr>
          <a:xfrm>
            <a:off x="1490451" y="2620266"/>
            <a:ext cx="2032467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Enrolled in a </a:t>
            </a:r>
            <a:r>
              <a:rPr lang="en-US" sz="1400" b="1" dirty="0"/>
              <a:t>Doctoral</a:t>
            </a:r>
            <a:r>
              <a:rPr lang="en-US" sz="1400" dirty="0"/>
              <a:t> Program?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78CBFE-8637-4F87-8887-D468EF694E3F}"/>
              </a:ext>
            </a:extLst>
          </p:cNvPr>
          <p:cNvSpPr txBox="1"/>
          <p:nvPr/>
        </p:nvSpPr>
        <p:spPr>
          <a:xfrm>
            <a:off x="8646828" y="3860715"/>
            <a:ext cx="1986594" cy="738664"/>
          </a:xfrm>
          <a:prstGeom prst="rect">
            <a:avLst/>
          </a:prstGeom>
          <a:solidFill>
            <a:srgbClr val="0070C0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Eligible for </a:t>
            </a: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Resident Tuition and Health Insurance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5E36F2-AA71-4AED-AF17-831CA4638649}"/>
              </a:ext>
            </a:extLst>
          </p:cNvPr>
          <p:cNvSpPr txBox="1"/>
          <p:nvPr/>
        </p:nvSpPr>
        <p:spPr>
          <a:xfrm>
            <a:off x="1490451" y="4068987"/>
            <a:ext cx="2032467" cy="3077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Student is a NC Resident?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BA23283-61DD-400A-9DFB-ECF19FCD88E5}"/>
              </a:ext>
            </a:extLst>
          </p:cNvPr>
          <p:cNvSpPr txBox="1"/>
          <p:nvPr/>
        </p:nvSpPr>
        <p:spPr>
          <a:xfrm>
            <a:off x="1353937" y="5340573"/>
            <a:ext cx="2279467" cy="3077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Award Contains Full </a:t>
            </a:r>
            <a:r>
              <a:rPr lang="en-US" sz="1400" dirty="0" err="1"/>
              <a:t>F&amp;A</a:t>
            </a:r>
            <a:r>
              <a:rPr lang="en-US" sz="1400" dirty="0"/>
              <a:t>?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8D93A21-7722-48A4-8D4F-58E01AA68F32}"/>
              </a:ext>
            </a:extLst>
          </p:cNvPr>
          <p:cNvSpPr txBox="1"/>
          <p:nvPr/>
        </p:nvSpPr>
        <p:spPr>
          <a:xfrm>
            <a:off x="8793510" y="5922805"/>
            <a:ext cx="1844675" cy="738664"/>
          </a:xfrm>
          <a:prstGeom prst="rect">
            <a:avLst/>
          </a:prstGeom>
          <a:solidFill>
            <a:srgbClr val="246E49"/>
          </a:solidFill>
          <a:ln w="19050">
            <a:solidFill>
              <a:srgbClr val="246E4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Eligible for </a:t>
            </a: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Nonresident Tuition and Health Insurance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CC7144D-AE76-44DC-AF75-255FAC24A921}"/>
              </a:ext>
            </a:extLst>
          </p:cNvPr>
          <p:cNvCxnSpPr>
            <a:cxnSpLocks/>
            <a:stCxn id="32" idx="2"/>
            <a:endCxn id="35" idx="0"/>
          </p:cNvCxnSpPr>
          <p:nvPr/>
        </p:nvCxnSpPr>
        <p:spPr>
          <a:xfrm>
            <a:off x="2506685" y="3143486"/>
            <a:ext cx="0" cy="925501"/>
          </a:xfrm>
          <a:prstGeom prst="straightConnector1">
            <a:avLst/>
          </a:prstGeom>
          <a:ln w="38100">
            <a:solidFill>
              <a:srgbClr val="246E4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20EFBAE-62DE-4666-ABF1-DCDADF7526E5}"/>
              </a:ext>
            </a:extLst>
          </p:cNvPr>
          <p:cNvSpPr txBox="1"/>
          <p:nvPr/>
        </p:nvSpPr>
        <p:spPr>
          <a:xfrm>
            <a:off x="4979126" y="3087786"/>
            <a:ext cx="1992084" cy="52322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Student is Enrolled in a </a:t>
            </a:r>
            <a:r>
              <a:rPr lang="en-US" sz="1400" b="1" dirty="0"/>
              <a:t>Masters</a:t>
            </a:r>
            <a:r>
              <a:rPr lang="en-US" sz="1400" dirty="0"/>
              <a:t> Program?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014A6B7-6A4B-4173-B1DA-77E68C7402C5}"/>
              </a:ext>
            </a:extLst>
          </p:cNvPr>
          <p:cNvCxnSpPr>
            <a:cxnSpLocks/>
            <a:stCxn id="35" idx="2"/>
            <a:endCxn id="36" idx="0"/>
          </p:cNvCxnSpPr>
          <p:nvPr/>
        </p:nvCxnSpPr>
        <p:spPr>
          <a:xfrm flipH="1">
            <a:off x="2493671" y="4376764"/>
            <a:ext cx="13014" cy="963809"/>
          </a:xfrm>
          <a:prstGeom prst="straightConnector1">
            <a:avLst/>
          </a:prstGeom>
          <a:ln w="38100">
            <a:solidFill>
              <a:srgbClr val="246E4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7450D4B-A7EA-4F69-9045-68BA385187E8}"/>
              </a:ext>
            </a:extLst>
          </p:cNvPr>
          <p:cNvCxnSpPr>
            <a:cxnSpLocks/>
            <a:stCxn id="35" idx="3"/>
            <a:endCxn id="34" idx="1"/>
          </p:cNvCxnSpPr>
          <p:nvPr/>
        </p:nvCxnSpPr>
        <p:spPr>
          <a:xfrm>
            <a:off x="3522918" y="4222876"/>
            <a:ext cx="5123910" cy="7171"/>
          </a:xfrm>
          <a:prstGeom prst="straightConnector1">
            <a:avLst/>
          </a:prstGeom>
          <a:ln w="38100">
            <a:solidFill>
              <a:srgbClr val="246E4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46709B17-C009-4915-B6C1-F2E4DA80986B}"/>
              </a:ext>
            </a:extLst>
          </p:cNvPr>
          <p:cNvCxnSpPr>
            <a:cxnSpLocks/>
            <a:stCxn id="36" idx="3"/>
          </p:cNvCxnSpPr>
          <p:nvPr/>
        </p:nvCxnSpPr>
        <p:spPr>
          <a:xfrm flipV="1">
            <a:off x="3633404" y="4395766"/>
            <a:ext cx="5013423" cy="1098696"/>
          </a:xfrm>
          <a:prstGeom prst="bentConnector3">
            <a:avLst/>
          </a:prstGeom>
          <a:ln w="38100">
            <a:solidFill>
              <a:srgbClr val="246E4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C9ADBF02-4412-4640-B843-47097D332685}"/>
              </a:ext>
            </a:extLst>
          </p:cNvPr>
          <p:cNvSpPr txBox="1"/>
          <p:nvPr/>
        </p:nvSpPr>
        <p:spPr>
          <a:xfrm>
            <a:off x="3995111" y="4044112"/>
            <a:ext cx="411075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Yes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AFD1C4C-506A-4416-A890-5850A92B9789}"/>
              </a:ext>
            </a:extLst>
          </p:cNvPr>
          <p:cNvSpPr txBox="1"/>
          <p:nvPr/>
        </p:nvSpPr>
        <p:spPr>
          <a:xfrm>
            <a:off x="3668650" y="2725744"/>
            <a:ext cx="388248" cy="30008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350" dirty="0"/>
              <a:t>No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919CC86-01E1-4704-B09B-D1A3D4C67929}"/>
              </a:ext>
            </a:extLst>
          </p:cNvPr>
          <p:cNvSpPr txBox="1"/>
          <p:nvPr/>
        </p:nvSpPr>
        <p:spPr>
          <a:xfrm>
            <a:off x="2288132" y="4666048"/>
            <a:ext cx="388248" cy="30008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350" dirty="0"/>
              <a:t>No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0558FCE-86C8-4A66-90C6-D5021A26C48F}"/>
              </a:ext>
            </a:extLst>
          </p:cNvPr>
          <p:cNvSpPr txBox="1"/>
          <p:nvPr/>
        </p:nvSpPr>
        <p:spPr>
          <a:xfrm>
            <a:off x="2288131" y="3405982"/>
            <a:ext cx="411075" cy="30008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350" dirty="0"/>
              <a:t>Yes</a:t>
            </a:r>
          </a:p>
        </p:txBody>
      </p:sp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01348A7B-6AB2-48A9-9B6C-37F8C3B10536}"/>
              </a:ext>
            </a:extLst>
          </p:cNvPr>
          <p:cNvCxnSpPr>
            <a:cxnSpLocks/>
            <a:stCxn id="36" idx="2"/>
            <a:endCxn id="37" idx="1"/>
          </p:cNvCxnSpPr>
          <p:nvPr/>
        </p:nvCxnSpPr>
        <p:spPr>
          <a:xfrm rot="16200000" flipH="1">
            <a:off x="5321697" y="2820323"/>
            <a:ext cx="643787" cy="6299839"/>
          </a:xfrm>
          <a:prstGeom prst="bentConnector2">
            <a:avLst/>
          </a:prstGeom>
          <a:ln w="38100">
            <a:solidFill>
              <a:srgbClr val="246E4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036E3C5E-63FF-42DB-9BF3-782933DCE84D}"/>
              </a:ext>
            </a:extLst>
          </p:cNvPr>
          <p:cNvSpPr txBox="1"/>
          <p:nvPr/>
        </p:nvSpPr>
        <p:spPr>
          <a:xfrm>
            <a:off x="2265305" y="5824295"/>
            <a:ext cx="411075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Yes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ECE2A30-0BAE-4355-8EC2-A4651EA997DD}"/>
              </a:ext>
            </a:extLst>
          </p:cNvPr>
          <p:cNvSpPr txBox="1"/>
          <p:nvPr/>
        </p:nvSpPr>
        <p:spPr>
          <a:xfrm>
            <a:off x="4080611" y="5357042"/>
            <a:ext cx="388248" cy="30008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350" dirty="0"/>
              <a:t>No</a:t>
            </a:r>
          </a:p>
        </p:txBody>
      </p: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96CC98BD-A63C-4223-9C7B-B8B7BE4E10E3}"/>
              </a:ext>
            </a:extLst>
          </p:cNvPr>
          <p:cNvCxnSpPr>
            <a:cxnSpLocks/>
          </p:cNvCxnSpPr>
          <p:nvPr/>
        </p:nvCxnSpPr>
        <p:spPr>
          <a:xfrm flipV="1">
            <a:off x="7015033" y="2870218"/>
            <a:ext cx="2071076" cy="467277"/>
          </a:xfrm>
          <a:prstGeom prst="bentConnector3">
            <a:avLst>
              <a:gd name="adj1" fmla="val 50000"/>
            </a:avLst>
          </a:prstGeom>
          <a:ln w="38100">
            <a:solidFill>
              <a:srgbClr val="246E4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AB725A7D-CC2B-4150-9F3C-84906F19C8D6}"/>
              </a:ext>
            </a:extLst>
          </p:cNvPr>
          <p:cNvSpPr txBox="1"/>
          <p:nvPr/>
        </p:nvSpPr>
        <p:spPr>
          <a:xfrm>
            <a:off x="7310998" y="3181015"/>
            <a:ext cx="388248" cy="30008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350" dirty="0"/>
              <a:t>No</a:t>
            </a:r>
          </a:p>
        </p:txBody>
      </p: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791F7DDC-94CD-4274-869E-0E6E12359497}"/>
              </a:ext>
            </a:extLst>
          </p:cNvPr>
          <p:cNvCxnSpPr>
            <a:cxnSpLocks/>
            <a:stCxn id="33" idx="2"/>
          </p:cNvCxnSpPr>
          <p:nvPr/>
        </p:nvCxnSpPr>
        <p:spPr>
          <a:xfrm rot="16200000" flipH="1">
            <a:off x="7083430" y="2502743"/>
            <a:ext cx="455137" cy="2671661"/>
          </a:xfrm>
          <a:prstGeom prst="bentConnector2">
            <a:avLst/>
          </a:prstGeom>
          <a:ln w="38100">
            <a:solidFill>
              <a:srgbClr val="246E4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6B57B41C-BD43-4FD2-885F-2E4C989B1D05}"/>
              </a:ext>
            </a:extLst>
          </p:cNvPr>
          <p:cNvSpPr txBox="1"/>
          <p:nvPr/>
        </p:nvSpPr>
        <p:spPr>
          <a:xfrm>
            <a:off x="5769631" y="3695972"/>
            <a:ext cx="411075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Yes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7EC5AAB-A231-46BC-B7F2-A82F0E45DE98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2494606" y="1732871"/>
            <a:ext cx="5793" cy="874489"/>
          </a:xfrm>
          <a:prstGeom prst="straightConnector1">
            <a:avLst/>
          </a:prstGeom>
          <a:ln w="38100">
            <a:solidFill>
              <a:srgbClr val="246E4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38E420F6-D8C0-4EBB-A283-3B80250FD216}"/>
              </a:ext>
            </a:extLst>
          </p:cNvPr>
          <p:cNvSpPr txBox="1"/>
          <p:nvPr/>
        </p:nvSpPr>
        <p:spPr>
          <a:xfrm>
            <a:off x="2294640" y="1995366"/>
            <a:ext cx="411075" cy="30008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350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380810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30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3" grpId="0" animBg="1"/>
      <p:bldP spid="51" grpId="0" animBg="1"/>
      <p:bldP spid="53" grpId="0" animBg="1"/>
      <p:bldP spid="54" grpId="0" animBg="1"/>
      <p:bldP spid="55" grpId="0" animBg="1"/>
      <p:bldP spid="52" grpId="0" animBg="1"/>
      <p:bldP spid="59" grpId="0" animBg="1"/>
      <p:bldP spid="66" grpId="0" animBg="1"/>
      <p:bldP spid="70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CC55AD42-68D6-4E3F-984C-88A246DDE39D}"/>
              </a:ext>
            </a:extLst>
          </p:cNvPr>
          <p:cNvSpPr/>
          <p:nvPr/>
        </p:nvSpPr>
        <p:spPr>
          <a:xfrm>
            <a:off x="0" y="291"/>
            <a:ext cx="12188825" cy="1272860"/>
          </a:xfrm>
          <a:prstGeom prst="rect">
            <a:avLst/>
          </a:prstGeom>
          <a:gradFill flip="none" rotWithShape="1">
            <a:gsLst>
              <a:gs pos="0">
                <a:srgbClr val="007033">
                  <a:shade val="30000"/>
                  <a:satMod val="115000"/>
                </a:srgbClr>
              </a:gs>
              <a:gs pos="50000">
                <a:srgbClr val="007033">
                  <a:shade val="67500"/>
                  <a:satMod val="115000"/>
                </a:srgbClr>
              </a:gs>
              <a:gs pos="100000">
                <a:srgbClr val="00703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007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>
              <a:solidFill>
                <a:srgbClr val="FFFFFF"/>
              </a:solidFill>
              <a:latin typeface="Poppins Light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C2E46C-3E0E-478D-957E-17B9E74EB557}"/>
              </a:ext>
            </a:extLst>
          </p:cNvPr>
          <p:cNvSpPr txBox="1"/>
          <p:nvPr/>
        </p:nvSpPr>
        <p:spPr>
          <a:xfrm>
            <a:off x="1825749" y="181053"/>
            <a:ext cx="85373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Taskforce Recommendations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Funded on Extramural Grants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8B503AB-2DBD-492C-81A2-C673CD3046D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Increase stipends for full-time students </a:t>
            </a: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 living wage (baseline compensation= $18,500)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Extend GASP support to master’s students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Increase the # and % students supported on grants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Remove the disincentive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Increase the duration of RA support (i.e., full academic and calendar year)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48E15D-83CF-4B5B-8E3A-590D872B4078}"/>
              </a:ext>
            </a:extLst>
          </p:cNvPr>
          <p:cNvSpPr txBox="1"/>
          <p:nvPr/>
        </p:nvSpPr>
        <p:spPr>
          <a:xfrm>
            <a:off x="378135" y="1698172"/>
            <a:ext cx="3300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246E49"/>
                </a:solidFill>
                <a:latin typeface="Wingdings" panose="05000000000000000000" pitchFamily="2" charset="2"/>
                <a:sym typeface="Wingdings 2" panose="05020102010507070707" pitchFamily="18" charset="2"/>
              </a:rPr>
              <a:t></a:t>
            </a:r>
            <a:endParaRPr lang="en-US" sz="4400" dirty="0">
              <a:solidFill>
                <a:srgbClr val="246E49"/>
              </a:solidFill>
              <a:latin typeface="Wingdings" panose="05000000000000000000" pitchFamily="2" charset="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F0C9BF-9F39-48A0-8CF1-3ED154929A1A}"/>
              </a:ext>
            </a:extLst>
          </p:cNvPr>
          <p:cNvSpPr txBox="1"/>
          <p:nvPr/>
        </p:nvSpPr>
        <p:spPr>
          <a:xfrm>
            <a:off x="378135" y="2744346"/>
            <a:ext cx="3300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246E49"/>
                </a:solidFill>
                <a:latin typeface="Wingdings" panose="05000000000000000000" pitchFamily="2" charset="2"/>
                <a:sym typeface="Wingdings 2" panose="05020102010507070707" pitchFamily="18" charset="2"/>
              </a:rPr>
              <a:t></a:t>
            </a:r>
            <a:endParaRPr lang="en-US" sz="4400" dirty="0">
              <a:solidFill>
                <a:srgbClr val="246E49"/>
              </a:solidFill>
              <a:latin typeface="Wingdings" panose="05000000000000000000" pitchFamily="2" charset="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191985-BF71-4150-8E48-33FEBFECE72E}"/>
              </a:ext>
            </a:extLst>
          </p:cNvPr>
          <p:cNvSpPr txBox="1"/>
          <p:nvPr/>
        </p:nvSpPr>
        <p:spPr>
          <a:xfrm>
            <a:off x="443163" y="4106778"/>
            <a:ext cx="3300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246E49"/>
                </a:solidFill>
                <a:latin typeface="Wingdings" panose="05000000000000000000" pitchFamily="2" charset="2"/>
                <a:sym typeface="Wingdings 2" panose="05020102010507070707" pitchFamily="18" charset="2"/>
              </a:rPr>
              <a:t></a:t>
            </a:r>
            <a:endParaRPr lang="en-US" sz="4400" dirty="0">
              <a:solidFill>
                <a:srgbClr val="246E49"/>
              </a:solidFill>
              <a:latin typeface="Wingdings" panose="05000000000000000000" pitchFamily="2" charset="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1A2C4A-A47D-44DC-832E-61CA3FA6DB5F}"/>
              </a:ext>
            </a:extLst>
          </p:cNvPr>
          <p:cNvSpPr txBox="1"/>
          <p:nvPr/>
        </p:nvSpPr>
        <p:spPr>
          <a:xfrm>
            <a:off x="378135" y="4775107"/>
            <a:ext cx="5568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Wingdings" panose="05000000000000000000" pitchFamily="2" charset="2"/>
                <a:sym typeface="Wingdings 2" panose="05020102010507070707" pitchFamily="18" charset="2"/>
              </a:rPr>
              <a:t></a:t>
            </a:r>
            <a:endParaRPr lang="en-US" sz="4400" dirty="0">
              <a:solidFill>
                <a:srgbClr val="FFC000"/>
              </a:solidFill>
              <a:latin typeface="Wingdings" panose="05000000000000000000" pitchFamily="2" charset="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366203-1A23-4F08-8883-F3DB98DE016F}"/>
              </a:ext>
            </a:extLst>
          </p:cNvPr>
          <p:cNvSpPr txBox="1"/>
          <p:nvPr/>
        </p:nvSpPr>
        <p:spPr>
          <a:xfrm>
            <a:off x="365532" y="3463231"/>
            <a:ext cx="5568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C000"/>
                </a:solidFill>
                <a:latin typeface="Wingdings" panose="05000000000000000000" pitchFamily="2" charset="2"/>
                <a:sym typeface="Wingdings 2" panose="05020102010507070707" pitchFamily="18" charset="2"/>
              </a:rPr>
              <a:t></a:t>
            </a:r>
            <a:endParaRPr lang="en-US" sz="4400" dirty="0">
              <a:solidFill>
                <a:srgbClr val="FFC000"/>
              </a:solidFill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0837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CC55AD42-68D6-4E3F-984C-88A246DDE39D}"/>
              </a:ext>
            </a:extLst>
          </p:cNvPr>
          <p:cNvSpPr/>
          <p:nvPr/>
        </p:nvSpPr>
        <p:spPr>
          <a:xfrm>
            <a:off x="0" y="291"/>
            <a:ext cx="12188825" cy="1272860"/>
          </a:xfrm>
          <a:prstGeom prst="rect">
            <a:avLst/>
          </a:prstGeom>
          <a:gradFill flip="none" rotWithShape="1">
            <a:gsLst>
              <a:gs pos="0">
                <a:srgbClr val="007033">
                  <a:shade val="30000"/>
                  <a:satMod val="115000"/>
                </a:srgbClr>
              </a:gs>
              <a:gs pos="50000">
                <a:srgbClr val="007033">
                  <a:shade val="67500"/>
                  <a:satMod val="115000"/>
                </a:srgbClr>
              </a:gs>
              <a:gs pos="100000">
                <a:srgbClr val="007033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007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>
              <a:solidFill>
                <a:srgbClr val="FFFFFF"/>
              </a:solidFill>
              <a:latin typeface="Poppins Light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C2E46C-3E0E-478D-957E-17B9E74EB557}"/>
              </a:ext>
            </a:extLst>
          </p:cNvPr>
          <p:cNvSpPr txBox="1"/>
          <p:nvPr/>
        </p:nvSpPr>
        <p:spPr>
          <a:xfrm>
            <a:off x="1825749" y="181053"/>
            <a:ext cx="85373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Taskforce Recommendations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Funded on Extramural Grants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8B503AB-2DBD-492C-81A2-C673CD3046D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Increase stipends for full-time students </a:t>
            </a: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 living wage (baseline compensation= $18,500)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Extend GASP support to master’s students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Increase the # and % students supported on grants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Remove the disincentive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Increase the duration of RA support (i.e., full academic and calendar year)</a:t>
            </a:r>
          </a:p>
        </p:txBody>
      </p:sp>
    </p:spTree>
    <p:extLst>
      <p:ext uri="{BB962C8B-B14F-4D97-AF65-F5344CB8AC3E}">
        <p14:creationId xmlns:p14="http://schemas.microsoft.com/office/powerpoint/2010/main" val="168737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2ACEC33-A7A6-49B2-893D-EC0B01A074D0}"/>
              </a:ext>
            </a:extLst>
          </p:cNvPr>
          <p:cNvSpPr txBox="1">
            <a:spLocks/>
          </p:cNvSpPr>
          <p:nvPr/>
        </p:nvSpPr>
        <p:spPr>
          <a:xfrm>
            <a:off x="1663466" y="509851"/>
            <a:ext cx="865094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>
                <a:latin typeface="+mn-lt"/>
              </a:rPr>
              <a:t>Incentivizing Extramural Support</a:t>
            </a:r>
            <a:endParaRPr lang="en-US" sz="4800" b="1" dirty="0">
              <a:latin typeface="+mn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403E187-61E7-4696-9C02-358E42AC576C}"/>
              </a:ext>
            </a:extLst>
          </p:cNvPr>
          <p:cNvSpPr txBox="1">
            <a:spLocks/>
          </p:cNvSpPr>
          <p:nvPr/>
        </p:nvSpPr>
        <p:spPr>
          <a:xfrm>
            <a:off x="2045586" y="1835414"/>
            <a:ext cx="7886700" cy="51271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b="1"/>
              <a:t>Cost of RA Support</a:t>
            </a:r>
            <a:endParaRPr lang="en-US" sz="4000" b="1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A8F55EF-B78F-479B-90DD-14A99B7A5C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487251"/>
              </p:ext>
            </p:extLst>
          </p:nvPr>
        </p:nvGraphicFramePr>
        <p:xfrm>
          <a:off x="1443038" y="2665413"/>
          <a:ext cx="8759825" cy="366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ksheet" r:id="rId3" imgW="3619371" imgH="1516241" progId="Excel.Sheet.12">
                  <p:embed/>
                </p:oleObj>
              </mc:Choice>
              <mc:Fallback>
                <p:oleObj name="Worksheet" r:id="rId3" imgW="3619371" imgH="1516241" progId="Excel.Shee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3038" y="2665413"/>
                        <a:ext cx="8759825" cy="3668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2EBE097-E0A1-4BBD-8D74-5571A083C318}"/>
              </a:ext>
            </a:extLst>
          </p:cNvPr>
          <p:cNvSpPr txBox="1"/>
          <p:nvPr/>
        </p:nvSpPr>
        <p:spPr>
          <a:xfrm rot="19906063">
            <a:off x="1344213" y="691009"/>
            <a:ext cx="92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DIS</a:t>
            </a:r>
          </a:p>
        </p:txBody>
      </p:sp>
    </p:spTree>
    <p:extLst>
      <p:ext uri="{BB962C8B-B14F-4D97-AF65-F5344CB8AC3E}">
        <p14:creationId xmlns:p14="http://schemas.microsoft.com/office/powerpoint/2010/main" val="162940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2ACEC33-A7A6-49B2-893D-EC0B01A074D0}"/>
              </a:ext>
            </a:extLst>
          </p:cNvPr>
          <p:cNvSpPr txBox="1">
            <a:spLocks/>
          </p:cNvSpPr>
          <p:nvPr/>
        </p:nvSpPr>
        <p:spPr>
          <a:xfrm>
            <a:off x="1663466" y="509851"/>
            <a:ext cx="865094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>
                <a:latin typeface="+mn-lt"/>
              </a:rPr>
              <a:t>Incentivizing Extramural Support</a:t>
            </a:r>
            <a:endParaRPr lang="en-US" sz="4800" b="1" dirty="0">
              <a:latin typeface="+mn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403E187-61E7-4696-9C02-358E42AC576C}"/>
              </a:ext>
            </a:extLst>
          </p:cNvPr>
          <p:cNvSpPr txBox="1">
            <a:spLocks/>
          </p:cNvSpPr>
          <p:nvPr/>
        </p:nvSpPr>
        <p:spPr>
          <a:xfrm>
            <a:off x="2045586" y="1835414"/>
            <a:ext cx="7886700" cy="51271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b="1"/>
              <a:t>Cost of RA Support</a:t>
            </a:r>
            <a:endParaRPr lang="en-US" sz="4000" b="1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A8F55EF-B78F-479B-90DD-14A99B7A5C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451492"/>
              </p:ext>
            </p:extLst>
          </p:nvPr>
        </p:nvGraphicFramePr>
        <p:xfrm>
          <a:off x="1443038" y="2665413"/>
          <a:ext cx="8759825" cy="366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Worksheet" r:id="rId3" imgW="3619371" imgH="1516241" progId="Excel.Sheet.12">
                  <p:embed/>
                </p:oleObj>
              </mc:Choice>
              <mc:Fallback>
                <p:oleObj name="Worksheet" r:id="rId3" imgW="3619371" imgH="1516241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A8F55EF-B78F-479B-90DD-14A99B7A5C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3038" y="2665413"/>
                        <a:ext cx="8759825" cy="3668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8D0151A-906E-45A7-AC48-594D69296EE7}"/>
              </a:ext>
            </a:extLst>
          </p:cNvPr>
          <p:cNvSpPr txBox="1"/>
          <p:nvPr/>
        </p:nvSpPr>
        <p:spPr>
          <a:xfrm>
            <a:off x="10242071" y="5296566"/>
            <a:ext cx="1309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9A46"/>
                </a:solidFill>
              </a:rPr>
              <a:t>+2,176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61BC33-A663-4DB6-B7A8-92603B4D32F1}"/>
              </a:ext>
            </a:extLst>
          </p:cNvPr>
          <p:cNvSpPr txBox="1"/>
          <p:nvPr/>
        </p:nvSpPr>
        <p:spPr>
          <a:xfrm>
            <a:off x="10242071" y="3985169"/>
            <a:ext cx="1309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+4,266</a:t>
            </a:r>
          </a:p>
        </p:txBody>
      </p:sp>
    </p:spTree>
    <p:extLst>
      <p:ext uri="{BB962C8B-B14F-4D97-AF65-F5344CB8AC3E}">
        <p14:creationId xmlns:p14="http://schemas.microsoft.com/office/powerpoint/2010/main" val="2171951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AB023A6F-4F3C-477B-A6DD-DF80680459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154816"/>
              </p:ext>
            </p:extLst>
          </p:nvPr>
        </p:nvGraphicFramePr>
        <p:xfrm>
          <a:off x="624948" y="4291647"/>
          <a:ext cx="10915509" cy="2269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484089">
                  <a:extLst>
                    <a:ext uri="{9D8B030D-6E8A-4147-A177-3AD203B41FA5}">
                      <a16:colId xmlns:a16="http://schemas.microsoft.com/office/drawing/2014/main" val="458224855"/>
                    </a:ext>
                  </a:extLst>
                </a:gridCol>
                <a:gridCol w="1934055">
                  <a:extLst>
                    <a:ext uri="{9D8B030D-6E8A-4147-A177-3AD203B41FA5}">
                      <a16:colId xmlns:a16="http://schemas.microsoft.com/office/drawing/2014/main" val="602851012"/>
                    </a:ext>
                  </a:extLst>
                </a:gridCol>
                <a:gridCol w="1756437">
                  <a:extLst>
                    <a:ext uri="{9D8B030D-6E8A-4147-A177-3AD203B41FA5}">
                      <a16:colId xmlns:a16="http://schemas.microsoft.com/office/drawing/2014/main" val="3138354637"/>
                    </a:ext>
                  </a:extLst>
                </a:gridCol>
                <a:gridCol w="1690654">
                  <a:extLst>
                    <a:ext uri="{9D8B030D-6E8A-4147-A177-3AD203B41FA5}">
                      <a16:colId xmlns:a16="http://schemas.microsoft.com/office/drawing/2014/main" val="3878619808"/>
                    </a:ext>
                  </a:extLst>
                </a:gridCol>
                <a:gridCol w="2050274">
                  <a:extLst>
                    <a:ext uri="{9D8B030D-6E8A-4147-A177-3AD203B41FA5}">
                      <a16:colId xmlns:a16="http://schemas.microsoft.com/office/drawing/2014/main" val="2529916088"/>
                    </a:ext>
                  </a:extLst>
                </a:gridCol>
              </a:tblGrid>
              <a:tr h="355760">
                <a:tc>
                  <a:txBody>
                    <a:bodyPr/>
                    <a:lstStyle/>
                    <a:p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Stipend Funding Source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In-State Tuition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Non-Res Differential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Fees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327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or Department/Unit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Funds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671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Graduate School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Funds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2173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Grant (Tuition and Health Insurance Allowed)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GASP*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Funds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 Award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967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Grant (Tuition and HI Not Allowed)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Funds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493913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FBDEE9A9-4E04-4461-B7F2-C3DE6DE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Who Pays (Doctoral Students)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1814234D-5307-4474-A42E-FD8438A6EF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954836"/>
              </p:ext>
            </p:extLst>
          </p:nvPr>
        </p:nvGraphicFramePr>
        <p:xfrm>
          <a:off x="624949" y="1431513"/>
          <a:ext cx="10915509" cy="2269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484089">
                  <a:extLst>
                    <a:ext uri="{9D8B030D-6E8A-4147-A177-3AD203B41FA5}">
                      <a16:colId xmlns:a16="http://schemas.microsoft.com/office/drawing/2014/main" val="458224855"/>
                    </a:ext>
                  </a:extLst>
                </a:gridCol>
                <a:gridCol w="1934055">
                  <a:extLst>
                    <a:ext uri="{9D8B030D-6E8A-4147-A177-3AD203B41FA5}">
                      <a16:colId xmlns:a16="http://schemas.microsoft.com/office/drawing/2014/main" val="602851012"/>
                    </a:ext>
                  </a:extLst>
                </a:gridCol>
                <a:gridCol w="1756437">
                  <a:extLst>
                    <a:ext uri="{9D8B030D-6E8A-4147-A177-3AD203B41FA5}">
                      <a16:colId xmlns:a16="http://schemas.microsoft.com/office/drawing/2014/main" val="3138354637"/>
                    </a:ext>
                  </a:extLst>
                </a:gridCol>
                <a:gridCol w="1690654">
                  <a:extLst>
                    <a:ext uri="{9D8B030D-6E8A-4147-A177-3AD203B41FA5}">
                      <a16:colId xmlns:a16="http://schemas.microsoft.com/office/drawing/2014/main" val="3878619808"/>
                    </a:ext>
                  </a:extLst>
                </a:gridCol>
                <a:gridCol w="2050274">
                  <a:extLst>
                    <a:ext uri="{9D8B030D-6E8A-4147-A177-3AD203B41FA5}">
                      <a16:colId xmlns:a16="http://schemas.microsoft.com/office/drawing/2014/main" val="2529916088"/>
                    </a:ext>
                  </a:extLst>
                </a:gridCol>
              </a:tblGrid>
              <a:tr h="355760">
                <a:tc>
                  <a:txBody>
                    <a:bodyPr/>
                    <a:lstStyle/>
                    <a:p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Stipend Funding Source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In-State Tuition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Non-Res Differential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Fees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327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or Department/Unit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Funds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671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Graduate School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Funds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2173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Grant (Tuition and Health Insurance Allowed)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 Award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 Award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 Award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967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Grant (Tuition and HI Not Allowed)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Funds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49391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7ADBDA2-D190-42F7-9573-BF791CE6BD57}"/>
              </a:ext>
            </a:extLst>
          </p:cNvPr>
          <p:cNvSpPr txBox="1"/>
          <p:nvPr/>
        </p:nvSpPr>
        <p:spPr>
          <a:xfrm>
            <a:off x="546008" y="1031403"/>
            <a:ext cx="4150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Current State (minimum stipend $7K)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D8B25B-3D5A-46DC-A485-AA49E64CA0E3}"/>
              </a:ext>
            </a:extLst>
          </p:cNvPr>
          <p:cNvSpPr txBox="1"/>
          <p:nvPr/>
        </p:nvSpPr>
        <p:spPr>
          <a:xfrm>
            <a:off x="546008" y="3891537"/>
            <a:ext cx="39969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Proposal (minimum stipend $18.5K)</a:t>
            </a:r>
          </a:p>
        </p:txBody>
      </p:sp>
    </p:spTree>
    <p:extLst>
      <p:ext uri="{BB962C8B-B14F-4D97-AF65-F5344CB8AC3E}">
        <p14:creationId xmlns:p14="http://schemas.microsoft.com/office/powerpoint/2010/main" val="193614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52D3E677-D245-4412-9BB1-36C6C12E7D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0395979"/>
              </p:ext>
            </p:extLst>
          </p:nvPr>
        </p:nvGraphicFramePr>
        <p:xfrm>
          <a:off x="624949" y="1431513"/>
          <a:ext cx="10915509" cy="2269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484089">
                  <a:extLst>
                    <a:ext uri="{9D8B030D-6E8A-4147-A177-3AD203B41FA5}">
                      <a16:colId xmlns:a16="http://schemas.microsoft.com/office/drawing/2014/main" val="458224855"/>
                    </a:ext>
                  </a:extLst>
                </a:gridCol>
                <a:gridCol w="1934055">
                  <a:extLst>
                    <a:ext uri="{9D8B030D-6E8A-4147-A177-3AD203B41FA5}">
                      <a16:colId xmlns:a16="http://schemas.microsoft.com/office/drawing/2014/main" val="602851012"/>
                    </a:ext>
                  </a:extLst>
                </a:gridCol>
                <a:gridCol w="1756437">
                  <a:extLst>
                    <a:ext uri="{9D8B030D-6E8A-4147-A177-3AD203B41FA5}">
                      <a16:colId xmlns:a16="http://schemas.microsoft.com/office/drawing/2014/main" val="3138354637"/>
                    </a:ext>
                  </a:extLst>
                </a:gridCol>
                <a:gridCol w="1690654">
                  <a:extLst>
                    <a:ext uri="{9D8B030D-6E8A-4147-A177-3AD203B41FA5}">
                      <a16:colId xmlns:a16="http://schemas.microsoft.com/office/drawing/2014/main" val="3878619808"/>
                    </a:ext>
                  </a:extLst>
                </a:gridCol>
                <a:gridCol w="2050274">
                  <a:extLst>
                    <a:ext uri="{9D8B030D-6E8A-4147-A177-3AD203B41FA5}">
                      <a16:colId xmlns:a16="http://schemas.microsoft.com/office/drawing/2014/main" val="2529916088"/>
                    </a:ext>
                  </a:extLst>
                </a:gridCol>
              </a:tblGrid>
              <a:tr h="355760">
                <a:tc>
                  <a:txBody>
                    <a:bodyPr/>
                    <a:lstStyle/>
                    <a:p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Stipend Funding Source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In-State Tuition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Non-Res Differential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Fees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327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or Department/Unit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671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Graduate School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2173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Grant (Tuition and Health Insurance Allowed)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 Award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 Award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 Award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 Award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967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Grant (Tuition and HI Not Allowed)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493913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FBDEE9A9-4E04-4461-B7F2-C3DE6DE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Who Pays (Masters Students)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ADBDA2-D190-42F7-9573-BF791CE6BD57}"/>
              </a:ext>
            </a:extLst>
          </p:cNvPr>
          <p:cNvSpPr txBox="1"/>
          <p:nvPr/>
        </p:nvSpPr>
        <p:spPr>
          <a:xfrm>
            <a:off x="546008" y="1031403"/>
            <a:ext cx="1596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Current State</a:t>
            </a:r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DA1B23BD-CB7D-4AC0-AD45-664C861F49A1}"/>
              </a:ext>
            </a:extLst>
          </p:cNvPr>
          <p:cNvGraphicFramePr>
            <a:graphicFrameLocks/>
          </p:cNvGraphicFramePr>
          <p:nvPr/>
        </p:nvGraphicFramePr>
        <p:xfrm>
          <a:off x="638245" y="4291647"/>
          <a:ext cx="10915509" cy="2269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484089">
                  <a:extLst>
                    <a:ext uri="{9D8B030D-6E8A-4147-A177-3AD203B41FA5}">
                      <a16:colId xmlns:a16="http://schemas.microsoft.com/office/drawing/2014/main" val="458224855"/>
                    </a:ext>
                  </a:extLst>
                </a:gridCol>
                <a:gridCol w="1934055">
                  <a:extLst>
                    <a:ext uri="{9D8B030D-6E8A-4147-A177-3AD203B41FA5}">
                      <a16:colId xmlns:a16="http://schemas.microsoft.com/office/drawing/2014/main" val="602851012"/>
                    </a:ext>
                  </a:extLst>
                </a:gridCol>
                <a:gridCol w="1756437">
                  <a:extLst>
                    <a:ext uri="{9D8B030D-6E8A-4147-A177-3AD203B41FA5}">
                      <a16:colId xmlns:a16="http://schemas.microsoft.com/office/drawing/2014/main" val="3138354637"/>
                    </a:ext>
                  </a:extLst>
                </a:gridCol>
                <a:gridCol w="1690654">
                  <a:extLst>
                    <a:ext uri="{9D8B030D-6E8A-4147-A177-3AD203B41FA5}">
                      <a16:colId xmlns:a16="http://schemas.microsoft.com/office/drawing/2014/main" val="3878619808"/>
                    </a:ext>
                  </a:extLst>
                </a:gridCol>
                <a:gridCol w="2050274">
                  <a:extLst>
                    <a:ext uri="{9D8B030D-6E8A-4147-A177-3AD203B41FA5}">
                      <a16:colId xmlns:a16="http://schemas.microsoft.com/office/drawing/2014/main" val="2529916088"/>
                    </a:ext>
                  </a:extLst>
                </a:gridCol>
              </a:tblGrid>
              <a:tr h="355760">
                <a:tc>
                  <a:txBody>
                    <a:bodyPr/>
                    <a:lstStyle/>
                    <a:p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Stipend Funding Source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In-State Tuition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Non-Res Differential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Fees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327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or Department/Unit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671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Graduate School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2173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Grant (Tuition and Health Insurance Allowed)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 Award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Funds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 Award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967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Grant (Tuition and HI Not Allowed)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GASP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</a:p>
                  </a:txBody>
                  <a:tcPr marL="88176" marR="88176" marT="44088" marB="44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49391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302C2E8-699A-452D-A9CA-83801B7E891E}"/>
              </a:ext>
            </a:extLst>
          </p:cNvPr>
          <p:cNvSpPr txBox="1"/>
          <p:nvPr/>
        </p:nvSpPr>
        <p:spPr>
          <a:xfrm>
            <a:off x="546008" y="3891537"/>
            <a:ext cx="39969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Proposal (minimum stipend $18.5K)</a:t>
            </a:r>
          </a:p>
        </p:txBody>
      </p:sp>
    </p:spTree>
    <p:extLst>
      <p:ext uri="{BB962C8B-B14F-4D97-AF65-F5344CB8AC3E}">
        <p14:creationId xmlns:p14="http://schemas.microsoft.com/office/powerpoint/2010/main" val="330331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BDEE9A9-4E04-4461-B7F2-C3DE6DE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GASP for Extramural RAs 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1814234D-5307-4474-A42E-FD8438A6EF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957588"/>
              </p:ext>
            </p:extLst>
          </p:nvPr>
        </p:nvGraphicFramePr>
        <p:xfrm>
          <a:off x="609600" y="1069060"/>
          <a:ext cx="10972800" cy="550840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491446">
                  <a:extLst>
                    <a:ext uri="{9D8B030D-6E8A-4147-A177-3AD203B41FA5}">
                      <a16:colId xmlns:a16="http://schemas.microsoft.com/office/drawing/2014/main" val="458224855"/>
                    </a:ext>
                  </a:extLst>
                </a:gridCol>
                <a:gridCol w="3529738">
                  <a:extLst>
                    <a:ext uri="{9D8B030D-6E8A-4147-A177-3AD203B41FA5}">
                      <a16:colId xmlns:a16="http://schemas.microsoft.com/office/drawing/2014/main" val="602851012"/>
                    </a:ext>
                  </a:extLst>
                </a:gridCol>
                <a:gridCol w="2951616">
                  <a:extLst>
                    <a:ext uri="{9D8B030D-6E8A-4147-A177-3AD203B41FA5}">
                      <a16:colId xmlns:a16="http://schemas.microsoft.com/office/drawing/2014/main" val="3138354637"/>
                    </a:ext>
                  </a:extLst>
                </a:gridCol>
              </a:tblGrid>
              <a:tr h="38383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Plan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32712"/>
                  </a:ext>
                </a:extLst>
              </a:tr>
              <a:tr h="38383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Stipend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$7,000/AY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$18,500/AY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67142"/>
                  </a:ext>
                </a:extLst>
              </a:tr>
              <a:tr h="38383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Budget Requirement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allowed)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None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217315"/>
                  </a:ext>
                </a:extLst>
              </a:tr>
              <a:tr h="64291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Projects with Full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Non-resident Differential (if needed)</a:t>
                      </a:r>
                    </a:p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and Non-resident Differential (if needed) 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67952"/>
                  </a:ext>
                </a:extLst>
              </a:tr>
              <a:tr h="64291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 with Reduced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Not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needed) and Non-resident  Differential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93913"/>
                  </a:ext>
                </a:extLst>
              </a:tr>
              <a:tr h="38383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675965"/>
                  </a:ext>
                </a:extLst>
              </a:tr>
              <a:tr h="38383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credits), 20h/wk, 15 weeks/semester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155441"/>
                  </a:ext>
                </a:extLst>
              </a:tr>
              <a:tr h="38383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PhD only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Masters and PhD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141115"/>
                  </a:ext>
                </a:extLst>
              </a:tr>
              <a:tr h="43361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Position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Fellowships and Research Assistantships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Assistantships Only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885045"/>
                  </a:ext>
                </a:extLst>
              </a:tr>
              <a:tr h="43361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 Limit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semesters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semesters (masters), 10 semesters (doctorate)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901564"/>
                  </a:ext>
                </a:extLst>
              </a:tr>
              <a:tr h="433616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Effective Date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Awards and Proposals Submitted Prior to XX/XXXX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269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33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264074"/>
              </p:ext>
            </p:extLst>
          </p:nvPr>
        </p:nvGraphicFramePr>
        <p:xfrm>
          <a:off x="674254" y="1182261"/>
          <a:ext cx="10805477" cy="5120638"/>
        </p:xfrm>
        <a:graphic>
          <a:graphicData uri="http://schemas.openxmlformats.org/drawingml/2006/table">
            <a:tbl>
              <a:tblPr firstRow="1" lastRow="1">
                <a:tableStyleId>{93296810-A885-4BE3-A3E7-6D5BEEA58F35}</a:tableStyleId>
              </a:tblPr>
              <a:tblGrid>
                <a:gridCol w="3491346">
                  <a:extLst>
                    <a:ext uri="{9D8B030D-6E8A-4147-A177-3AD203B41FA5}">
                      <a16:colId xmlns:a16="http://schemas.microsoft.com/office/drawing/2014/main" val="703781960"/>
                    </a:ext>
                  </a:extLst>
                </a:gridCol>
                <a:gridCol w="2087419">
                  <a:extLst>
                    <a:ext uri="{9D8B030D-6E8A-4147-A177-3AD203B41FA5}">
                      <a16:colId xmlns:a16="http://schemas.microsoft.com/office/drawing/2014/main" val="4004008492"/>
                    </a:ext>
                  </a:extLst>
                </a:gridCol>
                <a:gridCol w="1958109">
                  <a:extLst>
                    <a:ext uri="{9D8B030D-6E8A-4147-A177-3AD203B41FA5}">
                      <a16:colId xmlns:a16="http://schemas.microsoft.com/office/drawing/2014/main" val="2168725808"/>
                    </a:ext>
                  </a:extLst>
                </a:gridCol>
                <a:gridCol w="1865745">
                  <a:extLst>
                    <a:ext uri="{9D8B030D-6E8A-4147-A177-3AD203B41FA5}">
                      <a16:colId xmlns:a16="http://schemas.microsoft.com/office/drawing/2014/main" val="141680580"/>
                    </a:ext>
                  </a:extLst>
                </a:gridCol>
                <a:gridCol w="1402858">
                  <a:extLst>
                    <a:ext uri="{9D8B030D-6E8A-4147-A177-3AD203B41FA5}">
                      <a16:colId xmlns:a16="http://schemas.microsoft.com/office/drawing/2014/main" val="2736883573"/>
                    </a:ext>
                  </a:extLst>
                </a:gridCol>
              </a:tblGrid>
              <a:tr h="668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College/Unit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&amp; Fees Only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Stipend Only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&amp; Fees + Stipend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 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081877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Affairs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0437582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 &amp; Architecture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7382252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62122240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Computing and Informatics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9548283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5077034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Engineering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98933945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Graduate School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15991405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&amp; Human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53094825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International Programs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64448479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Liberal Arts &amp; Sciences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40503165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Metropolitan Studies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80556138"/>
                  </a:ext>
                </a:extLst>
              </a:tr>
              <a:tr h="316335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Affairs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0690884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College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62273894"/>
                  </a:ext>
                </a:extLst>
              </a:tr>
              <a:tr h="4204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 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43629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891" y="228154"/>
            <a:ext cx="114682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Number of Graduate Students (Unique) Supported by College/Unit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(FY 2018)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54447" y="6418857"/>
            <a:ext cx="6645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*Of the 212 students receiving Stipend Only, 54% (115) received it in the summer.</a:t>
            </a:r>
          </a:p>
        </p:txBody>
      </p:sp>
    </p:spTree>
    <p:extLst>
      <p:ext uri="{BB962C8B-B14F-4D97-AF65-F5344CB8AC3E}">
        <p14:creationId xmlns:p14="http://schemas.microsoft.com/office/powerpoint/2010/main" val="2985050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052159"/>
              </p:ext>
            </p:extLst>
          </p:nvPr>
        </p:nvGraphicFramePr>
        <p:xfrm>
          <a:off x="674254" y="1182261"/>
          <a:ext cx="10805477" cy="5120638"/>
        </p:xfrm>
        <a:graphic>
          <a:graphicData uri="http://schemas.openxmlformats.org/drawingml/2006/table">
            <a:tbl>
              <a:tblPr firstRow="1" lastRow="1">
                <a:tableStyleId>{93296810-A885-4BE3-A3E7-6D5BEEA58F35}</a:tableStyleId>
              </a:tblPr>
              <a:tblGrid>
                <a:gridCol w="3491346">
                  <a:extLst>
                    <a:ext uri="{9D8B030D-6E8A-4147-A177-3AD203B41FA5}">
                      <a16:colId xmlns:a16="http://schemas.microsoft.com/office/drawing/2014/main" val="703781960"/>
                    </a:ext>
                  </a:extLst>
                </a:gridCol>
                <a:gridCol w="2087419">
                  <a:extLst>
                    <a:ext uri="{9D8B030D-6E8A-4147-A177-3AD203B41FA5}">
                      <a16:colId xmlns:a16="http://schemas.microsoft.com/office/drawing/2014/main" val="4004008492"/>
                    </a:ext>
                  </a:extLst>
                </a:gridCol>
                <a:gridCol w="1958109">
                  <a:extLst>
                    <a:ext uri="{9D8B030D-6E8A-4147-A177-3AD203B41FA5}">
                      <a16:colId xmlns:a16="http://schemas.microsoft.com/office/drawing/2014/main" val="2168725808"/>
                    </a:ext>
                  </a:extLst>
                </a:gridCol>
                <a:gridCol w="1865745">
                  <a:extLst>
                    <a:ext uri="{9D8B030D-6E8A-4147-A177-3AD203B41FA5}">
                      <a16:colId xmlns:a16="http://schemas.microsoft.com/office/drawing/2014/main" val="141680580"/>
                    </a:ext>
                  </a:extLst>
                </a:gridCol>
                <a:gridCol w="1402858">
                  <a:extLst>
                    <a:ext uri="{9D8B030D-6E8A-4147-A177-3AD203B41FA5}">
                      <a16:colId xmlns:a16="http://schemas.microsoft.com/office/drawing/2014/main" val="2736883573"/>
                    </a:ext>
                  </a:extLst>
                </a:gridCol>
              </a:tblGrid>
              <a:tr h="668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College/Unit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&amp; Fees Only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Stipend Only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&amp; Fees + Stipend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 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081877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Affairs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0437582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 &amp; Architecture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7382252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62122240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Computing and Informatics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9548283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5077034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Engineering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98933945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Graduate School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15991405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&amp; Human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53094825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International Programs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64448479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Liberal Arts &amp; Sciences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40503165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Metropolitan Studies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80556138"/>
                  </a:ext>
                </a:extLst>
              </a:tr>
              <a:tr h="316335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Affairs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0690884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College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62273894"/>
                  </a:ext>
                </a:extLst>
              </a:tr>
              <a:tr h="4204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 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43629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891" y="228154"/>
            <a:ext cx="114682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Number of Graduate Students (Unique) Supported by College/Unit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(FY 2018)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54447" y="6418857"/>
            <a:ext cx="6645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*Of the 212 students receiving Stipend Only, 54% (115) received it in the summer.</a:t>
            </a:r>
          </a:p>
        </p:txBody>
      </p:sp>
    </p:spTree>
    <p:extLst>
      <p:ext uri="{BB962C8B-B14F-4D97-AF65-F5344CB8AC3E}">
        <p14:creationId xmlns:p14="http://schemas.microsoft.com/office/powerpoint/2010/main" val="164940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701905"/>
              </p:ext>
            </p:extLst>
          </p:nvPr>
        </p:nvGraphicFramePr>
        <p:xfrm>
          <a:off x="674254" y="1182261"/>
          <a:ext cx="10805477" cy="5120638"/>
        </p:xfrm>
        <a:graphic>
          <a:graphicData uri="http://schemas.openxmlformats.org/drawingml/2006/table">
            <a:tbl>
              <a:tblPr firstRow="1" lastRow="1">
                <a:tableStyleId>{93296810-A885-4BE3-A3E7-6D5BEEA58F35}</a:tableStyleId>
              </a:tblPr>
              <a:tblGrid>
                <a:gridCol w="3491346">
                  <a:extLst>
                    <a:ext uri="{9D8B030D-6E8A-4147-A177-3AD203B41FA5}">
                      <a16:colId xmlns:a16="http://schemas.microsoft.com/office/drawing/2014/main" val="703781960"/>
                    </a:ext>
                  </a:extLst>
                </a:gridCol>
                <a:gridCol w="2087419">
                  <a:extLst>
                    <a:ext uri="{9D8B030D-6E8A-4147-A177-3AD203B41FA5}">
                      <a16:colId xmlns:a16="http://schemas.microsoft.com/office/drawing/2014/main" val="4004008492"/>
                    </a:ext>
                  </a:extLst>
                </a:gridCol>
                <a:gridCol w="1958109">
                  <a:extLst>
                    <a:ext uri="{9D8B030D-6E8A-4147-A177-3AD203B41FA5}">
                      <a16:colId xmlns:a16="http://schemas.microsoft.com/office/drawing/2014/main" val="2168725808"/>
                    </a:ext>
                  </a:extLst>
                </a:gridCol>
                <a:gridCol w="1865745">
                  <a:extLst>
                    <a:ext uri="{9D8B030D-6E8A-4147-A177-3AD203B41FA5}">
                      <a16:colId xmlns:a16="http://schemas.microsoft.com/office/drawing/2014/main" val="141680580"/>
                    </a:ext>
                  </a:extLst>
                </a:gridCol>
                <a:gridCol w="1402858">
                  <a:extLst>
                    <a:ext uri="{9D8B030D-6E8A-4147-A177-3AD203B41FA5}">
                      <a16:colId xmlns:a16="http://schemas.microsoft.com/office/drawing/2014/main" val="2736883573"/>
                    </a:ext>
                  </a:extLst>
                </a:gridCol>
              </a:tblGrid>
              <a:tr h="668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College/Unit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&amp; Fees Only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Stipend Only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&amp; Fees + Stipend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 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081877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Affairs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0437582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 &amp; Architecture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7382252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62122240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Computing and Informatics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9548283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5077034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Engineering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98933945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Graduate School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15991405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&amp; Human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53094825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International Programs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64448479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Liberal Arts &amp; Sciences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40503165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Metropolitan Studies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80556138"/>
                  </a:ext>
                </a:extLst>
              </a:tr>
              <a:tr h="316335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Affairs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0690884"/>
                  </a:ext>
                </a:extLst>
              </a:tr>
              <a:tr h="309589">
                <a:tc>
                  <a:txBody>
                    <a:bodyPr/>
                    <a:lstStyle/>
                    <a:p>
                      <a:pPr marL="0" indent="227013"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College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62273894"/>
                  </a:ext>
                </a:extLst>
              </a:tr>
              <a:tr h="4204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 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43629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891" y="228154"/>
            <a:ext cx="114682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Number of Graduate Students (Unique) Supported by College/Unit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(FY 2018)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54447" y="6418857"/>
            <a:ext cx="6645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*Of the 212 students receiving Stipend Only, 54% (115) received it in the summer.</a:t>
            </a:r>
          </a:p>
        </p:txBody>
      </p:sp>
    </p:spTree>
    <p:extLst>
      <p:ext uri="{BB962C8B-B14F-4D97-AF65-F5344CB8AC3E}">
        <p14:creationId xmlns:p14="http://schemas.microsoft.com/office/powerpoint/2010/main" val="226153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786669036"/>
              </p:ext>
            </p:extLst>
          </p:nvPr>
        </p:nvGraphicFramePr>
        <p:xfrm>
          <a:off x="665019" y="304800"/>
          <a:ext cx="10861963" cy="6361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Left Brace 1">
            <a:extLst>
              <a:ext uri="{FF2B5EF4-FFF2-40B4-BE49-F238E27FC236}">
                <a16:creationId xmlns:a16="http://schemas.microsoft.com/office/drawing/2014/main" id="{02F8552F-D270-4E31-B6D0-0A77E1618E96}"/>
              </a:ext>
            </a:extLst>
          </p:cNvPr>
          <p:cNvSpPr/>
          <p:nvPr/>
        </p:nvSpPr>
        <p:spPr>
          <a:xfrm rot="5400000">
            <a:off x="5339441" y="-1473924"/>
            <a:ext cx="645525" cy="7629798"/>
          </a:xfrm>
          <a:prstGeom prst="leftBrace">
            <a:avLst>
              <a:gd name="adj1" fmla="val 48805"/>
              <a:gd name="adj2" fmla="val 5446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56F4F2-1A89-443E-86EC-16286B32DBC6}"/>
              </a:ext>
            </a:extLst>
          </p:cNvPr>
          <p:cNvSpPr txBox="1"/>
          <p:nvPr/>
        </p:nvSpPr>
        <p:spPr>
          <a:xfrm>
            <a:off x="4653657" y="1463038"/>
            <a:ext cx="1606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409 (77%)</a:t>
            </a: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C9D5BF74-D002-40A1-A079-C31E8487D7DC}"/>
              </a:ext>
            </a:extLst>
          </p:cNvPr>
          <p:cNvSpPr/>
          <p:nvPr/>
        </p:nvSpPr>
        <p:spPr>
          <a:xfrm rot="5400000">
            <a:off x="10063220" y="1432096"/>
            <a:ext cx="645525" cy="1817759"/>
          </a:xfrm>
          <a:prstGeom prst="leftBrace">
            <a:avLst>
              <a:gd name="adj1" fmla="val 48805"/>
              <a:gd name="adj2" fmla="val 4611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D73BB4-4764-447D-8820-2C46A713678E}"/>
              </a:ext>
            </a:extLst>
          </p:cNvPr>
          <p:cNvSpPr txBox="1"/>
          <p:nvPr/>
        </p:nvSpPr>
        <p:spPr>
          <a:xfrm>
            <a:off x="9711159" y="1463038"/>
            <a:ext cx="1583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119 (23%)</a:t>
            </a:r>
          </a:p>
        </p:txBody>
      </p:sp>
    </p:spTree>
    <p:extLst>
      <p:ext uri="{BB962C8B-B14F-4D97-AF65-F5344CB8AC3E}">
        <p14:creationId xmlns:p14="http://schemas.microsoft.com/office/powerpoint/2010/main" val="108829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901246549"/>
              </p:ext>
            </p:extLst>
          </p:nvPr>
        </p:nvGraphicFramePr>
        <p:xfrm>
          <a:off x="1201271" y="466165"/>
          <a:ext cx="9708776" cy="5997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Left Brace 2">
            <a:extLst>
              <a:ext uri="{FF2B5EF4-FFF2-40B4-BE49-F238E27FC236}">
                <a16:creationId xmlns:a16="http://schemas.microsoft.com/office/drawing/2014/main" id="{86F2EA67-C7DA-4463-B3C8-2C012641513E}"/>
              </a:ext>
            </a:extLst>
          </p:cNvPr>
          <p:cNvSpPr/>
          <p:nvPr/>
        </p:nvSpPr>
        <p:spPr>
          <a:xfrm rot="5400000">
            <a:off x="4536103" y="1021165"/>
            <a:ext cx="645525" cy="4170146"/>
          </a:xfrm>
          <a:prstGeom prst="leftBrace">
            <a:avLst>
              <a:gd name="adj1" fmla="val 48805"/>
              <a:gd name="adj2" fmla="val 4611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68BF08-88D2-4AF2-8BD3-9A5B31AC4674}"/>
              </a:ext>
            </a:extLst>
          </p:cNvPr>
          <p:cNvSpPr txBox="1"/>
          <p:nvPr/>
        </p:nvSpPr>
        <p:spPr>
          <a:xfrm>
            <a:off x="4286636" y="2143682"/>
            <a:ext cx="1606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227 (43%)</a:t>
            </a:r>
          </a:p>
        </p:txBody>
      </p:sp>
    </p:spTree>
    <p:extLst>
      <p:ext uri="{BB962C8B-B14F-4D97-AF65-F5344CB8AC3E}">
        <p14:creationId xmlns:p14="http://schemas.microsoft.com/office/powerpoint/2010/main" val="3683996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BDEE9A9-4E04-4461-B7F2-C3DE6DE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GASP for Extramural RAs 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1814234D-5307-4474-A42E-FD8438A6EF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2444164"/>
              </p:ext>
            </p:extLst>
          </p:nvPr>
        </p:nvGraphicFramePr>
        <p:xfrm>
          <a:off x="666892" y="1069061"/>
          <a:ext cx="10915508" cy="553111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467995">
                  <a:extLst>
                    <a:ext uri="{9D8B030D-6E8A-4147-A177-3AD203B41FA5}">
                      <a16:colId xmlns:a16="http://schemas.microsoft.com/office/drawing/2014/main" val="458224855"/>
                    </a:ext>
                  </a:extLst>
                </a:gridCol>
                <a:gridCol w="3511308">
                  <a:extLst>
                    <a:ext uri="{9D8B030D-6E8A-4147-A177-3AD203B41FA5}">
                      <a16:colId xmlns:a16="http://schemas.microsoft.com/office/drawing/2014/main" val="602851012"/>
                    </a:ext>
                  </a:extLst>
                </a:gridCol>
                <a:gridCol w="2936205">
                  <a:extLst>
                    <a:ext uri="{9D8B030D-6E8A-4147-A177-3AD203B41FA5}">
                      <a16:colId xmlns:a16="http://schemas.microsoft.com/office/drawing/2014/main" val="3138354637"/>
                    </a:ext>
                  </a:extLst>
                </a:gridCol>
              </a:tblGrid>
              <a:tr h="35576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Plan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3271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Stipend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$7,000/AY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$18,500/AY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67142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Budget Requirement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allowed)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None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217315"/>
                  </a:ext>
                </a:extLst>
              </a:tr>
              <a:tr h="78648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Projects with Full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Non-resident Differential (if needed)</a:t>
                      </a:r>
                    </a:p>
                    <a:p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(master’s)</a:t>
                      </a:r>
                    </a:p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and Non-resident Differential (PhD)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67952"/>
                  </a:ext>
                </a:extLst>
              </a:tr>
              <a:tr h="59589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GASP Support for Project with Reduced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/Tuition Not Allowed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(if needed) and Non-resident  Differential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 Tuition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493913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67596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(9 credits), 20h/</a:t>
                      </a:r>
                      <a:r>
                        <a:rPr lang="en-US" sz="16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wk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15 weeks/semester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155441"/>
                  </a:ext>
                </a:extLst>
              </a:tr>
              <a:tr h="35576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PhD only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Masters and PhD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14111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Position Eligibility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Fellowships and Research Assistantships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Assistantships Only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885045"/>
                  </a:ext>
                </a:extLst>
              </a:tr>
              <a:tr h="55252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 Limit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semesters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semesters (masters), 10 semesters (doctorate)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901564"/>
                  </a:ext>
                </a:extLst>
              </a:tr>
              <a:tr h="60242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Effective Date</a:t>
                      </a:r>
                    </a:p>
                  </a:txBody>
                  <a:tcPr marL="88176" marR="88176" marT="44088" marB="44088">
                    <a:lnL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Awards and Proposals Submitted Prior to XX/XXXX</a:t>
                      </a:r>
                    </a:p>
                  </a:txBody>
                  <a:tcPr marL="88176" marR="88176" marT="44088" marB="44088"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Proposals Submitted After XX/XXXX</a:t>
                      </a:r>
                    </a:p>
                  </a:txBody>
                  <a:tcPr marL="88176" marR="88176" marT="44088" marB="44088">
                    <a:lnR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269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896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</TotalTime>
  <Words>2493</Words>
  <Application>Microsoft Office PowerPoint</Application>
  <PresentationFormat>Widescreen</PresentationFormat>
  <Paragraphs>738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Arial Black</vt:lpstr>
      <vt:lpstr>Bradley Hand ITC</vt:lpstr>
      <vt:lpstr>Calibri</vt:lpstr>
      <vt:lpstr>Calibri Light</vt:lpstr>
      <vt:lpstr>Poppins Light</vt:lpstr>
      <vt:lpstr>Wingdings</vt:lpstr>
      <vt:lpstr>Office Theme</vt:lpstr>
      <vt:lpstr>Worksheet</vt:lpstr>
      <vt:lpstr>GASP for Grants and Contracts</vt:lpstr>
      <vt:lpstr>PowerPoint Presentation</vt:lpstr>
      <vt:lpstr>GASP for Extramural RAs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GASP for Extramural RAs </vt:lpstr>
      <vt:lpstr>GASP for Extramural RAs </vt:lpstr>
      <vt:lpstr>GASP for Extramural RAs </vt:lpstr>
      <vt:lpstr>GASP for Extramural RAs </vt:lpstr>
      <vt:lpstr>GASP for Extramural RAs </vt:lpstr>
      <vt:lpstr>GASP for Extramural RAs </vt:lpstr>
      <vt:lpstr>GASP for Extramural RAs </vt:lpstr>
      <vt:lpstr>GASP for Extramural RAs </vt:lpstr>
      <vt:lpstr>GASP for Extramural RAs </vt:lpstr>
      <vt:lpstr>PowerPoint Presentation</vt:lpstr>
      <vt:lpstr>PowerPoint Presentation</vt:lpstr>
      <vt:lpstr>PowerPoint Presentation</vt:lpstr>
      <vt:lpstr>PowerPoint Presentation</vt:lpstr>
      <vt:lpstr>Who Pays (Doctoral Students)</vt:lpstr>
      <vt:lpstr>Who Pays (Masters Students)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Tankersley, Rick</dc:creator>
  <cp:lastModifiedBy>Parks, Annette</cp:lastModifiedBy>
  <cp:revision>45</cp:revision>
  <cp:lastPrinted>2019-12-03T06:06:17Z</cp:lastPrinted>
  <dcterms:created xsi:type="dcterms:W3CDTF">2019-01-31T17:40:40Z</dcterms:created>
  <dcterms:modified xsi:type="dcterms:W3CDTF">2019-12-03T16:26:12Z</dcterms:modified>
</cp:coreProperties>
</file>