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304"/>
  </p:normalViewPr>
  <p:slideViewPr>
    <p:cSldViewPr snapToGrid="0" snapToObjects="1">
      <p:cViewPr varScale="1">
        <p:scale>
          <a:sx n="83" d="100"/>
          <a:sy n="83" d="100"/>
        </p:scale>
        <p:origin x="16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9.svg"/><Relationship Id="rId1" Type="http://schemas.openxmlformats.org/officeDocument/2006/relationships/image" Target="../media/image10.png"/><Relationship Id="rId4" Type="http://schemas.openxmlformats.org/officeDocument/2006/relationships/image" Target="../media/image2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8.svg"/><Relationship Id="rId1" Type="http://schemas.openxmlformats.org/officeDocument/2006/relationships/image" Target="../media/image15.png"/><Relationship Id="rId4" Type="http://schemas.openxmlformats.org/officeDocument/2006/relationships/image" Target="../media/image30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image" Target="../media/image32.svg"/><Relationship Id="rId1" Type="http://schemas.openxmlformats.org/officeDocument/2006/relationships/image" Target="../media/image17.png"/><Relationship Id="rId6" Type="http://schemas.openxmlformats.org/officeDocument/2006/relationships/image" Target="../media/image36.svg"/><Relationship Id="rId5" Type="http://schemas.openxmlformats.org/officeDocument/2006/relationships/image" Target="../media/image19.png"/><Relationship Id="rId4" Type="http://schemas.openxmlformats.org/officeDocument/2006/relationships/image" Target="../media/image3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5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11" Type="http://schemas.openxmlformats.org/officeDocument/2006/relationships/image" Target="../media/image9.png"/><Relationship Id="rId5" Type="http://schemas.openxmlformats.org/officeDocument/2006/relationships/image" Target="../media/image6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8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9.svg"/><Relationship Id="rId1" Type="http://schemas.openxmlformats.org/officeDocument/2006/relationships/image" Target="../media/image10.png"/><Relationship Id="rId4" Type="http://schemas.openxmlformats.org/officeDocument/2006/relationships/image" Target="../media/image2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8.svg"/><Relationship Id="rId1" Type="http://schemas.openxmlformats.org/officeDocument/2006/relationships/image" Target="../media/image15.png"/><Relationship Id="rId4" Type="http://schemas.openxmlformats.org/officeDocument/2006/relationships/image" Target="../media/image30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2" Type="http://schemas.openxmlformats.org/officeDocument/2006/relationships/image" Target="../media/image32.svg"/><Relationship Id="rId1" Type="http://schemas.openxmlformats.org/officeDocument/2006/relationships/image" Target="../media/image17.png"/><Relationship Id="rId6" Type="http://schemas.openxmlformats.org/officeDocument/2006/relationships/image" Target="../media/image36.svg"/><Relationship Id="rId5" Type="http://schemas.openxmlformats.org/officeDocument/2006/relationships/image" Target="../media/image19.png"/><Relationship Id="rId4" Type="http://schemas.openxmlformats.org/officeDocument/2006/relationships/image" Target="../media/image3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FCB2D2-2942-4430-98C2-FA3BAE96AC99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39889D3-1F54-4268-A45E-0D97282CA17A}">
      <dgm:prSet/>
      <dgm:spPr/>
      <dgm:t>
        <a:bodyPr/>
        <a:lstStyle/>
        <a:p>
          <a:r>
            <a:rPr lang="en-US"/>
            <a:t>Focus on student access to food, housing, healthcare, transportation, and computers</a:t>
          </a:r>
        </a:p>
      </dgm:t>
    </dgm:pt>
    <dgm:pt modelId="{077362F8-4FEE-4D12-9F5A-BF865519DD57}" type="parTrans" cxnId="{47229CBC-AF47-413C-9F75-F16D09C457B8}">
      <dgm:prSet/>
      <dgm:spPr/>
      <dgm:t>
        <a:bodyPr/>
        <a:lstStyle/>
        <a:p>
          <a:endParaRPr lang="en-US"/>
        </a:p>
      </dgm:t>
    </dgm:pt>
    <dgm:pt modelId="{05C83514-9233-482C-A34F-60296FCF5EBD}" type="sibTrans" cxnId="{47229CBC-AF47-413C-9F75-F16D09C457B8}">
      <dgm:prSet/>
      <dgm:spPr/>
      <dgm:t>
        <a:bodyPr/>
        <a:lstStyle/>
        <a:p>
          <a:endParaRPr lang="en-US"/>
        </a:p>
      </dgm:t>
    </dgm:pt>
    <dgm:pt modelId="{4D9732EB-B09C-447C-A76F-424C40836DC7}">
      <dgm:prSet/>
      <dgm:spPr/>
      <dgm:t>
        <a:bodyPr/>
        <a:lstStyle/>
        <a:p>
          <a:r>
            <a:rPr lang="en-US"/>
            <a:t>Building on surveys, interviews, and focus groups from 2015-present</a:t>
          </a:r>
        </a:p>
      </dgm:t>
    </dgm:pt>
    <dgm:pt modelId="{C3C22EC1-2592-4669-9E3F-E4BDCD033654}" type="parTrans" cxnId="{0B793636-3016-4C34-A585-28110D580725}">
      <dgm:prSet/>
      <dgm:spPr/>
      <dgm:t>
        <a:bodyPr/>
        <a:lstStyle/>
        <a:p>
          <a:endParaRPr lang="en-US"/>
        </a:p>
      </dgm:t>
    </dgm:pt>
    <dgm:pt modelId="{D7E64773-25F8-4796-B7AE-A0DA4CB10AAE}" type="sibTrans" cxnId="{0B793636-3016-4C34-A585-28110D580725}">
      <dgm:prSet/>
      <dgm:spPr/>
      <dgm:t>
        <a:bodyPr/>
        <a:lstStyle/>
        <a:p>
          <a:endParaRPr lang="en-US"/>
        </a:p>
      </dgm:t>
    </dgm:pt>
    <dgm:pt modelId="{68C25D18-2B78-413D-B41D-1428D815B1A6}">
      <dgm:prSet/>
      <dgm:spPr/>
      <dgm:t>
        <a:bodyPr/>
        <a:lstStyle/>
        <a:p>
          <a:r>
            <a:rPr lang="en-US"/>
            <a:t>Sent to 6,000 students in Spring 2019</a:t>
          </a:r>
        </a:p>
      </dgm:t>
    </dgm:pt>
    <dgm:pt modelId="{063EE89A-C08D-42CE-B643-6925347E832C}" type="parTrans" cxnId="{F78CCEDB-63AB-4EF0-829F-89C0CF99C300}">
      <dgm:prSet/>
      <dgm:spPr/>
      <dgm:t>
        <a:bodyPr/>
        <a:lstStyle/>
        <a:p>
          <a:endParaRPr lang="en-US"/>
        </a:p>
      </dgm:t>
    </dgm:pt>
    <dgm:pt modelId="{33B8B63F-899F-438C-B893-CDE94B69778E}" type="sibTrans" cxnId="{F78CCEDB-63AB-4EF0-829F-89C0CF99C300}">
      <dgm:prSet/>
      <dgm:spPr/>
      <dgm:t>
        <a:bodyPr/>
        <a:lstStyle/>
        <a:p>
          <a:endParaRPr lang="en-US"/>
        </a:p>
      </dgm:t>
    </dgm:pt>
    <dgm:pt modelId="{8D2628A3-F3C8-405E-9861-F6FD8291BE28}">
      <dgm:prSet/>
      <dgm:spPr/>
      <dgm:t>
        <a:bodyPr/>
        <a:lstStyle/>
        <a:p>
          <a:r>
            <a:rPr lang="en-US"/>
            <a:t>13% response rate (780 students)</a:t>
          </a:r>
        </a:p>
      </dgm:t>
    </dgm:pt>
    <dgm:pt modelId="{E322844A-8B82-4339-8AC5-48408C699E09}" type="parTrans" cxnId="{E8DC1684-3857-4AF6-8143-FF90A8A80C04}">
      <dgm:prSet/>
      <dgm:spPr/>
      <dgm:t>
        <a:bodyPr/>
        <a:lstStyle/>
        <a:p>
          <a:endParaRPr lang="en-US"/>
        </a:p>
      </dgm:t>
    </dgm:pt>
    <dgm:pt modelId="{CCC01A63-00A5-487F-9F2F-BAC32BE217D7}" type="sibTrans" cxnId="{E8DC1684-3857-4AF6-8143-FF90A8A80C04}">
      <dgm:prSet/>
      <dgm:spPr/>
      <dgm:t>
        <a:bodyPr/>
        <a:lstStyle/>
        <a:p>
          <a:endParaRPr lang="en-US"/>
        </a:p>
      </dgm:t>
    </dgm:pt>
    <dgm:pt modelId="{344F30FC-8008-453C-AB7B-69AD0DCBF533}">
      <dgm:prSet/>
      <dgm:spPr/>
      <dgm:t>
        <a:bodyPr/>
        <a:lstStyle/>
        <a:p>
          <a:r>
            <a:rPr lang="en-US"/>
            <a:t>178 questions with skip logic, Average time = 22 minutes</a:t>
          </a:r>
        </a:p>
      </dgm:t>
    </dgm:pt>
    <dgm:pt modelId="{11E9726A-583C-434B-B757-48C9120D5DD9}" type="parTrans" cxnId="{357C8385-0DAB-4B40-99AD-89D3626182CE}">
      <dgm:prSet/>
      <dgm:spPr/>
      <dgm:t>
        <a:bodyPr/>
        <a:lstStyle/>
        <a:p>
          <a:endParaRPr lang="en-US"/>
        </a:p>
      </dgm:t>
    </dgm:pt>
    <dgm:pt modelId="{5755DF3A-83B1-4EC7-84FE-B2052B5F18AB}" type="sibTrans" cxnId="{357C8385-0DAB-4B40-99AD-89D3626182CE}">
      <dgm:prSet/>
      <dgm:spPr/>
      <dgm:t>
        <a:bodyPr/>
        <a:lstStyle/>
        <a:p>
          <a:endParaRPr lang="en-US"/>
        </a:p>
      </dgm:t>
    </dgm:pt>
    <dgm:pt modelId="{B914E81C-6481-439A-85A9-A50DEB84B0B7}">
      <dgm:prSet/>
      <dgm:spPr/>
      <dgm:t>
        <a:bodyPr/>
        <a:lstStyle/>
        <a:p>
          <a:r>
            <a:rPr lang="en-US"/>
            <a:t>Previous: 2015 survey on food insecurity only</a:t>
          </a:r>
        </a:p>
      </dgm:t>
    </dgm:pt>
    <dgm:pt modelId="{814A0910-00C3-4354-8706-516BA9ABB8D8}" type="parTrans" cxnId="{B438F1AB-7EAD-41D6-B3AE-547AC9ABEA57}">
      <dgm:prSet/>
      <dgm:spPr/>
      <dgm:t>
        <a:bodyPr/>
        <a:lstStyle/>
        <a:p>
          <a:endParaRPr lang="en-US"/>
        </a:p>
      </dgm:t>
    </dgm:pt>
    <dgm:pt modelId="{AAD2AE8F-A56B-4E61-8347-9391D4822C80}" type="sibTrans" cxnId="{B438F1AB-7EAD-41D6-B3AE-547AC9ABEA57}">
      <dgm:prSet/>
      <dgm:spPr/>
      <dgm:t>
        <a:bodyPr/>
        <a:lstStyle/>
        <a:p>
          <a:endParaRPr lang="en-US"/>
        </a:p>
      </dgm:t>
    </dgm:pt>
    <dgm:pt modelId="{795853C1-37FF-4AF2-8490-6EF17855958D}" type="pres">
      <dgm:prSet presAssocID="{D3FCB2D2-2942-4430-98C2-FA3BAE96AC99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833684-8A02-4B0D-8945-15E1DF9416CE}" type="pres">
      <dgm:prSet presAssocID="{139889D3-1F54-4268-A45E-0D97282CA17A}" presName="compNode" presStyleCnt="0"/>
      <dgm:spPr/>
    </dgm:pt>
    <dgm:pt modelId="{2D64DA6A-76EE-4E64-940E-281940DA8CF5}" type="pres">
      <dgm:prSet presAssocID="{139889D3-1F54-4268-A45E-0D97282CA17A}" presName="bgRect" presStyleLbl="bgShp" presStyleIdx="0" presStyleCnt="6"/>
      <dgm:spPr/>
    </dgm:pt>
    <dgm:pt modelId="{B5AB36F9-6BE3-4038-995F-E575BE3C2849}" type="pres">
      <dgm:prSet presAssocID="{139889D3-1F54-4268-A45E-0D97282CA17A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enn diagram"/>
        </a:ext>
      </dgm:extLst>
    </dgm:pt>
    <dgm:pt modelId="{06414B15-046F-48BB-9897-5C6F29EC6C8D}" type="pres">
      <dgm:prSet presAssocID="{139889D3-1F54-4268-A45E-0D97282CA17A}" presName="spaceRect" presStyleCnt="0"/>
      <dgm:spPr/>
    </dgm:pt>
    <dgm:pt modelId="{99DADE4A-AE16-4D7B-838F-551AE13A7FD3}" type="pres">
      <dgm:prSet presAssocID="{139889D3-1F54-4268-A45E-0D97282CA17A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C53F3D8-785B-413F-80ED-379BBF3B2EF3}" type="pres">
      <dgm:prSet presAssocID="{05C83514-9233-482C-A34F-60296FCF5EBD}" presName="sibTrans" presStyleCnt="0"/>
      <dgm:spPr/>
    </dgm:pt>
    <dgm:pt modelId="{096E7D9E-1118-4C5C-85F0-331AC5A9EB48}" type="pres">
      <dgm:prSet presAssocID="{4D9732EB-B09C-447C-A76F-424C40836DC7}" presName="compNode" presStyleCnt="0"/>
      <dgm:spPr/>
    </dgm:pt>
    <dgm:pt modelId="{6B29D9D0-3C96-4CE1-99DB-DAC36DEDF62B}" type="pres">
      <dgm:prSet presAssocID="{4D9732EB-B09C-447C-A76F-424C40836DC7}" presName="bgRect" presStyleLbl="bgShp" presStyleIdx="1" presStyleCnt="6"/>
      <dgm:spPr/>
    </dgm:pt>
    <dgm:pt modelId="{8568CE11-A11D-4EAC-833B-4E5943357EE6}" type="pres">
      <dgm:prSet presAssocID="{4D9732EB-B09C-447C-A76F-424C40836DC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C880BEB9-81ED-4160-8D7C-CD5E05246A00}" type="pres">
      <dgm:prSet presAssocID="{4D9732EB-B09C-447C-A76F-424C40836DC7}" presName="spaceRect" presStyleCnt="0"/>
      <dgm:spPr/>
    </dgm:pt>
    <dgm:pt modelId="{9A14BBBD-0369-4917-ADAC-2C434744E2D5}" type="pres">
      <dgm:prSet presAssocID="{4D9732EB-B09C-447C-A76F-424C40836DC7}" presName="parTx" presStyleLbl="revTx" presStyleIdx="1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DA854C0-4EB4-43A0-95CE-04A61E0307BF}" type="pres">
      <dgm:prSet presAssocID="{D7E64773-25F8-4796-B7AE-A0DA4CB10AAE}" presName="sibTrans" presStyleCnt="0"/>
      <dgm:spPr/>
    </dgm:pt>
    <dgm:pt modelId="{5D8A3311-3F44-4883-AD16-0DC633940F53}" type="pres">
      <dgm:prSet presAssocID="{68C25D18-2B78-413D-B41D-1428D815B1A6}" presName="compNode" presStyleCnt="0"/>
      <dgm:spPr/>
    </dgm:pt>
    <dgm:pt modelId="{739756FF-A1D1-417F-8366-1AC8574AF890}" type="pres">
      <dgm:prSet presAssocID="{68C25D18-2B78-413D-B41D-1428D815B1A6}" presName="bgRect" presStyleLbl="bgShp" presStyleIdx="2" presStyleCnt="6"/>
      <dgm:spPr/>
    </dgm:pt>
    <dgm:pt modelId="{3835D16F-8F39-4B0C-BB08-977E11D03DE9}" type="pres">
      <dgm:prSet presAssocID="{68C25D18-2B78-413D-B41D-1428D815B1A6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D857B899-5B0E-4FE8-A9EE-5F1C2870166A}" type="pres">
      <dgm:prSet presAssocID="{68C25D18-2B78-413D-B41D-1428D815B1A6}" presName="spaceRect" presStyleCnt="0"/>
      <dgm:spPr/>
    </dgm:pt>
    <dgm:pt modelId="{141779AD-AE55-4447-B4D0-E72A06078561}" type="pres">
      <dgm:prSet presAssocID="{68C25D18-2B78-413D-B41D-1428D815B1A6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3A4D5C1-E731-48D8-9680-EDB4D12462BA}" type="pres">
      <dgm:prSet presAssocID="{33B8B63F-899F-438C-B893-CDE94B69778E}" presName="sibTrans" presStyleCnt="0"/>
      <dgm:spPr/>
    </dgm:pt>
    <dgm:pt modelId="{1D632BD4-A4AC-47AB-AEE6-C9B2D30330B0}" type="pres">
      <dgm:prSet presAssocID="{8D2628A3-F3C8-405E-9861-F6FD8291BE28}" presName="compNode" presStyleCnt="0"/>
      <dgm:spPr/>
    </dgm:pt>
    <dgm:pt modelId="{0FB8572F-0F0A-4E22-AACA-F8E2628B2A8B}" type="pres">
      <dgm:prSet presAssocID="{8D2628A3-F3C8-405E-9861-F6FD8291BE28}" presName="bgRect" presStyleLbl="bgShp" presStyleIdx="3" presStyleCnt="6"/>
      <dgm:spPr/>
    </dgm:pt>
    <dgm:pt modelId="{5133FC62-00E0-4D62-8C62-BDFB4501FA4E}" type="pres">
      <dgm:prSet presAssocID="{8D2628A3-F3C8-405E-9861-F6FD8291BE28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34EBC287-A7D6-4751-96DD-7E9D8450C48B}" type="pres">
      <dgm:prSet presAssocID="{8D2628A3-F3C8-405E-9861-F6FD8291BE28}" presName="spaceRect" presStyleCnt="0"/>
      <dgm:spPr/>
    </dgm:pt>
    <dgm:pt modelId="{94759BBE-83F9-4D49-88A0-FB31F25F4606}" type="pres">
      <dgm:prSet presAssocID="{8D2628A3-F3C8-405E-9861-F6FD8291BE28}" presName="parTx" presStyleLbl="revTx" presStyleIdx="3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E43FB1B-CEB6-4D8B-A7AF-29AEA34C4702}" type="pres">
      <dgm:prSet presAssocID="{CCC01A63-00A5-487F-9F2F-BAC32BE217D7}" presName="sibTrans" presStyleCnt="0"/>
      <dgm:spPr/>
    </dgm:pt>
    <dgm:pt modelId="{E8443917-0D8E-40C4-A9BF-895978C3F1C1}" type="pres">
      <dgm:prSet presAssocID="{344F30FC-8008-453C-AB7B-69AD0DCBF533}" presName="compNode" presStyleCnt="0"/>
      <dgm:spPr/>
    </dgm:pt>
    <dgm:pt modelId="{1EFABACF-4797-4866-8423-47D173622357}" type="pres">
      <dgm:prSet presAssocID="{344F30FC-8008-453C-AB7B-69AD0DCBF533}" presName="bgRect" presStyleLbl="bgShp" presStyleIdx="4" presStyleCnt="6"/>
      <dgm:spPr/>
    </dgm:pt>
    <dgm:pt modelId="{72669A1C-4797-4A12-A7F7-0FA410C84C00}" type="pres">
      <dgm:prSet presAssocID="{344F30FC-8008-453C-AB7B-69AD0DCBF533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CB21AD87-D542-4178-B545-4F950384CCBC}" type="pres">
      <dgm:prSet presAssocID="{344F30FC-8008-453C-AB7B-69AD0DCBF533}" presName="spaceRect" presStyleCnt="0"/>
      <dgm:spPr/>
    </dgm:pt>
    <dgm:pt modelId="{138E0C74-DE82-48DD-AF9E-BF3446846B3E}" type="pres">
      <dgm:prSet presAssocID="{344F30FC-8008-453C-AB7B-69AD0DCBF533}" presName="parTx" presStyleLbl="revTx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2C927718-5169-4006-93A7-E238945D6F84}" type="pres">
      <dgm:prSet presAssocID="{5755DF3A-83B1-4EC7-84FE-B2052B5F18AB}" presName="sibTrans" presStyleCnt="0"/>
      <dgm:spPr/>
    </dgm:pt>
    <dgm:pt modelId="{0D07A7AF-2340-4068-88DF-6567BCE85871}" type="pres">
      <dgm:prSet presAssocID="{B914E81C-6481-439A-85A9-A50DEB84B0B7}" presName="compNode" presStyleCnt="0"/>
      <dgm:spPr/>
    </dgm:pt>
    <dgm:pt modelId="{1D3CD29B-43A3-4555-906A-9A15CA3FABE3}" type="pres">
      <dgm:prSet presAssocID="{B914E81C-6481-439A-85A9-A50DEB84B0B7}" presName="bgRect" presStyleLbl="bgShp" presStyleIdx="5" presStyleCnt="6"/>
      <dgm:spPr/>
    </dgm:pt>
    <dgm:pt modelId="{5C1DAA76-1F83-4E69-AE94-F38B9D29DC6A}" type="pres">
      <dgm:prSet presAssocID="{B914E81C-6481-439A-85A9-A50DEB84B0B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33A680D7-D2EA-48D6-AEDD-A0AFC0F84BEA}" type="pres">
      <dgm:prSet presAssocID="{B914E81C-6481-439A-85A9-A50DEB84B0B7}" presName="spaceRect" presStyleCnt="0"/>
      <dgm:spPr/>
    </dgm:pt>
    <dgm:pt modelId="{6B786A02-86B3-432B-A0D5-D0FC4E30219A}" type="pres">
      <dgm:prSet presAssocID="{B914E81C-6481-439A-85A9-A50DEB84B0B7}" presName="parTx" presStyleLbl="revTx" presStyleIdx="5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E8DC1684-3857-4AF6-8143-FF90A8A80C04}" srcId="{D3FCB2D2-2942-4430-98C2-FA3BAE96AC99}" destId="{8D2628A3-F3C8-405E-9861-F6FD8291BE28}" srcOrd="3" destOrd="0" parTransId="{E322844A-8B82-4339-8AC5-48408C699E09}" sibTransId="{CCC01A63-00A5-487F-9F2F-BAC32BE217D7}"/>
    <dgm:cxn modelId="{DC095F2B-4465-4B36-9F72-76F3772F0AFF}" type="presOf" srcId="{68C25D18-2B78-413D-B41D-1428D815B1A6}" destId="{141779AD-AE55-4447-B4D0-E72A06078561}" srcOrd="0" destOrd="0" presId="urn:microsoft.com/office/officeart/2018/2/layout/IconVerticalSolidList"/>
    <dgm:cxn modelId="{D8CC5D42-4ABC-45FA-861C-3F6E23F4C27B}" type="presOf" srcId="{D3FCB2D2-2942-4430-98C2-FA3BAE96AC99}" destId="{795853C1-37FF-4AF2-8490-6EF17855958D}" srcOrd="0" destOrd="0" presId="urn:microsoft.com/office/officeart/2018/2/layout/IconVerticalSolidList"/>
    <dgm:cxn modelId="{91B62EF1-7856-42ED-8387-61815E70790D}" type="presOf" srcId="{344F30FC-8008-453C-AB7B-69AD0DCBF533}" destId="{138E0C74-DE82-48DD-AF9E-BF3446846B3E}" srcOrd="0" destOrd="0" presId="urn:microsoft.com/office/officeart/2018/2/layout/IconVerticalSolidList"/>
    <dgm:cxn modelId="{F78CCEDB-63AB-4EF0-829F-89C0CF99C300}" srcId="{D3FCB2D2-2942-4430-98C2-FA3BAE96AC99}" destId="{68C25D18-2B78-413D-B41D-1428D815B1A6}" srcOrd="2" destOrd="0" parTransId="{063EE89A-C08D-42CE-B643-6925347E832C}" sibTransId="{33B8B63F-899F-438C-B893-CDE94B69778E}"/>
    <dgm:cxn modelId="{47229CBC-AF47-413C-9F75-F16D09C457B8}" srcId="{D3FCB2D2-2942-4430-98C2-FA3BAE96AC99}" destId="{139889D3-1F54-4268-A45E-0D97282CA17A}" srcOrd="0" destOrd="0" parTransId="{077362F8-4FEE-4D12-9F5A-BF865519DD57}" sibTransId="{05C83514-9233-482C-A34F-60296FCF5EBD}"/>
    <dgm:cxn modelId="{0B793636-3016-4C34-A585-28110D580725}" srcId="{D3FCB2D2-2942-4430-98C2-FA3BAE96AC99}" destId="{4D9732EB-B09C-447C-A76F-424C40836DC7}" srcOrd="1" destOrd="0" parTransId="{C3C22EC1-2592-4669-9E3F-E4BDCD033654}" sibTransId="{D7E64773-25F8-4796-B7AE-A0DA4CB10AAE}"/>
    <dgm:cxn modelId="{52B74F8E-377A-49CC-933C-BBD49C52C8A6}" type="presOf" srcId="{139889D3-1F54-4268-A45E-0D97282CA17A}" destId="{99DADE4A-AE16-4D7B-838F-551AE13A7FD3}" srcOrd="0" destOrd="0" presId="urn:microsoft.com/office/officeart/2018/2/layout/IconVerticalSolidList"/>
    <dgm:cxn modelId="{6586E088-D141-4B36-B01D-F44D352A1FA6}" type="presOf" srcId="{8D2628A3-F3C8-405E-9861-F6FD8291BE28}" destId="{94759BBE-83F9-4D49-88A0-FB31F25F4606}" srcOrd="0" destOrd="0" presId="urn:microsoft.com/office/officeart/2018/2/layout/IconVerticalSolidList"/>
    <dgm:cxn modelId="{357C8385-0DAB-4B40-99AD-89D3626182CE}" srcId="{D3FCB2D2-2942-4430-98C2-FA3BAE96AC99}" destId="{344F30FC-8008-453C-AB7B-69AD0DCBF533}" srcOrd="4" destOrd="0" parTransId="{11E9726A-583C-434B-B757-48C9120D5DD9}" sibTransId="{5755DF3A-83B1-4EC7-84FE-B2052B5F18AB}"/>
    <dgm:cxn modelId="{B438F1AB-7EAD-41D6-B3AE-547AC9ABEA57}" srcId="{D3FCB2D2-2942-4430-98C2-FA3BAE96AC99}" destId="{B914E81C-6481-439A-85A9-A50DEB84B0B7}" srcOrd="5" destOrd="0" parTransId="{814A0910-00C3-4354-8706-516BA9ABB8D8}" sibTransId="{AAD2AE8F-A56B-4E61-8347-9391D4822C80}"/>
    <dgm:cxn modelId="{08E208CA-BF90-470A-A969-B9FA078034BA}" type="presOf" srcId="{B914E81C-6481-439A-85A9-A50DEB84B0B7}" destId="{6B786A02-86B3-432B-A0D5-D0FC4E30219A}" srcOrd="0" destOrd="0" presId="urn:microsoft.com/office/officeart/2018/2/layout/IconVerticalSolidList"/>
    <dgm:cxn modelId="{B6BB6B1E-E239-4761-BC9C-2DE05A3662A0}" type="presOf" srcId="{4D9732EB-B09C-447C-A76F-424C40836DC7}" destId="{9A14BBBD-0369-4917-ADAC-2C434744E2D5}" srcOrd="0" destOrd="0" presId="urn:microsoft.com/office/officeart/2018/2/layout/IconVerticalSolidList"/>
    <dgm:cxn modelId="{59392C3C-35B0-4F59-A7FB-DBE24ED40F1A}" type="presParOf" srcId="{795853C1-37FF-4AF2-8490-6EF17855958D}" destId="{B0833684-8A02-4B0D-8945-15E1DF9416CE}" srcOrd="0" destOrd="0" presId="urn:microsoft.com/office/officeart/2018/2/layout/IconVerticalSolidList"/>
    <dgm:cxn modelId="{B048BF20-519F-4781-93CC-2991567ECBDA}" type="presParOf" srcId="{B0833684-8A02-4B0D-8945-15E1DF9416CE}" destId="{2D64DA6A-76EE-4E64-940E-281940DA8CF5}" srcOrd="0" destOrd="0" presId="urn:microsoft.com/office/officeart/2018/2/layout/IconVerticalSolidList"/>
    <dgm:cxn modelId="{5114FEB9-48BB-445E-AA2D-9157967A7DFA}" type="presParOf" srcId="{B0833684-8A02-4B0D-8945-15E1DF9416CE}" destId="{B5AB36F9-6BE3-4038-995F-E575BE3C2849}" srcOrd="1" destOrd="0" presId="urn:microsoft.com/office/officeart/2018/2/layout/IconVerticalSolidList"/>
    <dgm:cxn modelId="{D2B42F2A-C971-4DFC-8600-FB596FF2E1AA}" type="presParOf" srcId="{B0833684-8A02-4B0D-8945-15E1DF9416CE}" destId="{06414B15-046F-48BB-9897-5C6F29EC6C8D}" srcOrd="2" destOrd="0" presId="urn:microsoft.com/office/officeart/2018/2/layout/IconVerticalSolidList"/>
    <dgm:cxn modelId="{E08541FE-0E8D-4F2C-A1A8-ECFC3E11A076}" type="presParOf" srcId="{B0833684-8A02-4B0D-8945-15E1DF9416CE}" destId="{99DADE4A-AE16-4D7B-838F-551AE13A7FD3}" srcOrd="3" destOrd="0" presId="urn:microsoft.com/office/officeart/2018/2/layout/IconVerticalSolidList"/>
    <dgm:cxn modelId="{F4DCE86B-BD8B-4622-8339-2BAAE64ED8E6}" type="presParOf" srcId="{795853C1-37FF-4AF2-8490-6EF17855958D}" destId="{3C53F3D8-785B-413F-80ED-379BBF3B2EF3}" srcOrd="1" destOrd="0" presId="urn:microsoft.com/office/officeart/2018/2/layout/IconVerticalSolidList"/>
    <dgm:cxn modelId="{399BD089-5A4A-44EC-976D-3826EB7AA160}" type="presParOf" srcId="{795853C1-37FF-4AF2-8490-6EF17855958D}" destId="{096E7D9E-1118-4C5C-85F0-331AC5A9EB48}" srcOrd="2" destOrd="0" presId="urn:microsoft.com/office/officeart/2018/2/layout/IconVerticalSolidList"/>
    <dgm:cxn modelId="{18D88C5D-BD13-4665-88A8-B35864140399}" type="presParOf" srcId="{096E7D9E-1118-4C5C-85F0-331AC5A9EB48}" destId="{6B29D9D0-3C96-4CE1-99DB-DAC36DEDF62B}" srcOrd="0" destOrd="0" presId="urn:microsoft.com/office/officeart/2018/2/layout/IconVerticalSolidList"/>
    <dgm:cxn modelId="{2651627B-61D9-40F1-907E-F3C1EB9AF176}" type="presParOf" srcId="{096E7D9E-1118-4C5C-85F0-331AC5A9EB48}" destId="{8568CE11-A11D-4EAC-833B-4E5943357EE6}" srcOrd="1" destOrd="0" presId="urn:microsoft.com/office/officeart/2018/2/layout/IconVerticalSolidList"/>
    <dgm:cxn modelId="{4AAAF3FA-C8AC-4B56-A3CE-A193D1A0F65F}" type="presParOf" srcId="{096E7D9E-1118-4C5C-85F0-331AC5A9EB48}" destId="{C880BEB9-81ED-4160-8D7C-CD5E05246A00}" srcOrd="2" destOrd="0" presId="urn:microsoft.com/office/officeart/2018/2/layout/IconVerticalSolidList"/>
    <dgm:cxn modelId="{A0C1C36D-1D73-4A91-85D8-F5DE8F4612DB}" type="presParOf" srcId="{096E7D9E-1118-4C5C-85F0-331AC5A9EB48}" destId="{9A14BBBD-0369-4917-ADAC-2C434744E2D5}" srcOrd="3" destOrd="0" presId="urn:microsoft.com/office/officeart/2018/2/layout/IconVerticalSolidList"/>
    <dgm:cxn modelId="{717B0D84-45D5-4FBB-81E8-F54367DCBB41}" type="presParOf" srcId="{795853C1-37FF-4AF2-8490-6EF17855958D}" destId="{4DA854C0-4EB4-43A0-95CE-04A61E0307BF}" srcOrd="3" destOrd="0" presId="urn:microsoft.com/office/officeart/2018/2/layout/IconVerticalSolidList"/>
    <dgm:cxn modelId="{A3663097-84FF-4755-844E-4D8DB0532257}" type="presParOf" srcId="{795853C1-37FF-4AF2-8490-6EF17855958D}" destId="{5D8A3311-3F44-4883-AD16-0DC633940F53}" srcOrd="4" destOrd="0" presId="urn:microsoft.com/office/officeart/2018/2/layout/IconVerticalSolidList"/>
    <dgm:cxn modelId="{47C0D78A-699C-4036-88E4-664165FB9B83}" type="presParOf" srcId="{5D8A3311-3F44-4883-AD16-0DC633940F53}" destId="{739756FF-A1D1-417F-8366-1AC8574AF890}" srcOrd="0" destOrd="0" presId="urn:microsoft.com/office/officeart/2018/2/layout/IconVerticalSolidList"/>
    <dgm:cxn modelId="{65277B0C-1547-43D2-84CB-F759B2580ECD}" type="presParOf" srcId="{5D8A3311-3F44-4883-AD16-0DC633940F53}" destId="{3835D16F-8F39-4B0C-BB08-977E11D03DE9}" srcOrd="1" destOrd="0" presId="urn:microsoft.com/office/officeart/2018/2/layout/IconVerticalSolidList"/>
    <dgm:cxn modelId="{75DF4931-6360-48E4-9A41-D7608CA20FC5}" type="presParOf" srcId="{5D8A3311-3F44-4883-AD16-0DC633940F53}" destId="{D857B899-5B0E-4FE8-A9EE-5F1C2870166A}" srcOrd="2" destOrd="0" presId="urn:microsoft.com/office/officeart/2018/2/layout/IconVerticalSolidList"/>
    <dgm:cxn modelId="{57C3D4C3-E529-49CB-B89E-B6EE463848CA}" type="presParOf" srcId="{5D8A3311-3F44-4883-AD16-0DC633940F53}" destId="{141779AD-AE55-4447-B4D0-E72A06078561}" srcOrd="3" destOrd="0" presId="urn:microsoft.com/office/officeart/2018/2/layout/IconVerticalSolidList"/>
    <dgm:cxn modelId="{24B2FB64-CBA2-472C-910A-88F6D78FAB07}" type="presParOf" srcId="{795853C1-37FF-4AF2-8490-6EF17855958D}" destId="{D3A4D5C1-E731-48D8-9680-EDB4D12462BA}" srcOrd="5" destOrd="0" presId="urn:microsoft.com/office/officeart/2018/2/layout/IconVerticalSolidList"/>
    <dgm:cxn modelId="{43AADAA5-6DF5-4CAF-B3BE-32426AD8EBBB}" type="presParOf" srcId="{795853C1-37FF-4AF2-8490-6EF17855958D}" destId="{1D632BD4-A4AC-47AB-AEE6-C9B2D30330B0}" srcOrd="6" destOrd="0" presId="urn:microsoft.com/office/officeart/2018/2/layout/IconVerticalSolidList"/>
    <dgm:cxn modelId="{59514EDF-6FEA-4A76-9C86-DAAF4A6662E7}" type="presParOf" srcId="{1D632BD4-A4AC-47AB-AEE6-C9B2D30330B0}" destId="{0FB8572F-0F0A-4E22-AACA-F8E2628B2A8B}" srcOrd="0" destOrd="0" presId="urn:microsoft.com/office/officeart/2018/2/layout/IconVerticalSolidList"/>
    <dgm:cxn modelId="{46595784-A8E4-4613-B3D2-C77CCD2F53B4}" type="presParOf" srcId="{1D632BD4-A4AC-47AB-AEE6-C9B2D30330B0}" destId="{5133FC62-00E0-4D62-8C62-BDFB4501FA4E}" srcOrd="1" destOrd="0" presId="urn:microsoft.com/office/officeart/2018/2/layout/IconVerticalSolidList"/>
    <dgm:cxn modelId="{E63D389A-621D-4A6A-96E8-B508CD755B51}" type="presParOf" srcId="{1D632BD4-A4AC-47AB-AEE6-C9B2D30330B0}" destId="{34EBC287-A7D6-4751-96DD-7E9D8450C48B}" srcOrd="2" destOrd="0" presId="urn:microsoft.com/office/officeart/2018/2/layout/IconVerticalSolidList"/>
    <dgm:cxn modelId="{23B4945D-801D-4F22-A166-C5BC0AF69866}" type="presParOf" srcId="{1D632BD4-A4AC-47AB-AEE6-C9B2D30330B0}" destId="{94759BBE-83F9-4D49-88A0-FB31F25F4606}" srcOrd="3" destOrd="0" presId="urn:microsoft.com/office/officeart/2018/2/layout/IconVerticalSolidList"/>
    <dgm:cxn modelId="{F239CC0F-13C4-4EBC-B889-DFE641310303}" type="presParOf" srcId="{795853C1-37FF-4AF2-8490-6EF17855958D}" destId="{3E43FB1B-CEB6-4D8B-A7AF-29AEA34C4702}" srcOrd="7" destOrd="0" presId="urn:microsoft.com/office/officeart/2018/2/layout/IconVerticalSolidList"/>
    <dgm:cxn modelId="{9CAE033D-1922-43F7-BFAB-6E6A8E2F6D4F}" type="presParOf" srcId="{795853C1-37FF-4AF2-8490-6EF17855958D}" destId="{E8443917-0D8E-40C4-A9BF-895978C3F1C1}" srcOrd="8" destOrd="0" presId="urn:microsoft.com/office/officeart/2018/2/layout/IconVerticalSolidList"/>
    <dgm:cxn modelId="{658FBD85-0534-4754-A1E6-21523C239179}" type="presParOf" srcId="{E8443917-0D8E-40C4-A9BF-895978C3F1C1}" destId="{1EFABACF-4797-4866-8423-47D173622357}" srcOrd="0" destOrd="0" presId="urn:microsoft.com/office/officeart/2018/2/layout/IconVerticalSolidList"/>
    <dgm:cxn modelId="{1FEF645D-1B73-426D-A82E-AEEC25664120}" type="presParOf" srcId="{E8443917-0D8E-40C4-A9BF-895978C3F1C1}" destId="{72669A1C-4797-4A12-A7F7-0FA410C84C00}" srcOrd="1" destOrd="0" presId="urn:microsoft.com/office/officeart/2018/2/layout/IconVerticalSolidList"/>
    <dgm:cxn modelId="{5AC9F98F-C13D-4E55-98A7-9F49923058B0}" type="presParOf" srcId="{E8443917-0D8E-40C4-A9BF-895978C3F1C1}" destId="{CB21AD87-D542-4178-B545-4F950384CCBC}" srcOrd="2" destOrd="0" presId="urn:microsoft.com/office/officeart/2018/2/layout/IconVerticalSolidList"/>
    <dgm:cxn modelId="{98736CEA-D5C1-42AB-B488-28B6DAC0C4AB}" type="presParOf" srcId="{E8443917-0D8E-40C4-A9BF-895978C3F1C1}" destId="{138E0C74-DE82-48DD-AF9E-BF3446846B3E}" srcOrd="3" destOrd="0" presId="urn:microsoft.com/office/officeart/2018/2/layout/IconVerticalSolidList"/>
    <dgm:cxn modelId="{05C07AB6-B1F6-45A1-ADA9-AC03D6D4867F}" type="presParOf" srcId="{795853C1-37FF-4AF2-8490-6EF17855958D}" destId="{2C927718-5169-4006-93A7-E238945D6F84}" srcOrd="9" destOrd="0" presId="urn:microsoft.com/office/officeart/2018/2/layout/IconVerticalSolidList"/>
    <dgm:cxn modelId="{E3705FCC-DAE0-4B17-AE82-00AD7157E6FF}" type="presParOf" srcId="{795853C1-37FF-4AF2-8490-6EF17855958D}" destId="{0D07A7AF-2340-4068-88DF-6567BCE85871}" srcOrd="10" destOrd="0" presId="urn:microsoft.com/office/officeart/2018/2/layout/IconVerticalSolidList"/>
    <dgm:cxn modelId="{26FAE41C-107C-4311-8586-83C7EB6F4D30}" type="presParOf" srcId="{0D07A7AF-2340-4068-88DF-6567BCE85871}" destId="{1D3CD29B-43A3-4555-906A-9A15CA3FABE3}" srcOrd="0" destOrd="0" presId="urn:microsoft.com/office/officeart/2018/2/layout/IconVerticalSolidList"/>
    <dgm:cxn modelId="{0B01F57D-0BE6-4049-951F-2787D340D9C5}" type="presParOf" srcId="{0D07A7AF-2340-4068-88DF-6567BCE85871}" destId="{5C1DAA76-1F83-4E69-AE94-F38B9D29DC6A}" srcOrd="1" destOrd="0" presId="urn:microsoft.com/office/officeart/2018/2/layout/IconVerticalSolidList"/>
    <dgm:cxn modelId="{62D4E8AB-FB39-4B5D-B624-FC82025A2D21}" type="presParOf" srcId="{0D07A7AF-2340-4068-88DF-6567BCE85871}" destId="{33A680D7-D2EA-48D6-AEDD-A0AFC0F84BEA}" srcOrd="2" destOrd="0" presId="urn:microsoft.com/office/officeart/2018/2/layout/IconVerticalSolidList"/>
    <dgm:cxn modelId="{EC65FEDB-45B8-42AD-B8C8-2A3D7EC2728A}" type="presParOf" srcId="{0D07A7AF-2340-4068-88DF-6567BCE85871}" destId="{6B786A02-86B3-432B-A0D5-D0FC4E30219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283BB9-FCB7-4AD9-9D3C-F2AF59142B7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2" csCatId="colorful" phldr="1"/>
      <dgm:spPr/>
      <dgm:t>
        <a:bodyPr/>
        <a:lstStyle/>
        <a:p>
          <a:endParaRPr lang="en-US"/>
        </a:p>
      </dgm:t>
    </dgm:pt>
    <dgm:pt modelId="{CDFBF44C-CA83-48B8-8C99-5D13A47436BC}">
      <dgm:prSet/>
      <dgm:spPr/>
      <dgm:t>
        <a:bodyPr/>
        <a:lstStyle/>
        <a:p>
          <a:r>
            <a:rPr lang="en-US"/>
            <a:t>Those who are food insecure find it much more difficult to get to the grocery store due to transportation, time, or other factors </a:t>
          </a:r>
        </a:p>
      </dgm:t>
    </dgm:pt>
    <dgm:pt modelId="{CFBCBD86-25A7-4C29-B0D4-848CCF324EDC}" type="parTrans" cxnId="{21CD42FB-048C-4E39-8FE6-B0561F3F1CAD}">
      <dgm:prSet/>
      <dgm:spPr/>
      <dgm:t>
        <a:bodyPr/>
        <a:lstStyle/>
        <a:p>
          <a:endParaRPr lang="en-US"/>
        </a:p>
      </dgm:t>
    </dgm:pt>
    <dgm:pt modelId="{6CDA158F-3946-4A64-8FF2-EBB2143B9C9D}" type="sibTrans" cxnId="{21CD42FB-048C-4E39-8FE6-B0561F3F1CAD}">
      <dgm:prSet/>
      <dgm:spPr/>
      <dgm:t>
        <a:bodyPr/>
        <a:lstStyle/>
        <a:p>
          <a:endParaRPr lang="en-US"/>
        </a:p>
      </dgm:t>
    </dgm:pt>
    <dgm:pt modelId="{C57FB97A-CB8A-4570-9BD9-C0A1443F6E91}">
      <dgm:prSet/>
      <dgm:spPr/>
      <dgm:t>
        <a:bodyPr/>
        <a:lstStyle/>
        <a:p>
          <a:r>
            <a:rPr lang="en-US"/>
            <a:t>18.71% of respondents did not access support when needed because they believed someone else needed it more, 17.46% were not sure how to access needed resources, and 12.68% reported fear or shame preventing them from accessing help</a:t>
          </a:r>
        </a:p>
      </dgm:t>
    </dgm:pt>
    <dgm:pt modelId="{E43C7992-BC06-4E82-B103-4F0455B537AE}" type="parTrans" cxnId="{97418B02-2649-488B-913A-195A0A463278}">
      <dgm:prSet/>
      <dgm:spPr/>
      <dgm:t>
        <a:bodyPr/>
        <a:lstStyle/>
        <a:p>
          <a:endParaRPr lang="en-US"/>
        </a:p>
      </dgm:t>
    </dgm:pt>
    <dgm:pt modelId="{59FBAF28-B434-436B-BC98-9C94D3AE7A1C}" type="sibTrans" cxnId="{97418B02-2649-488B-913A-195A0A463278}">
      <dgm:prSet/>
      <dgm:spPr/>
      <dgm:t>
        <a:bodyPr/>
        <a:lstStyle/>
        <a:p>
          <a:endParaRPr lang="en-US"/>
        </a:p>
      </dgm:t>
    </dgm:pt>
    <dgm:pt modelId="{D7FFFDEB-7744-4A5E-85C1-8255CFC478DC}" type="pres">
      <dgm:prSet presAssocID="{14283BB9-FCB7-4AD9-9D3C-F2AF59142B7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F31060-785F-4EE3-8316-A28DDC54E498}" type="pres">
      <dgm:prSet presAssocID="{CDFBF44C-CA83-48B8-8C99-5D13A47436BC}" presName="compNode" presStyleCnt="0"/>
      <dgm:spPr/>
    </dgm:pt>
    <dgm:pt modelId="{CEBE6525-4D6D-4B62-8184-9A7F0A082317}" type="pres">
      <dgm:prSet presAssocID="{CDFBF44C-CA83-48B8-8C99-5D13A47436BC}" presName="bgRect" presStyleLbl="bgShp" presStyleIdx="0" presStyleCnt="2"/>
      <dgm:spPr/>
    </dgm:pt>
    <dgm:pt modelId="{F3D67F3F-BB18-41DD-B826-620E62B5076D}" type="pres">
      <dgm:prSet presAssocID="{CDFBF44C-CA83-48B8-8C99-5D13A47436B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cart"/>
        </a:ext>
      </dgm:extLst>
    </dgm:pt>
    <dgm:pt modelId="{818FD493-7A05-4125-AEA0-F386366D19F2}" type="pres">
      <dgm:prSet presAssocID="{CDFBF44C-CA83-48B8-8C99-5D13A47436BC}" presName="spaceRect" presStyleCnt="0"/>
      <dgm:spPr/>
    </dgm:pt>
    <dgm:pt modelId="{A06F84D5-CA48-4B72-97A0-4A24447F7743}" type="pres">
      <dgm:prSet presAssocID="{CDFBF44C-CA83-48B8-8C99-5D13A47436BC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131B138-1A5B-4ED8-A2FC-23B6613C033E}" type="pres">
      <dgm:prSet presAssocID="{6CDA158F-3946-4A64-8FF2-EBB2143B9C9D}" presName="sibTrans" presStyleCnt="0"/>
      <dgm:spPr/>
    </dgm:pt>
    <dgm:pt modelId="{6E85A27F-2040-4E43-A959-86BD3E91B3B7}" type="pres">
      <dgm:prSet presAssocID="{C57FB97A-CB8A-4570-9BD9-C0A1443F6E91}" presName="compNode" presStyleCnt="0"/>
      <dgm:spPr/>
    </dgm:pt>
    <dgm:pt modelId="{CA194689-03F5-492C-978C-F20CEA4446CB}" type="pres">
      <dgm:prSet presAssocID="{C57FB97A-CB8A-4570-9BD9-C0A1443F6E91}" presName="bgRect" presStyleLbl="bgShp" presStyleIdx="1" presStyleCnt="2"/>
      <dgm:spPr/>
    </dgm:pt>
    <dgm:pt modelId="{D0C605AC-2180-4356-9753-EF7ABE3ACFBC}" type="pres">
      <dgm:prSet presAssocID="{C57FB97A-CB8A-4570-9BD9-C0A1443F6E9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41F316D7-A728-4F9A-8AE9-ED2CD349B60B}" type="pres">
      <dgm:prSet presAssocID="{C57FB97A-CB8A-4570-9BD9-C0A1443F6E91}" presName="spaceRect" presStyleCnt="0"/>
      <dgm:spPr/>
    </dgm:pt>
    <dgm:pt modelId="{36906371-104E-4AB7-92E9-FC27EEC5CB13}" type="pres">
      <dgm:prSet presAssocID="{C57FB97A-CB8A-4570-9BD9-C0A1443F6E91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7BDB14E4-B23B-434B-AC91-37D82711DF2F}" type="presOf" srcId="{14283BB9-FCB7-4AD9-9D3C-F2AF59142B7C}" destId="{D7FFFDEB-7744-4A5E-85C1-8255CFC478DC}" srcOrd="0" destOrd="0" presId="urn:microsoft.com/office/officeart/2018/2/layout/IconVerticalSolidList"/>
    <dgm:cxn modelId="{97418B02-2649-488B-913A-195A0A463278}" srcId="{14283BB9-FCB7-4AD9-9D3C-F2AF59142B7C}" destId="{C57FB97A-CB8A-4570-9BD9-C0A1443F6E91}" srcOrd="1" destOrd="0" parTransId="{E43C7992-BC06-4E82-B103-4F0455B537AE}" sibTransId="{59FBAF28-B434-436B-BC98-9C94D3AE7A1C}"/>
    <dgm:cxn modelId="{557748DC-33FD-480B-A741-2025349BCFD1}" type="presOf" srcId="{CDFBF44C-CA83-48B8-8C99-5D13A47436BC}" destId="{A06F84D5-CA48-4B72-97A0-4A24447F7743}" srcOrd="0" destOrd="0" presId="urn:microsoft.com/office/officeart/2018/2/layout/IconVerticalSolidList"/>
    <dgm:cxn modelId="{D0434425-153F-47AE-9526-A2CA34D616CF}" type="presOf" srcId="{C57FB97A-CB8A-4570-9BD9-C0A1443F6E91}" destId="{36906371-104E-4AB7-92E9-FC27EEC5CB13}" srcOrd="0" destOrd="0" presId="urn:microsoft.com/office/officeart/2018/2/layout/IconVerticalSolidList"/>
    <dgm:cxn modelId="{21CD42FB-048C-4E39-8FE6-B0561F3F1CAD}" srcId="{14283BB9-FCB7-4AD9-9D3C-F2AF59142B7C}" destId="{CDFBF44C-CA83-48B8-8C99-5D13A47436BC}" srcOrd="0" destOrd="0" parTransId="{CFBCBD86-25A7-4C29-B0D4-848CCF324EDC}" sibTransId="{6CDA158F-3946-4A64-8FF2-EBB2143B9C9D}"/>
    <dgm:cxn modelId="{E356DB83-FB77-4FA9-B18A-0CC84D0A8DE6}" type="presParOf" srcId="{D7FFFDEB-7744-4A5E-85C1-8255CFC478DC}" destId="{5DF31060-785F-4EE3-8316-A28DDC54E498}" srcOrd="0" destOrd="0" presId="urn:microsoft.com/office/officeart/2018/2/layout/IconVerticalSolidList"/>
    <dgm:cxn modelId="{9FF35090-5951-424B-8DA5-B91B7B7AC5CC}" type="presParOf" srcId="{5DF31060-785F-4EE3-8316-A28DDC54E498}" destId="{CEBE6525-4D6D-4B62-8184-9A7F0A082317}" srcOrd="0" destOrd="0" presId="urn:microsoft.com/office/officeart/2018/2/layout/IconVerticalSolidList"/>
    <dgm:cxn modelId="{510E32D6-47FC-46C0-A1EB-7EFDD2FE41AD}" type="presParOf" srcId="{5DF31060-785F-4EE3-8316-A28DDC54E498}" destId="{F3D67F3F-BB18-41DD-B826-620E62B5076D}" srcOrd="1" destOrd="0" presId="urn:microsoft.com/office/officeart/2018/2/layout/IconVerticalSolidList"/>
    <dgm:cxn modelId="{4D8DD7BB-9750-4148-BF73-5DA06444428F}" type="presParOf" srcId="{5DF31060-785F-4EE3-8316-A28DDC54E498}" destId="{818FD493-7A05-4125-AEA0-F386366D19F2}" srcOrd="2" destOrd="0" presId="urn:microsoft.com/office/officeart/2018/2/layout/IconVerticalSolidList"/>
    <dgm:cxn modelId="{3D496CB6-499C-40B6-AA07-356EC19536FA}" type="presParOf" srcId="{5DF31060-785F-4EE3-8316-A28DDC54E498}" destId="{A06F84D5-CA48-4B72-97A0-4A24447F7743}" srcOrd="3" destOrd="0" presId="urn:microsoft.com/office/officeart/2018/2/layout/IconVerticalSolidList"/>
    <dgm:cxn modelId="{C9B152DE-4B79-4CC5-83F9-CD2F779DE0A4}" type="presParOf" srcId="{D7FFFDEB-7744-4A5E-85C1-8255CFC478DC}" destId="{D131B138-1A5B-4ED8-A2FC-23B6613C033E}" srcOrd="1" destOrd="0" presId="urn:microsoft.com/office/officeart/2018/2/layout/IconVerticalSolidList"/>
    <dgm:cxn modelId="{0C559720-5F73-4875-81A4-810191FC8D51}" type="presParOf" srcId="{D7FFFDEB-7744-4A5E-85C1-8255CFC478DC}" destId="{6E85A27F-2040-4E43-A959-86BD3E91B3B7}" srcOrd="2" destOrd="0" presId="urn:microsoft.com/office/officeart/2018/2/layout/IconVerticalSolidList"/>
    <dgm:cxn modelId="{19B3FC40-334C-495A-8DCC-71906FD4DC8B}" type="presParOf" srcId="{6E85A27F-2040-4E43-A959-86BD3E91B3B7}" destId="{CA194689-03F5-492C-978C-F20CEA4446CB}" srcOrd="0" destOrd="0" presId="urn:microsoft.com/office/officeart/2018/2/layout/IconVerticalSolidList"/>
    <dgm:cxn modelId="{15E4C235-E6AC-49F6-9F10-A046CDF2A1A0}" type="presParOf" srcId="{6E85A27F-2040-4E43-A959-86BD3E91B3B7}" destId="{D0C605AC-2180-4356-9753-EF7ABE3ACFBC}" srcOrd="1" destOrd="0" presId="urn:microsoft.com/office/officeart/2018/2/layout/IconVerticalSolidList"/>
    <dgm:cxn modelId="{3B8265C0-E7AD-468B-8A6B-F7727FB6976B}" type="presParOf" srcId="{6E85A27F-2040-4E43-A959-86BD3E91B3B7}" destId="{41F316D7-A728-4F9A-8AE9-ED2CD349B60B}" srcOrd="2" destOrd="0" presId="urn:microsoft.com/office/officeart/2018/2/layout/IconVerticalSolidList"/>
    <dgm:cxn modelId="{66FF63EB-A25C-4E85-B314-075BC0D773FB}" type="presParOf" srcId="{6E85A27F-2040-4E43-A959-86BD3E91B3B7}" destId="{36906371-104E-4AB7-92E9-FC27EEC5CB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AA88B6-4FD9-40C0-A425-B56A191CE58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E9CC725-4143-4892-AC47-414148EA0F0F}">
      <dgm:prSet/>
      <dgm:spPr/>
      <dgm:t>
        <a:bodyPr/>
        <a:lstStyle/>
        <a:p>
          <a:r>
            <a:rPr lang="en-US"/>
            <a:t>Only 2.12% of respondents did not have healthcare; 17.37% had it through UNC Charlotte, while 58.26% accessed it through their parents.</a:t>
          </a:r>
        </a:p>
      </dgm:t>
    </dgm:pt>
    <dgm:pt modelId="{DEB4CBEB-A0EB-4C6E-AE71-4BC823366559}" type="parTrans" cxnId="{39C268AA-9F33-4373-9040-66BEA5961964}">
      <dgm:prSet/>
      <dgm:spPr/>
      <dgm:t>
        <a:bodyPr/>
        <a:lstStyle/>
        <a:p>
          <a:endParaRPr lang="en-US"/>
        </a:p>
      </dgm:t>
    </dgm:pt>
    <dgm:pt modelId="{F891C0CB-7BA5-4AE5-8969-1EEA51DC5B13}" type="sibTrans" cxnId="{39C268AA-9F33-4373-9040-66BEA5961964}">
      <dgm:prSet/>
      <dgm:spPr/>
      <dgm:t>
        <a:bodyPr/>
        <a:lstStyle/>
        <a:p>
          <a:endParaRPr lang="en-US"/>
        </a:p>
      </dgm:t>
    </dgm:pt>
    <dgm:pt modelId="{CFF7FFA6-09DB-49A0-9B0B-009A0459AE83}">
      <dgm:prSet/>
      <dgm:spPr/>
      <dgm:t>
        <a:bodyPr/>
        <a:lstStyle/>
        <a:p>
          <a:r>
            <a:rPr lang="en-US"/>
            <a:t>However, 40.04% report needing medical services but not seeking them, primarily for financial (62.43%), insurance (47.62%), or time constraints (48.15%) </a:t>
          </a:r>
        </a:p>
      </dgm:t>
    </dgm:pt>
    <dgm:pt modelId="{7C3B82AB-9DB2-4F28-AE36-C2F39CEB4748}" type="parTrans" cxnId="{760C28C5-683D-469B-9D0C-FEDE9080A205}">
      <dgm:prSet/>
      <dgm:spPr/>
      <dgm:t>
        <a:bodyPr/>
        <a:lstStyle/>
        <a:p>
          <a:endParaRPr lang="en-US"/>
        </a:p>
      </dgm:t>
    </dgm:pt>
    <dgm:pt modelId="{0BF11D3C-AD7D-46D5-876B-9F6E144771B6}" type="sibTrans" cxnId="{760C28C5-683D-469B-9D0C-FEDE9080A205}">
      <dgm:prSet/>
      <dgm:spPr/>
      <dgm:t>
        <a:bodyPr/>
        <a:lstStyle/>
        <a:p>
          <a:endParaRPr lang="en-US"/>
        </a:p>
      </dgm:t>
    </dgm:pt>
    <dgm:pt modelId="{2DE308D8-1D80-4171-B0AF-24150E3CC6BA}" type="pres">
      <dgm:prSet presAssocID="{3DAA88B6-4FD9-40C0-A425-B56A191CE58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9073AD0-E618-474A-BBCC-27BD0E7894FC}" type="pres">
      <dgm:prSet presAssocID="{FE9CC725-4143-4892-AC47-414148EA0F0F}" presName="compNode" presStyleCnt="0"/>
      <dgm:spPr/>
    </dgm:pt>
    <dgm:pt modelId="{32C290AF-F7F0-41A1-AC19-3896CDAAEBF4}" type="pres">
      <dgm:prSet presAssocID="{FE9CC725-4143-4892-AC47-414148EA0F0F}" presName="bgRect" presStyleLbl="bgShp" presStyleIdx="0" presStyleCnt="2"/>
      <dgm:spPr/>
    </dgm:pt>
    <dgm:pt modelId="{DD12CFF2-6F10-477C-A48A-F7309BCE70D7}" type="pres">
      <dgm:prSet presAssocID="{FE9CC725-4143-4892-AC47-414148EA0F0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dical"/>
        </a:ext>
      </dgm:extLst>
    </dgm:pt>
    <dgm:pt modelId="{CD68CF27-4C7F-460B-973B-C99D72D1745C}" type="pres">
      <dgm:prSet presAssocID="{FE9CC725-4143-4892-AC47-414148EA0F0F}" presName="spaceRect" presStyleCnt="0"/>
      <dgm:spPr/>
    </dgm:pt>
    <dgm:pt modelId="{284983A6-D8FB-4DE1-9BFC-B5AE75D2B664}" type="pres">
      <dgm:prSet presAssocID="{FE9CC725-4143-4892-AC47-414148EA0F0F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7C9EC04-585B-45E4-B200-D6C7F451C585}" type="pres">
      <dgm:prSet presAssocID="{F891C0CB-7BA5-4AE5-8969-1EEA51DC5B13}" presName="sibTrans" presStyleCnt="0"/>
      <dgm:spPr/>
    </dgm:pt>
    <dgm:pt modelId="{7193685E-B282-4E4A-AE98-AF938719B2F8}" type="pres">
      <dgm:prSet presAssocID="{CFF7FFA6-09DB-49A0-9B0B-009A0459AE83}" presName="compNode" presStyleCnt="0"/>
      <dgm:spPr/>
    </dgm:pt>
    <dgm:pt modelId="{19E4CD71-4467-44DF-82E0-05A012270C76}" type="pres">
      <dgm:prSet presAssocID="{CFF7FFA6-09DB-49A0-9B0B-009A0459AE83}" presName="bgRect" presStyleLbl="bgShp" presStyleIdx="1" presStyleCnt="2"/>
      <dgm:spPr/>
    </dgm:pt>
    <dgm:pt modelId="{75C99C30-4E6A-4250-B15A-EE476AC9B20E}" type="pres">
      <dgm:prSet presAssocID="{CFF7FFA6-09DB-49A0-9B0B-009A0459AE8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E8883829-1EE8-46B8-86A3-941341DC40E1}" type="pres">
      <dgm:prSet presAssocID="{CFF7FFA6-09DB-49A0-9B0B-009A0459AE83}" presName="spaceRect" presStyleCnt="0"/>
      <dgm:spPr/>
    </dgm:pt>
    <dgm:pt modelId="{7B447FBF-8C62-4BB6-8586-2D80AB33557D}" type="pres">
      <dgm:prSet presAssocID="{CFF7FFA6-09DB-49A0-9B0B-009A0459AE83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3EA501D2-2491-4626-A74F-6EDE14979343}" type="presOf" srcId="{3DAA88B6-4FD9-40C0-A425-B56A191CE58A}" destId="{2DE308D8-1D80-4171-B0AF-24150E3CC6BA}" srcOrd="0" destOrd="0" presId="urn:microsoft.com/office/officeart/2018/2/layout/IconVerticalSolidList"/>
    <dgm:cxn modelId="{A1672175-AFB1-476F-88A0-D3FB6D208779}" type="presOf" srcId="{FE9CC725-4143-4892-AC47-414148EA0F0F}" destId="{284983A6-D8FB-4DE1-9BFC-B5AE75D2B664}" srcOrd="0" destOrd="0" presId="urn:microsoft.com/office/officeart/2018/2/layout/IconVerticalSolidList"/>
    <dgm:cxn modelId="{39C268AA-9F33-4373-9040-66BEA5961964}" srcId="{3DAA88B6-4FD9-40C0-A425-B56A191CE58A}" destId="{FE9CC725-4143-4892-AC47-414148EA0F0F}" srcOrd="0" destOrd="0" parTransId="{DEB4CBEB-A0EB-4C6E-AE71-4BC823366559}" sibTransId="{F891C0CB-7BA5-4AE5-8969-1EEA51DC5B13}"/>
    <dgm:cxn modelId="{760C28C5-683D-469B-9D0C-FEDE9080A205}" srcId="{3DAA88B6-4FD9-40C0-A425-B56A191CE58A}" destId="{CFF7FFA6-09DB-49A0-9B0B-009A0459AE83}" srcOrd="1" destOrd="0" parTransId="{7C3B82AB-9DB2-4F28-AE36-C2F39CEB4748}" sibTransId="{0BF11D3C-AD7D-46D5-876B-9F6E144771B6}"/>
    <dgm:cxn modelId="{53DFAA16-3E51-4ACC-9E5D-373FC2A0F40F}" type="presOf" srcId="{CFF7FFA6-09DB-49A0-9B0B-009A0459AE83}" destId="{7B447FBF-8C62-4BB6-8586-2D80AB33557D}" srcOrd="0" destOrd="0" presId="urn:microsoft.com/office/officeart/2018/2/layout/IconVerticalSolidList"/>
    <dgm:cxn modelId="{A0AE403A-C7E4-4D9C-BE8A-BE87E86DD352}" type="presParOf" srcId="{2DE308D8-1D80-4171-B0AF-24150E3CC6BA}" destId="{09073AD0-E618-474A-BBCC-27BD0E7894FC}" srcOrd="0" destOrd="0" presId="urn:microsoft.com/office/officeart/2018/2/layout/IconVerticalSolidList"/>
    <dgm:cxn modelId="{43238489-0B10-4743-990A-37DA4644B4C4}" type="presParOf" srcId="{09073AD0-E618-474A-BBCC-27BD0E7894FC}" destId="{32C290AF-F7F0-41A1-AC19-3896CDAAEBF4}" srcOrd="0" destOrd="0" presId="urn:microsoft.com/office/officeart/2018/2/layout/IconVerticalSolidList"/>
    <dgm:cxn modelId="{9950B43E-C358-4118-BBD3-73CBFBEF692C}" type="presParOf" srcId="{09073AD0-E618-474A-BBCC-27BD0E7894FC}" destId="{DD12CFF2-6F10-477C-A48A-F7309BCE70D7}" srcOrd="1" destOrd="0" presId="urn:microsoft.com/office/officeart/2018/2/layout/IconVerticalSolidList"/>
    <dgm:cxn modelId="{4E3B3C4B-F0D0-4FA9-A02E-CEB99C2FCC97}" type="presParOf" srcId="{09073AD0-E618-474A-BBCC-27BD0E7894FC}" destId="{CD68CF27-4C7F-460B-973B-C99D72D1745C}" srcOrd="2" destOrd="0" presId="urn:microsoft.com/office/officeart/2018/2/layout/IconVerticalSolidList"/>
    <dgm:cxn modelId="{F2398C73-017F-4A19-9F7A-A5F7C9CB4613}" type="presParOf" srcId="{09073AD0-E618-474A-BBCC-27BD0E7894FC}" destId="{284983A6-D8FB-4DE1-9BFC-B5AE75D2B664}" srcOrd="3" destOrd="0" presId="urn:microsoft.com/office/officeart/2018/2/layout/IconVerticalSolidList"/>
    <dgm:cxn modelId="{CF33DF78-E090-4F5C-A127-0CD36967B52B}" type="presParOf" srcId="{2DE308D8-1D80-4171-B0AF-24150E3CC6BA}" destId="{97C9EC04-585B-45E4-B200-D6C7F451C585}" srcOrd="1" destOrd="0" presId="urn:microsoft.com/office/officeart/2018/2/layout/IconVerticalSolidList"/>
    <dgm:cxn modelId="{C8363701-8D90-44EA-9A32-5B5F7A5AF0D3}" type="presParOf" srcId="{2DE308D8-1D80-4171-B0AF-24150E3CC6BA}" destId="{7193685E-B282-4E4A-AE98-AF938719B2F8}" srcOrd="2" destOrd="0" presId="urn:microsoft.com/office/officeart/2018/2/layout/IconVerticalSolidList"/>
    <dgm:cxn modelId="{2801D167-DEDB-4F70-976A-63F4ABCF04CB}" type="presParOf" srcId="{7193685E-B282-4E4A-AE98-AF938719B2F8}" destId="{19E4CD71-4467-44DF-82E0-05A012270C76}" srcOrd="0" destOrd="0" presId="urn:microsoft.com/office/officeart/2018/2/layout/IconVerticalSolidList"/>
    <dgm:cxn modelId="{15DBB11D-87AE-4584-8FEC-755059D02AED}" type="presParOf" srcId="{7193685E-B282-4E4A-AE98-AF938719B2F8}" destId="{75C99C30-4E6A-4250-B15A-EE476AC9B20E}" srcOrd="1" destOrd="0" presId="urn:microsoft.com/office/officeart/2018/2/layout/IconVerticalSolidList"/>
    <dgm:cxn modelId="{890F5DA8-D9EF-47CD-8A82-E4D2F999C667}" type="presParOf" srcId="{7193685E-B282-4E4A-AE98-AF938719B2F8}" destId="{E8883829-1EE8-46B8-86A3-941341DC40E1}" srcOrd="2" destOrd="0" presId="urn:microsoft.com/office/officeart/2018/2/layout/IconVerticalSolidList"/>
    <dgm:cxn modelId="{D15C8DE4-F8CD-46FA-8980-93690C670034}" type="presParOf" srcId="{7193685E-B282-4E4A-AE98-AF938719B2F8}" destId="{7B447FBF-8C62-4BB6-8586-2D80AB33557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4E6D8B-2D6A-4956-9136-5E2977023B2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D7EF598-0C54-44FE-BBEA-8CB84F2CA210}">
      <dgm:prSet/>
      <dgm:spPr/>
      <dgm:t>
        <a:bodyPr/>
        <a:lstStyle/>
        <a:p>
          <a:r>
            <a:rPr lang="en-US"/>
            <a:t>Phone 97.44% of respondents report owning or leasing a smartphone; 92.52% report that this is fully functional. </a:t>
          </a:r>
        </a:p>
      </dgm:t>
    </dgm:pt>
    <dgm:pt modelId="{6BAFA034-5549-459A-BEDC-5BCA18C6E373}" type="parTrans" cxnId="{EA55D181-ED7B-4CBE-9F96-0998B3138AF5}">
      <dgm:prSet/>
      <dgm:spPr/>
      <dgm:t>
        <a:bodyPr/>
        <a:lstStyle/>
        <a:p>
          <a:endParaRPr lang="en-US"/>
        </a:p>
      </dgm:t>
    </dgm:pt>
    <dgm:pt modelId="{EF143DC7-7621-4E61-A86D-9503F57DDDBE}" type="sibTrans" cxnId="{EA55D181-ED7B-4CBE-9F96-0998B3138AF5}">
      <dgm:prSet/>
      <dgm:spPr/>
      <dgm:t>
        <a:bodyPr/>
        <a:lstStyle/>
        <a:p>
          <a:endParaRPr lang="en-US"/>
        </a:p>
      </dgm:t>
    </dgm:pt>
    <dgm:pt modelId="{EEC79584-FF53-4957-AFEE-D0F3A7C93711}">
      <dgm:prSet/>
      <dgm:spPr/>
      <dgm:t>
        <a:bodyPr/>
        <a:lstStyle/>
        <a:p>
          <a:r>
            <a:rPr lang="en-US"/>
            <a:t>27.56% own or lease a desktop computer, while 94.66% own or lease a laptop computer (84.62% report the laptop is fully functional). </a:t>
          </a:r>
        </a:p>
      </dgm:t>
    </dgm:pt>
    <dgm:pt modelId="{9857BC7F-9EDD-477B-B1EC-C9BB677C1F0D}" type="parTrans" cxnId="{EF13B8B4-C0E2-4962-9F56-E2FA5B9A23CF}">
      <dgm:prSet/>
      <dgm:spPr/>
      <dgm:t>
        <a:bodyPr/>
        <a:lstStyle/>
        <a:p>
          <a:endParaRPr lang="en-US"/>
        </a:p>
      </dgm:t>
    </dgm:pt>
    <dgm:pt modelId="{1DC1BD8A-42C7-4431-AAFD-DE2169270AE7}" type="sibTrans" cxnId="{EF13B8B4-C0E2-4962-9F56-E2FA5B9A23CF}">
      <dgm:prSet/>
      <dgm:spPr/>
      <dgm:t>
        <a:bodyPr/>
        <a:lstStyle/>
        <a:p>
          <a:endParaRPr lang="en-US"/>
        </a:p>
      </dgm:t>
    </dgm:pt>
    <dgm:pt modelId="{FF176662-FE52-4EAF-BC64-4FBEE0A27CBF}">
      <dgm:prSet/>
      <dgm:spPr/>
      <dgm:t>
        <a:bodyPr/>
        <a:lstStyle/>
        <a:p>
          <a:r>
            <a:rPr lang="en-US"/>
            <a:t>There are 151 responses about how technological problems have affected their schoolwork. </a:t>
          </a:r>
        </a:p>
      </dgm:t>
    </dgm:pt>
    <dgm:pt modelId="{9BAA2674-C582-456A-9008-A3E75BC73332}" type="parTrans" cxnId="{EE1A301F-A63E-46A4-AD6D-EB8A27417BAD}">
      <dgm:prSet/>
      <dgm:spPr/>
      <dgm:t>
        <a:bodyPr/>
        <a:lstStyle/>
        <a:p>
          <a:endParaRPr lang="en-US"/>
        </a:p>
      </dgm:t>
    </dgm:pt>
    <dgm:pt modelId="{0015F829-120C-46EF-A2B0-C0113C10F8BA}" type="sibTrans" cxnId="{EE1A301F-A63E-46A4-AD6D-EB8A27417BAD}">
      <dgm:prSet/>
      <dgm:spPr/>
      <dgm:t>
        <a:bodyPr/>
        <a:lstStyle/>
        <a:p>
          <a:endParaRPr lang="en-US"/>
        </a:p>
      </dgm:t>
    </dgm:pt>
    <dgm:pt modelId="{71CA5D9A-7676-4BDB-89C3-645B583F9F17}">
      <dgm:prSet/>
      <dgm:spPr/>
      <dgm:t>
        <a:bodyPr/>
        <a:lstStyle/>
        <a:p>
          <a:r>
            <a:rPr lang="en-US"/>
            <a:t>52.21% report some delays in their internet speeds in their primary location (usually home), and 28.54% say they would use the internet more if they could, but they are limited primarily by availability of the internet and time constraints.</a:t>
          </a:r>
        </a:p>
      </dgm:t>
    </dgm:pt>
    <dgm:pt modelId="{A9D5CE79-6FE7-4C01-9F6D-38D72C92B496}" type="parTrans" cxnId="{ED7D94A6-1E37-449B-A0AC-BB828F6C2E16}">
      <dgm:prSet/>
      <dgm:spPr/>
      <dgm:t>
        <a:bodyPr/>
        <a:lstStyle/>
        <a:p>
          <a:endParaRPr lang="en-US"/>
        </a:p>
      </dgm:t>
    </dgm:pt>
    <dgm:pt modelId="{BEAB248F-DDE5-48A9-BFAC-3FC61908ED54}" type="sibTrans" cxnId="{ED7D94A6-1E37-449B-A0AC-BB828F6C2E16}">
      <dgm:prSet/>
      <dgm:spPr/>
      <dgm:t>
        <a:bodyPr/>
        <a:lstStyle/>
        <a:p>
          <a:endParaRPr lang="en-US"/>
        </a:p>
      </dgm:t>
    </dgm:pt>
    <dgm:pt modelId="{5977D924-A74F-4DF9-A853-C54EA766ABFC}" type="pres">
      <dgm:prSet presAssocID="{B94E6D8B-2D6A-4956-9136-5E2977023B26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6772701-33EC-4EB0-8880-0DBF47D010FA}" type="pres">
      <dgm:prSet presAssocID="{0D7EF598-0C54-44FE-BBEA-8CB84F2CA210}" presName="compNode" presStyleCnt="0"/>
      <dgm:spPr/>
    </dgm:pt>
    <dgm:pt modelId="{143AB3DD-1D01-4850-AE49-A96B17196CC3}" type="pres">
      <dgm:prSet presAssocID="{0D7EF598-0C54-44FE-BBEA-8CB84F2CA210}" presName="bgRect" presStyleLbl="bgShp" presStyleIdx="0" presStyleCnt="4"/>
      <dgm:spPr/>
    </dgm:pt>
    <dgm:pt modelId="{6130A99B-AB45-4E0B-9D99-19DEF58F8BF3}" type="pres">
      <dgm:prSet presAssocID="{0D7EF598-0C54-44FE-BBEA-8CB84F2CA21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A0605A86-5461-4006-929B-2E7ACFF5EC4A}" type="pres">
      <dgm:prSet presAssocID="{0D7EF598-0C54-44FE-BBEA-8CB84F2CA210}" presName="spaceRect" presStyleCnt="0"/>
      <dgm:spPr/>
    </dgm:pt>
    <dgm:pt modelId="{022A31B6-1432-427C-A95D-C86687C3714A}" type="pres">
      <dgm:prSet presAssocID="{0D7EF598-0C54-44FE-BBEA-8CB84F2CA210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0729C5D-22D0-4115-8F3E-5575D5503C59}" type="pres">
      <dgm:prSet presAssocID="{EF143DC7-7621-4E61-A86D-9503F57DDDBE}" presName="sibTrans" presStyleCnt="0"/>
      <dgm:spPr/>
    </dgm:pt>
    <dgm:pt modelId="{745389AA-FED7-464C-A41F-458A055DE263}" type="pres">
      <dgm:prSet presAssocID="{EEC79584-FF53-4957-AFEE-D0F3A7C93711}" presName="compNode" presStyleCnt="0"/>
      <dgm:spPr/>
    </dgm:pt>
    <dgm:pt modelId="{93FEAA9E-E091-4346-B291-7142949D08CB}" type="pres">
      <dgm:prSet presAssocID="{EEC79584-FF53-4957-AFEE-D0F3A7C93711}" presName="bgRect" presStyleLbl="bgShp" presStyleIdx="1" presStyleCnt="4"/>
      <dgm:spPr/>
    </dgm:pt>
    <dgm:pt modelId="{1E86715C-4EA5-42E3-BE35-B22FE4F5FFEE}" type="pres">
      <dgm:prSet presAssocID="{EEC79584-FF53-4957-AFEE-D0F3A7C9371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ptop"/>
        </a:ext>
      </dgm:extLst>
    </dgm:pt>
    <dgm:pt modelId="{C4F0B18B-E574-49A9-83EB-6CE03D418856}" type="pres">
      <dgm:prSet presAssocID="{EEC79584-FF53-4957-AFEE-D0F3A7C93711}" presName="spaceRect" presStyleCnt="0"/>
      <dgm:spPr/>
    </dgm:pt>
    <dgm:pt modelId="{2744A488-BB44-45E6-B63E-52F899A9F7F5}" type="pres">
      <dgm:prSet presAssocID="{EEC79584-FF53-4957-AFEE-D0F3A7C93711}" presName="parTx" presStyleLbl="revTx" presStyleIdx="1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0DE5359-ECA7-4EA7-8C72-E8BE961CC281}" type="pres">
      <dgm:prSet presAssocID="{1DC1BD8A-42C7-4431-AAFD-DE2169270AE7}" presName="sibTrans" presStyleCnt="0"/>
      <dgm:spPr/>
    </dgm:pt>
    <dgm:pt modelId="{90F3A616-0E60-4E14-8087-84011A2CDD0B}" type="pres">
      <dgm:prSet presAssocID="{FF176662-FE52-4EAF-BC64-4FBEE0A27CBF}" presName="compNode" presStyleCnt="0"/>
      <dgm:spPr/>
    </dgm:pt>
    <dgm:pt modelId="{0D0B0EFD-9CEE-42C8-BDA9-4994B2934727}" type="pres">
      <dgm:prSet presAssocID="{FF176662-FE52-4EAF-BC64-4FBEE0A27CBF}" presName="bgRect" presStyleLbl="bgShp" presStyleIdx="2" presStyleCnt="4"/>
      <dgm:spPr/>
    </dgm:pt>
    <dgm:pt modelId="{38601628-0F8E-46A0-AE25-A5A98A9997F5}" type="pres">
      <dgm:prSet presAssocID="{FF176662-FE52-4EAF-BC64-4FBEE0A27CB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FF17B15C-23E9-4DCF-BF6C-43FB008AC8B9}" type="pres">
      <dgm:prSet presAssocID="{FF176662-FE52-4EAF-BC64-4FBEE0A27CBF}" presName="spaceRect" presStyleCnt="0"/>
      <dgm:spPr/>
    </dgm:pt>
    <dgm:pt modelId="{321C3016-F65A-40F8-BD1F-83D99D1450FF}" type="pres">
      <dgm:prSet presAssocID="{FF176662-FE52-4EAF-BC64-4FBEE0A27CBF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5C04C67-8113-4955-8F52-F3BDF0BA633A}" type="pres">
      <dgm:prSet presAssocID="{0015F829-120C-46EF-A2B0-C0113C10F8BA}" presName="sibTrans" presStyleCnt="0"/>
      <dgm:spPr/>
    </dgm:pt>
    <dgm:pt modelId="{67457044-D0EF-431A-95EA-AEEFE548E988}" type="pres">
      <dgm:prSet presAssocID="{71CA5D9A-7676-4BDB-89C3-645B583F9F17}" presName="compNode" presStyleCnt="0"/>
      <dgm:spPr/>
    </dgm:pt>
    <dgm:pt modelId="{9F4F60F4-1A34-47DE-843A-E25676B6AB16}" type="pres">
      <dgm:prSet presAssocID="{71CA5D9A-7676-4BDB-89C3-645B583F9F17}" presName="bgRect" presStyleLbl="bgShp" presStyleIdx="3" presStyleCnt="4"/>
      <dgm:spPr/>
    </dgm:pt>
    <dgm:pt modelId="{19716509-5760-4FA3-8972-77B1141ECD30}" type="pres">
      <dgm:prSet presAssocID="{71CA5D9A-7676-4BDB-89C3-645B583F9F1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8670FC16-A0BC-4692-9CF1-CD06081A9006}" type="pres">
      <dgm:prSet presAssocID="{71CA5D9A-7676-4BDB-89C3-645B583F9F17}" presName="spaceRect" presStyleCnt="0"/>
      <dgm:spPr/>
    </dgm:pt>
    <dgm:pt modelId="{E4AB3EAA-EE82-417A-8043-1D36B65C9E0E}" type="pres">
      <dgm:prSet presAssocID="{71CA5D9A-7676-4BDB-89C3-645B583F9F17}" presName="parTx" presStyleLbl="revTx" presStyleIdx="3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97E90851-47FC-4A0E-8F67-0C76C495D930}" type="presOf" srcId="{EEC79584-FF53-4957-AFEE-D0F3A7C93711}" destId="{2744A488-BB44-45E6-B63E-52F899A9F7F5}" srcOrd="0" destOrd="0" presId="urn:microsoft.com/office/officeart/2018/2/layout/IconVerticalSolidList"/>
    <dgm:cxn modelId="{ED7D94A6-1E37-449B-A0AC-BB828F6C2E16}" srcId="{B94E6D8B-2D6A-4956-9136-5E2977023B26}" destId="{71CA5D9A-7676-4BDB-89C3-645B583F9F17}" srcOrd="3" destOrd="0" parTransId="{A9D5CE79-6FE7-4C01-9F6D-38D72C92B496}" sibTransId="{BEAB248F-DDE5-48A9-BFAC-3FC61908ED54}"/>
    <dgm:cxn modelId="{EE1A301F-A63E-46A4-AD6D-EB8A27417BAD}" srcId="{B94E6D8B-2D6A-4956-9136-5E2977023B26}" destId="{FF176662-FE52-4EAF-BC64-4FBEE0A27CBF}" srcOrd="2" destOrd="0" parTransId="{9BAA2674-C582-456A-9008-A3E75BC73332}" sibTransId="{0015F829-120C-46EF-A2B0-C0113C10F8BA}"/>
    <dgm:cxn modelId="{5DEC1E10-A5EA-42FB-8518-767625E7A6B3}" type="presOf" srcId="{B94E6D8B-2D6A-4956-9136-5E2977023B26}" destId="{5977D924-A74F-4DF9-A853-C54EA766ABFC}" srcOrd="0" destOrd="0" presId="urn:microsoft.com/office/officeart/2018/2/layout/IconVerticalSolidList"/>
    <dgm:cxn modelId="{EA55D181-ED7B-4CBE-9F96-0998B3138AF5}" srcId="{B94E6D8B-2D6A-4956-9136-5E2977023B26}" destId="{0D7EF598-0C54-44FE-BBEA-8CB84F2CA210}" srcOrd="0" destOrd="0" parTransId="{6BAFA034-5549-459A-BEDC-5BCA18C6E373}" sibTransId="{EF143DC7-7621-4E61-A86D-9503F57DDDBE}"/>
    <dgm:cxn modelId="{FF229B06-8619-4243-B391-7AA4B6CDD858}" type="presOf" srcId="{FF176662-FE52-4EAF-BC64-4FBEE0A27CBF}" destId="{321C3016-F65A-40F8-BD1F-83D99D1450FF}" srcOrd="0" destOrd="0" presId="urn:microsoft.com/office/officeart/2018/2/layout/IconVerticalSolidList"/>
    <dgm:cxn modelId="{593488FA-6853-44B8-8294-2768E24823F0}" type="presOf" srcId="{0D7EF598-0C54-44FE-BBEA-8CB84F2CA210}" destId="{022A31B6-1432-427C-A95D-C86687C3714A}" srcOrd="0" destOrd="0" presId="urn:microsoft.com/office/officeart/2018/2/layout/IconVerticalSolidList"/>
    <dgm:cxn modelId="{EF13B8B4-C0E2-4962-9F56-E2FA5B9A23CF}" srcId="{B94E6D8B-2D6A-4956-9136-5E2977023B26}" destId="{EEC79584-FF53-4957-AFEE-D0F3A7C93711}" srcOrd="1" destOrd="0" parTransId="{9857BC7F-9EDD-477B-B1EC-C9BB677C1F0D}" sibTransId="{1DC1BD8A-42C7-4431-AAFD-DE2169270AE7}"/>
    <dgm:cxn modelId="{32ADA019-31EE-4735-BDC3-4879AC40A3FE}" type="presOf" srcId="{71CA5D9A-7676-4BDB-89C3-645B583F9F17}" destId="{E4AB3EAA-EE82-417A-8043-1D36B65C9E0E}" srcOrd="0" destOrd="0" presId="urn:microsoft.com/office/officeart/2018/2/layout/IconVerticalSolidList"/>
    <dgm:cxn modelId="{BB1D7181-9A7B-4629-B04B-D0BE2E2EC28F}" type="presParOf" srcId="{5977D924-A74F-4DF9-A853-C54EA766ABFC}" destId="{F6772701-33EC-4EB0-8880-0DBF47D010FA}" srcOrd="0" destOrd="0" presId="urn:microsoft.com/office/officeart/2018/2/layout/IconVerticalSolidList"/>
    <dgm:cxn modelId="{3103FE56-E9BA-441A-B951-B0E784969A18}" type="presParOf" srcId="{F6772701-33EC-4EB0-8880-0DBF47D010FA}" destId="{143AB3DD-1D01-4850-AE49-A96B17196CC3}" srcOrd="0" destOrd="0" presId="urn:microsoft.com/office/officeart/2018/2/layout/IconVerticalSolidList"/>
    <dgm:cxn modelId="{13C1C87B-9BCE-4603-B9DB-9FBDA3EDC799}" type="presParOf" srcId="{F6772701-33EC-4EB0-8880-0DBF47D010FA}" destId="{6130A99B-AB45-4E0B-9D99-19DEF58F8BF3}" srcOrd="1" destOrd="0" presId="urn:microsoft.com/office/officeart/2018/2/layout/IconVerticalSolidList"/>
    <dgm:cxn modelId="{61E1E856-ED89-4A48-B442-8B030EB908E3}" type="presParOf" srcId="{F6772701-33EC-4EB0-8880-0DBF47D010FA}" destId="{A0605A86-5461-4006-929B-2E7ACFF5EC4A}" srcOrd="2" destOrd="0" presId="urn:microsoft.com/office/officeart/2018/2/layout/IconVerticalSolidList"/>
    <dgm:cxn modelId="{E191D01E-B848-4E9D-9D2E-7DA2098F66E9}" type="presParOf" srcId="{F6772701-33EC-4EB0-8880-0DBF47D010FA}" destId="{022A31B6-1432-427C-A95D-C86687C3714A}" srcOrd="3" destOrd="0" presId="urn:microsoft.com/office/officeart/2018/2/layout/IconVerticalSolidList"/>
    <dgm:cxn modelId="{3DC903F0-E830-421E-89CD-E71684E4910F}" type="presParOf" srcId="{5977D924-A74F-4DF9-A853-C54EA766ABFC}" destId="{60729C5D-22D0-4115-8F3E-5575D5503C59}" srcOrd="1" destOrd="0" presId="urn:microsoft.com/office/officeart/2018/2/layout/IconVerticalSolidList"/>
    <dgm:cxn modelId="{6E79B50E-E574-4E37-9767-ACDFE447E6A5}" type="presParOf" srcId="{5977D924-A74F-4DF9-A853-C54EA766ABFC}" destId="{745389AA-FED7-464C-A41F-458A055DE263}" srcOrd="2" destOrd="0" presId="urn:microsoft.com/office/officeart/2018/2/layout/IconVerticalSolidList"/>
    <dgm:cxn modelId="{03491FB0-E076-42D7-972C-D38CC2433315}" type="presParOf" srcId="{745389AA-FED7-464C-A41F-458A055DE263}" destId="{93FEAA9E-E091-4346-B291-7142949D08CB}" srcOrd="0" destOrd="0" presId="urn:microsoft.com/office/officeart/2018/2/layout/IconVerticalSolidList"/>
    <dgm:cxn modelId="{68F16E98-C5A4-4151-8ABD-F8EE338F8FC7}" type="presParOf" srcId="{745389AA-FED7-464C-A41F-458A055DE263}" destId="{1E86715C-4EA5-42E3-BE35-B22FE4F5FFEE}" srcOrd="1" destOrd="0" presId="urn:microsoft.com/office/officeart/2018/2/layout/IconVerticalSolidList"/>
    <dgm:cxn modelId="{CB25C790-FEB2-4A2C-83DA-2DC784D9995F}" type="presParOf" srcId="{745389AA-FED7-464C-A41F-458A055DE263}" destId="{C4F0B18B-E574-49A9-83EB-6CE03D418856}" srcOrd="2" destOrd="0" presId="urn:microsoft.com/office/officeart/2018/2/layout/IconVerticalSolidList"/>
    <dgm:cxn modelId="{D3B40111-4F93-4AD7-9D45-E99D713CE814}" type="presParOf" srcId="{745389AA-FED7-464C-A41F-458A055DE263}" destId="{2744A488-BB44-45E6-B63E-52F899A9F7F5}" srcOrd="3" destOrd="0" presId="urn:microsoft.com/office/officeart/2018/2/layout/IconVerticalSolidList"/>
    <dgm:cxn modelId="{1B524566-8033-46F8-AF30-20234009FCE6}" type="presParOf" srcId="{5977D924-A74F-4DF9-A853-C54EA766ABFC}" destId="{10DE5359-ECA7-4EA7-8C72-E8BE961CC281}" srcOrd="3" destOrd="0" presId="urn:microsoft.com/office/officeart/2018/2/layout/IconVerticalSolidList"/>
    <dgm:cxn modelId="{E0018220-BB04-42A3-860E-11E5152FCC82}" type="presParOf" srcId="{5977D924-A74F-4DF9-A853-C54EA766ABFC}" destId="{90F3A616-0E60-4E14-8087-84011A2CDD0B}" srcOrd="4" destOrd="0" presId="urn:microsoft.com/office/officeart/2018/2/layout/IconVerticalSolidList"/>
    <dgm:cxn modelId="{59CBFE7B-2044-4FF8-A48F-1E1A7A967CEE}" type="presParOf" srcId="{90F3A616-0E60-4E14-8087-84011A2CDD0B}" destId="{0D0B0EFD-9CEE-42C8-BDA9-4994B2934727}" srcOrd="0" destOrd="0" presId="urn:microsoft.com/office/officeart/2018/2/layout/IconVerticalSolidList"/>
    <dgm:cxn modelId="{2A83465F-8451-4CC0-B7F8-7831CA03204A}" type="presParOf" srcId="{90F3A616-0E60-4E14-8087-84011A2CDD0B}" destId="{38601628-0F8E-46A0-AE25-A5A98A9997F5}" srcOrd="1" destOrd="0" presId="urn:microsoft.com/office/officeart/2018/2/layout/IconVerticalSolidList"/>
    <dgm:cxn modelId="{BAB12667-0CBB-4E81-8CB1-70986E0B9E4F}" type="presParOf" srcId="{90F3A616-0E60-4E14-8087-84011A2CDD0B}" destId="{FF17B15C-23E9-4DCF-BF6C-43FB008AC8B9}" srcOrd="2" destOrd="0" presId="urn:microsoft.com/office/officeart/2018/2/layout/IconVerticalSolidList"/>
    <dgm:cxn modelId="{C3D65139-BD95-47D8-ABA3-35F3E0D9FCA3}" type="presParOf" srcId="{90F3A616-0E60-4E14-8087-84011A2CDD0B}" destId="{321C3016-F65A-40F8-BD1F-83D99D1450FF}" srcOrd="3" destOrd="0" presId="urn:microsoft.com/office/officeart/2018/2/layout/IconVerticalSolidList"/>
    <dgm:cxn modelId="{FE498401-BAA5-41FF-AF0C-A15C9EF3E6CC}" type="presParOf" srcId="{5977D924-A74F-4DF9-A853-C54EA766ABFC}" destId="{B5C04C67-8113-4955-8F52-F3BDF0BA633A}" srcOrd="5" destOrd="0" presId="urn:microsoft.com/office/officeart/2018/2/layout/IconVerticalSolidList"/>
    <dgm:cxn modelId="{3AF89A1E-5D0D-4D7E-A39C-64895AC467C5}" type="presParOf" srcId="{5977D924-A74F-4DF9-A853-C54EA766ABFC}" destId="{67457044-D0EF-431A-95EA-AEEFE548E988}" srcOrd="6" destOrd="0" presId="urn:microsoft.com/office/officeart/2018/2/layout/IconVerticalSolidList"/>
    <dgm:cxn modelId="{AAAFF0E3-51F8-48B4-9459-167C23334607}" type="presParOf" srcId="{67457044-D0EF-431A-95EA-AEEFE548E988}" destId="{9F4F60F4-1A34-47DE-843A-E25676B6AB16}" srcOrd="0" destOrd="0" presId="urn:microsoft.com/office/officeart/2018/2/layout/IconVerticalSolidList"/>
    <dgm:cxn modelId="{3F2A3E51-9E04-4DB5-B85D-ECB2BF20259C}" type="presParOf" srcId="{67457044-D0EF-431A-95EA-AEEFE548E988}" destId="{19716509-5760-4FA3-8972-77B1141ECD30}" srcOrd="1" destOrd="0" presId="urn:microsoft.com/office/officeart/2018/2/layout/IconVerticalSolidList"/>
    <dgm:cxn modelId="{96121B9A-71D9-4CDD-BDAC-2B8CD954B02A}" type="presParOf" srcId="{67457044-D0EF-431A-95EA-AEEFE548E988}" destId="{8670FC16-A0BC-4692-9CF1-CD06081A9006}" srcOrd="2" destOrd="0" presId="urn:microsoft.com/office/officeart/2018/2/layout/IconVerticalSolidList"/>
    <dgm:cxn modelId="{C813866D-0735-4F33-A767-CE0EAD0ED198}" type="presParOf" srcId="{67457044-D0EF-431A-95EA-AEEFE548E988}" destId="{E4AB3EAA-EE82-417A-8043-1D36B65C9E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64DA6A-76EE-4E64-940E-281940DA8CF5}">
      <dsp:nvSpPr>
        <dsp:cNvPr id="0" name=""/>
        <dsp:cNvSpPr/>
      </dsp:nvSpPr>
      <dsp:spPr>
        <a:xfrm>
          <a:off x="0" y="1720"/>
          <a:ext cx="5889686" cy="7332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AB36F9-6BE3-4038-995F-E575BE3C2849}">
      <dsp:nvSpPr>
        <dsp:cNvPr id="0" name=""/>
        <dsp:cNvSpPr/>
      </dsp:nvSpPr>
      <dsp:spPr>
        <a:xfrm>
          <a:off x="221797" y="166693"/>
          <a:ext cx="403267" cy="4032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ADE4A-AE16-4D7B-838F-551AE13A7FD3}">
      <dsp:nvSpPr>
        <dsp:cNvPr id="0" name=""/>
        <dsp:cNvSpPr/>
      </dsp:nvSpPr>
      <dsp:spPr>
        <a:xfrm>
          <a:off x="846861" y="1720"/>
          <a:ext cx="5042824" cy="73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598" tIns="77598" rIns="77598" bIns="7759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Focus on student access to food, housing, healthcare, transportation, and computers</a:t>
          </a:r>
        </a:p>
      </dsp:txBody>
      <dsp:txXfrm>
        <a:off x="846861" y="1720"/>
        <a:ext cx="5042824" cy="733213"/>
      </dsp:txXfrm>
    </dsp:sp>
    <dsp:sp modelId="{6B29D9D0-3C96-4CE1-99DB-DAC36DEDF62B}">
      <dsp:nvSpPr>
        <dsp:cNvPr id="0" name=""/>
        <dsp:cNvSpPr/>
      </dsp:nvSpPr>
      <dsp:spPr>
        <a:xfrm>
          <a:off x="0" y="918237"/>
          <a:ext cx="5889686" cy="7332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68CE11-A11D-4EAC-833B-4E5943357EE6}">
      <dsp:nvSpPr>
        <dsp:cNvPr id="0" name=""/>
        <dsp:cNvSpPr/>
      </dsp:nvSpPr>
      <dsp:spPr>
        <a:xfrm>
          <a:off x="221797" y="1083210"/>
          <a:ext cx="403267" cy="4032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4BBBD-0369-4917-ADAC-2C434744E2D5}">
      <dsp:nvSpPr>
        <dsp:cNvPr id="0" name=""/>
        <dsp:cNvSpPr/>
      </dsp:nvSpPr>
      <dsp:spPr>
        <a:xfrm>
          <a:off x="846861" y="918237"/>
          <a:ext cx="5042824" cy="73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598" tIns="77598" rIns="77598" bIns="7759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Building on surveys, interviews, and focus groups from 2015-present</a:t>
          </a:r>
        </a:p>
      </dsp:txBody>
      <dsp:txXfrm>
        <a:off x="846861" y="918237"/>
        <a:ext cx="5042824" cy="733213"/>
      </dsp:txXfrm>
    </dsp:sp>
    <dsp:sp modelId="{739756FF-A1D1-417F-8366-1AC8574AF890}">
      <dsp:nvSpPr>
        <dsp:cNvPr id="0" name=""/>
        <dsp:cNvSpPr/>
      </dsp:nvSpPr>
      <dsp:spPr>
        <a:xfrm>
          <a:off x="0" y="1834755"/>
          <a:ext cx="5889686" cy="73321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35D16F-8F39-4B0C-BB08-977E11D03DE9}">
      <dsp:nvSpPr>
        <dsp:cNvPr id="0" name=""/>
        <dsp:cNvSpPr/>
      </dsp:nvSpPr>
      <dsp:spPr>
        <a:xfrm>
          <a:off x="221797" y="1999728"/>
          <a:ext cx="403267" cy="4032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1779AD-AE55-4447-B4D0-E72A06078561}">
      <dsp:nvSpPr>
        <dsp:cNvPr id="0" name=""/>
        <dsp:cNvSpPr/>
      </dsp:nvSpPr>
      <dsp:spPr>
        <a:xfrm>
          <a:off x="846861" y="1834755"/>
          <a:ext cx="5042824" cy="73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598" tIns="77598" rIns="77598" bIns="7759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Sent to 6,000 students in Spring 2019</a:t>
          </a:r>
        </a:p>
      </dsp:txBody>
      <dsp:txXfrm>
        <a:off x="846861" y="1834755"/>
        <a:ext cx="5042824" cy="733213"/>
      </dsp:txXfrm>
    </dsp:sp>
    <dsp:sp modelId="{0FB8572F-0F0A-4E22-AACA-F8E2628B2A8B}">
      <dsp:nvSpPr>
        <dsp:cNvPr id="0" name=""/>
        <dsp:cNvSpPr/>
      </dsp:nvSpPr>
      <dsp:spPr>
        <a:xfrm>
          <a:off x="0" y="2751272"/>
          <a:ext cx="5889686" cy="73321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33FC62-00E0-4D62-8C62-BDFB4501FA4E}">
      <dsp:nvSpPr>
        <dsp:cNvPr id="0" name=""/>
        <dsp:cNvSpPr/>
      </dsp:nvSpPr>
      <dsp:spPr>
        <a:xfrm>
          <a:off x="221797" y="2916245"/>
          <a:ext cx="403267" cy="40326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759BBE-83F9-4D49-88A0-FB31F25F4606}">
      <dsp:nvSpPr>
        <dsp:cNvPr id="0" name=""/>
        <dsp:cNvSpPr/>
      </dsp:nvSpPr>
      <dsp:spPr>
        <a:xfrm>
          <a:off x="846861" y="2751272"/>
          <a:ext cx="5042824" cy="73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598" tIns="77598" rIns="77598" bIns="7759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13% response rate (780 students)</a:t>
          </a:r>
        </a:p>
      </dsp:txBody>
      <dsp:txXfrm>
        <a:off x="846861" y="2751272"/>
        <a:ext cx="5042824" cy="733213"/>
      </dsp:txXfrm>
    </dsp:sp>
    <dsp:sp modelId="{1EFABACF-4797-4866-8423-47D173622357}">
      <dsp:nvSpPr>
        <dsp:cNvPr id="0" name=""/>
        <dsp:cNvSpPr/>
      </dsp:nvSpPr>
      <dsp:spPr>
        <a:xfrm>
          <a:off x="0" y="3667789"/>
          <a:ext cx="5889686" cy="73321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669A1C-4797-4A12-A7F7-0FA410C84C00}">
      <dsp:nvSpPr>
        <dsp:cNvPr id="0" name=""/>
        <dsp:cNvSpPr/>
      </dsp:nvSpPr>
      <dsp:spPr>
        <a:xfrm>
          <a:off x="221797" y="3832762"/>
          <a:ext cx="403267" cy="40326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8E0C74-DE82-48DD-AF9E-BF3446846B3E}">
      <dsp:nvSpPr>
        <dsp:cNvPr id="0" name=""/>
        <dsp:cNvSpPr/>
      </dsp:nvSpPr>
      <dsp:spPr>
        <a:xfrm>
          <a:off x="846861" y="3667789"/>
          <a:ext cx="5042824" cy="73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598" tIns="77598" rIns="77598" bIns="7759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178 questions with skip logic, Average time = 22 minutes</a:t>
          </a:r>
        </a:p>
      </dsp:txBody>
      <dsp:txXfrm>
        <a:off x="846861" y="3667789"/>
        <a:ext cx="5042824" cy="733213"/>
      </dsp:txXfrm>
    </dsp:sp>
    <dsp:sp modelId="{1D3CD29B-43A3-4555-906A-9A15CA3FABE3}">
      <dsp:nvSpPr>
        <dsp:cNvPr id="0" name=""/>
        <dsp:cNvSpPr/>
      </dsp:nvSpPr>
      <dsp:spPr>
        <a:xfrm>
          <a:off x="0" y="4584306"/>
          <a:ext cx="5889686" cy="7332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1DAA76-1F83-4E69-AE94-F38B9D29DC6A}">
      <dsp:nvSpPr>
        <dsp:cNvPr id="0" name=""/>
        <dsp:cNvSpPr/>
      </dsp:nvSpPr>
      <dsp:spPr>
        <a:xfrm>
          <a:off x="221797" y="4749279"/>
          <a:ext cx="403267" cy="40326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786A02-86B3-432B-A0D5-D0FC4E30219A}">
      <dsp:nvSpPr>
        <dsp:cNvPr id="0" name=""/>
        <dsp:cNvSpPr/>
      </dsp:nvSpPr>
      <dsp:spPr>
        <a:xfrm>
          <a:off x="846861" y="4584306"/>
          <a:ext cx="5042824" cy="7332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598" tIns="77598" rIns="77598" bIns="7759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Previous: 2015 survey on food insecurity only</a:t>
          </a:r>
        </a:p>
      </dsp:txBody>
      <dsp:txXfrm>
        <a:off x="846861" y="4584306"/>
        <a:ext cx="5042824" cy="7332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BE6525-4D6D-4B62-8184-9A7F0A082317}">
      <dsp:nvSpPr>
        <dsp:cNvPr id="0" name=""/>
        <dsp:cNvSpPr/>
      </dsp:nvSpPr>
      <dsp:spPr>
        <a:xfrm>
          <a:off x="0" y="547110"/>
          <a:ext cx="7958330" cy="10100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D67F3F-BB18-41DD-B826-620E62B5076D}">
      <dsp:nvSpPr>
        <dsp:cNvPr id="0" name=""/>
        <dsp:cNvSpPr/>
      </dsp:nvSpPr>
      <dsp:spPr>
        <a:xfrm>
          <a:off x="305540" y="774371"/>
          <a:ext cx="555527" cy="5555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6F84D5-CA48-4B72-97A0-4A24447F7743}">
      <dsp:nvSpPr>
        <dsp:cNvPr id="0" name=""/>
        <dsp:cNvSpPr/>
      </dsp:nvSpPr>
      <dsp:spPr>
        <a:xfrm>
          <a:off x="1166607" y="547110"/>
          <a:ext cx="6791722" cy="1010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897" tIns="106897" rIns="106897" bIns="106897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Those who are food insecure find it much more difficult to get to the grocery store due to transportation, time, or other factors </a:t>
          </a:r>
        </a:p>
      </dsp:txBody>
      <dsp:txXfrm>
        <a:off x="1166607" y="547110"/>
        <a:ext cx="6791722" cy="1010050"/>
      </dsp:txXfrm>
    </dsp:sp>
    <dsp:sp modelId="{CA194689-03F5-492C-978C-F20CEA4446CB}">
      <dsp:nvSpPr>
        <dsp:cNvPr id="0" name=""/>
        <dsp:cNvSpPr/>
      </dsp:nvSpPr>
      <dsp:spPr>
        <a:xfrm>
          <a:off x="0" y="1809673"/>
          <a:ext cx="7958330" cy="1010050"/>
        </a:xfrm>
        <a:prstGeom prst="roundRect">
          <a:avLst>
            <a:gd name="adj" fmla="val 10000"/>
          </a:avLst>
        </a:prstGeom>
        <a:solidFill>
          <a:schemeClr val="accent2">
            <a:hueOff val="2655785"/>
            <a:satOff val="9135"/>
            <a:lumOff val="-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C605AC-2180-4356-9753-EF7ABE3ACFBC}">
      <dsp:nvSpPr>
        <dsp:cNvPr id="0" name=""/>
        <dsp:cNvSpPr/>
      </dsp:nvSpPr>
      <dsp:spPr>
        <a:xfrm>
          <a:off x="305540" y="2036934"/>
          <a:ext cx="555527" cy="5555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906371-104E-4AB7-92E9-FC27EEC5CB13}">
      <dsp:nvSpPr>
        <dsp:cNvPr id="0" name=""/>
        <dsp:cNvSpPr/>
      </dsp:nvSpPr>
      <dsp:spPr>
        <a:xfrm>
          <a:off x="1166607" y="1809673"/>
          <a:ext cx="6791722" cy="10100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897" tIns="106897" rIns="106897" bIns="106897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/>
            <a:t>18.71% of respondents did not access support when needed because they believed someone else needed it more, 17.46% were not sure how to access needed resources, and 12.68% reported fear or shame preventing them from accessing help</a:t>
          </a:r>
        </a:p>
      </dsp:txBody>
      <dsp:txXfrm>
        <a:off x="1166607" y="1809673"/>
        <a:ext cx="6791722" cy="10100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C290AF-F7F0-41A1-AC19-3896CDAAEBF4}">
      <dsp:nvSpPr>
        <dsp:cNvPr id="0" name=""/>
        <dsp:cNvSpPr/>
      </dsp:nvSpPr>
      <dsp:spPr>
        <a:xfrm>
          <a:off x="0" y="864376"/>
          <a:ext cx="5889686" cy="159577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12CFF2-6F10-477C-A48A-F7309BCE70D7}">
      <dsp:nvSpPr>
        <dsp:cNvPr id="0" name=""/>
        <dsp:cNvSpPr/>
      </dsp:nvSpPr>
      <dsp:spPr>
        <a:xfrm>
          <a:off x="482721" y="1223425"/>
          <a:ext cx="877674" cy="87767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983A6-D8FB-4DE1-9BFC-B5AE75D2B664}">
      <dsp:nvSpPr>
        <dsp:cNvPr id="0" name=""/>
        <dsp:cNvSpPr/>
      </dsp:nvSpPr>
      <dsp:spPr>
        <a:xfrm>
          <a:off x="1843117" y="864376"/>
          <a:ext cx="4046568" cy="1595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886" tIns="168886" rIns="168886" bIns="168886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Only 2.12% of respondents did not have healthcare; 17.37% had it through UNC Charlotte, while 58.26% accessed it through their parents.</a:t>
          </a:r>
        </a:p>
      </dsp:txBody>
      <dsp:txXfrm>
        <a:off x="1843117" y="864376"/>
        <a:ext cx="4046568" cy="1595772"/>
      </dsp:txXfrm>
    </dsp:sp>
    <dsp:sp modelId="{19E4CD71-4467-44DF-82E0-05A012270C76}">
      <dsp:nvSpPr>
        <dsp:cNvPr id="0" name=""/>
        <dsp:cNvSpPr/>
      </dsp:nvSpPr>
      <dsp:spPr>
        <a:xfrm>
          <a:off x="0" y="2859092"/>
          <a:ext cx="5889686" cy="159577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C99C30-4E6A-4250-B15A-EE476AC9B20E}">
      <dsp:nvSpPr>
        <dsp:cNvPr id="0" name=""/>
        <dsp:cNvSpPr/>
      </dsp:nvSpPr>
      <dsp:spPr>
        <a:xfrm>
          <a:off x="482721" y="3218140"/>
          <a:ext cx="877674" cy="87767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47FBF-8C62-4BB6-8586-2D80AB33557D}">
      <dsp:nvSpPr>
        <dsp:cNvPr id="0" name=""/>
        <dsp:cNvSpPr/>
      </dsp:nvSpPr>
      <dsp:spPr>
        <a:xfrm>
          <a:off x="1843117" y="2859092"/>
          <a:ext cx="4046568" cy="1595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886" tIns="168886" rIns="168886" bIns="168886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However, 40.04% report needing medical services but not seeking them, primarily for financial (62.43%), insurance (47.62%), or time constraints (48.15%) </a:t>
          </a:r>
        </a:p>
      </dsp:txBody>
      <dsp:txXfrm>
        <a:off x="1843117" y="2859092"/>
        <a:ext cx="4046568" cy="15957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AB3DD-1D01-4850-AE49-A96B17196CC3}">
      <dsp:nvSpPr>
        <dsp:cNvPr id="0" name=""/>
        <dsp:cNvSpPr/>
      </dsp:nvSpPr>
      <dsp:spPr>
        <a:xfrm>
          <a:off x="0" y="4802"/>
          <a:ext cx="5889686" cy="10520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30A99B-AB45-4E0B-9D99-19DEF58F8BF3}">
      <dsp:nvSpPr>
        <dsp:cNvPr id="0" name=""/>
        <dsp:cNvSpPr/>
      </dsp:nvSpPr>
      <dsp:spPr>
        <a:xfrm>
          <a:off x="318249" y="241517"/>
          <a:ext cx="579200" cy="57863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2A31B6-1432-427C-A95D-C86687C3714A}">
      <dsp:nvSpPr>
        <dsp:cNvPr id="0" name=""/>
        <dsp:cNvSpPr/>
      </dsp:nvSpPr>
      <dsp:spPr>
        <a:xfrm>
          <a:off x="1215699" y="4802"/>
          <a:ext cx="4637164" cy="1117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302" tIns="118302" rIns="118302" bIns="118302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Phone 97.44% of respondents report owning or leasing a smartphone; 92.52% report that this is fully functional. </a:t>
          </a:r>
        </a:p>
      </dsp:txBody>
      <dsp:txXfrm>
        <a:off x="1215699" y="4802"/>
        <a:ext cx="4637164" cy="1117817"/>
      </dsp:txXfrm>
    </dsp:sp>
    <dsp:sp modelId="{93FEAA9E-E091-4346-B291-7142949D08CB}">
      <dsp:nvSpPr>
        <dsp:cNvPr id="0" name=""/>
        <dsp:cNvSpPr/>
      </dsp:nvSpPr>
      <dsp:spPr>
        <a:xfrm>
          <a:off x="0" y="1402075"/>
          <a:ext cx="5889686" cy="10520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6715C-4EA5-42E3-BE35-B22FE4F5FFEE}">
      <dsp:nvSpPr>
        <dsp:cNvPr id="0" name=""/>
        <dsp:cNvSpPr/>
      </dsp:nvSpPr>
      <dsp:spPr>
        <a:xfrm>
          <a:off x="318249" y="1638789"/>
          <a:ext cx="579200" cy="57863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4A488-BB44-45E6-B63E-52F899A9F7F5}">
      <dsp:nvSpPr>
        <dsp:cNvPr id="0" name=""/>
        <dsp:cNvSpPr/>
      </dsp:nvSpPr>
      <dsp:spPr>
        <a:xfrm>
          <a:off x="1215699" y="1402075"/>
          <a:ext cx="4637164" cy="1117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302" tIns="118302" rIns="118302" bIns="118302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27.56% own or lease a desktop computer, while 94.66% own or lease a laptop computer (84.62% report the laptop is fully functional). </a:t>
          </a:r>
        </a:p>
      </dsp:txBody>
      <dsp:txXfrm>
        <a:off x="1215699" y="1402075"/>
        <a:ext cx="4637164" cy="1117817"/>
      </dsp:txXfrm>
    </dsp:sp>
    <dsp:sp modelId="{0D0B0EFD-9CEE-42C8-BDA9-4994B2934727}">
      <dsp:nvSpPr>
        <dsp:cNvPr id="0" name=""/>
        <dsp:cNvSpPr/>
      </dsp:nvSpPr>
      <dsp:spPr>
        <a:xfrm>
          <a:off x="0" y="2799347"/>
          <a:ext cx="5889686" cy="10520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601628-0F8E-46A0-AE25-A5A98A9997F5}">
      <dsp:nvSpPr>
        <dsp:cNvPr id="0" name=""/>
        <dsp:cNvSpPr/>
      </dsp:nvSpPr>
      <dsp:spPr>
        <a:xfrm>
          <a:off x="318249" y="3036062"/>
          <a:ext cx="579200" cy="57863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1C3016-F65A-40F8-BD1F-83D99D1450FF}">
      <dsp:nvSpPr>
        <dsp:cNvPr id="0" name=""/>
        <dsp:cNvSpPr/>
      </dsp:nvSpPr>
      <dsp:spPr>
        <a:xfrm>
          <a:off x="1215699" y="2799347"/>
          <a:ext cx="4637164" cy="1117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302" tIns="118302" rIns="118302" bIns="118302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There are 151 responses about how technological problems have affected their schoolwork. </a:t>
          </a:r>
        </a:p>
      </dsp:txBody>
      <dsp:txXfrm>
        <a:off x="1215699" y="2799347"/>
        <a:ext cx="4637164" cy="1117817"/>
      </dsp:txXfrm>
    </dsp:sp>
    <dsp:sp modelId="{9F4F60F4-1A34-47DE-843A-E25676B6AB16}">
      <dsp:nvSpPr>
        <dsp:cNvPr id="0" name=""/>
        <dsp:cNvSpPr/>
      </dsp:nvSpPr>
      <dsp:spPr>
        <a:xfrm>
          <a:off x="0" y="4196620"/>
          <a:ext cx="5889686" cy="105206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716509-5760-4FA3-8972-77B1141ECD30}">
      <dsp:nvSpPr>
        <dsp:cNvPr id="0" name=""/>
        <dsp:cNvSpPr/>
      </dsp:nvSpPr>
      <dsp:spPr>
        <a:xfrm>
          <a:off x="318560" y="4433334"/>
          <a:ext cx="579200" cy="57863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AB3EAA-EE82-417A-8043-1D36B65C9E0E}">
      <dsp:nvSpPr>
        <dsp:cNvPr id="0" name=""/>
        <dsp:cNvSpPr/>
      </dsp:nvSpPr>
      <dsp:spPr>
        <a:xfrm>
          <a:off x="1216321" y="4196620"/>
          <a:ext cx="4597344" cy="1117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302" tIns="118302" rIns="118302" bIns="118302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52.21% report some delays in their internet speeds in their primary location (usually home), and 28.54% say they would use the internet more if they could, but they are limited primarily by availability of the internet and time constraints.</a:t>
          </a:r>
        </a:p>
      </dsp:txBody>
      <dsp:txXfrm>
        <a:off x="1216321" y="4196620"/>
        <a:ext cx="4597344" cy="1117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9EAA9-0DD4-3E42-9454-F476F9E863B2}" type="datetimeFigureOut">
              <a:rPr lang="en-US" smtClean="0"/>
              <a:t>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5D075-5324-B34B-A96B-D01E10551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3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National Survey of Student Engagement 21% for large institutions (smaller for public)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Over half in under 15 minutes (only 72&gt;30 min)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D075-5324-B34B-A96B-D01E10551E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78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D075-5324-B34B-A96B-D01E10551E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88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Respondents found that eating a more nutritional diet might be helped by more money (55.38%), more time (53.05%), cheaper fruits and vegetables (50.0%), more knowledge about how to prepare meals (34.23%), more healthy food outlets on campus (33.33%), and others.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D075-5324-B34B-A96B-D01E10551E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93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75D075-5324-B34B-A96B-D01E10551E4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7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gif"/><Relationship Id="rId5" Type="http://schemas.openxmlformats.org/officeDocument/2006/relationships/image" Target="../media/image12.gif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21582-16F4-E048-8BCA-7FB2064BFD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Student food insecurity at </a:t>
            </a:r>
            <a:br>
              <a:rPr lang="en-US" dirty="0"/>
            </a:br>
            <a:r>
              <a:rPr lang="en-US" dirty="0"/>
              <a:t>UNC Charlotte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559A0-97EC-3F45-82C6-B416FD8037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Nicole Peterson</a:t>
            </a:r>
          </a:p>
          <a:p>
            <a:r>
              <a:rPr lang="en-US" dirty="0" err="1"/>
              <a:t>npeterson@uncc.edu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04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32B96-A8F6-AA4C-AD95-C478C88F0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2019 Survey details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A194EE-A97B-4DF2-9045-2072F59668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282422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53692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9B0F3308-12C4-4DD7-ABB4-D0DFAA3CF6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A24046D-AAB6-4470-AC22-6448D576E5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11A0A85-392D-49DA-B9EC-82262B3B96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73AFD74C-283C-45BD-885B-6E6635E4B3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E3DE725-FEB0-422F-BDBA-A29C95768A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5058156-257B-4118-BA50-5869C8AF6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5A10A-BF88-364F-8D3A-6289DCAEF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3" y="808056"/>
            <a:ext cx="8608037" cy="1077229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Overview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8C742-FF6E-7D47-8823-20E018D4C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5805" y="2052116"/>
            <a:ext cx="2658877" cy="3997828"/>
          </a:xfrm>
        </p:spPr>
        <p:txBody>
          <a:bodyPr>
            <a:normAutofit/>
          </a:bodyPr>
          <a:lstStyle/>
          <a:p>
            <a:r>
              <a:rPr lang="en-US" sz="1600"/>
              <a:t>32% of students surveyed were food insecure using the USDA measure</a:t>
            </a:r>
          </a:p>
          <a:p>
            <a:endParaRPr lang="en-US" sz="160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23B4D99-FEA8-489A-8436-A2F113BE1B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2676C49-ED91-8947-A369-4F72330ED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5272" y="6049944"/>
            <a:ext cx="475784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USDA food security scores (of those who answered the questions, N=531)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40C10E7-51EF-9242-89A7-34E9477D68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792264"/>
              </p:ext>
            </p:extLst>
          </p:nvPr>
        </p:nvGraphicFramePr>
        <p:xfrm>
          <a:off x="5450909" y="2348779"/>
          <a:ext cx="4783143" cy="3637969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1088523">
                  <a:extLst>
                    <a:ext uri="{9D8B030D-6E8A-4147-A177-3AD203B41FA5}">
                      <a16:colId xmlns:a16="http://schemas.microsoft.com/office/drawing/2014/main" val="4077999097"/>
                    </a:ext>
                  </a:extLst>
                </a:gridCol>
                <a:gridCol w="1201506">
                  <a:extLst>
                    <a:ext uri="{9D8B030D-6E8A-4147-A177-3AD203B41FA5}">
                      <a16:colId xmlns:a16="http://schemas.microsoft.com/office/drawing/2014/main" val="3940040625"/>
                    </a:ext>
                  </a:extLst>
                </a:gridCol>
                <a:gridCol w="1003695">
                  <a:extLst>
                    <a:ext uri="{9D8B030D-6E8A-4147-A177-3AD203B41FA5}">
                      <a16:colId xmlns:a16="http://schemas.microsoft.com/office/drawing/2014/main" val="2755390580"/>
                    </a:ext>
                  </a:extLst>
                </a:gridCol>
                <a:gridCol w="687244">
                  <a:extLst>
                    <a:ext uri="{9D8B030D-6E8A-4147-A177-3AD203B41FA5}">
                      <a16:colId xmlns:a16="http://schemas.microsoft.com/office/drawing/2014/main" val="3007774890"/>
                    </a:ext>
                  </a:extLst>
                </a:gridCol>
                <a:gridCol w="802175">
                  <a:extLst>
                    <a:ext uri="{9D8B030D-6E8A-4147-A177-3AD203B41FA5}">
                      <a16:colId xmlns:a16="http://schemas.microsoft.com/office/drawing/2014/main" val="1036511660"/>
                    </a:ext>
                  </a:extLst>
                </a:gridCol>
              </a:tblGrid>
              <a:tr h="5803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Number of affirmative answers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Number of respondents with this score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USDA categories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Count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Percent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extLst>
                  <a:ext uri="{0D108BD9-81ED-4DB2-BD59-A6C34878D82A}">
                    <a16:rowId xmlns:a16="http://schemas.microsoft.com/office/drawing/2014/main" val="3670394811"/>
                  </a:ext>
                </a:extLst>
              </a:tr>
              <a:tr h="3990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High food security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49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extLst>
                  <a:ext uri="{0D108BD9-81ED-4DB2-BD59-A6C34878D82A}">
                    <a16:rowId xmlns:a16="http://schemas.microsoft.com/office/drawing/2014/main" val="267102586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63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Marginal food security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19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extLst>
                  <a:ext uri="{0D108BD9-81ED-4DB2-BD59-A6C34878D82A}">
                    <a16:rowId xmlns:a16="http://schemas.microsoft.com/office/drawing/2014/main" val="1303711584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38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795940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Low food security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78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15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extLst>
                  <a:ext uri="{0D108BD9-81ED-4DB2-BD59-A6C34878D82A}">
                    <a16:rowId xmlns:a16="http://schemas.microsoft.com/office/drawing/2014/main" val="1053503576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26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075942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22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340089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6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27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Very low food security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92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17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extLst>
                  <a:ext uri="{0D108BD9-81ED-4DB2-BD59-A6C34878D82A}">
                    <a16:rowId xmlns:a16="http://schemas.microsoft.com/office/drawing/2014/main" val="290519125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7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32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044125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101033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658945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8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9329510"/>
                  </a:ext>
                </a:extLst>
              </a:tr>
              <a:tr h="21764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Grand Total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531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531</a:t>
                      </a:r>
                      <a:endParaRPr lang="en-US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100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457" marR="73457" marT="0" marB="0"/>
                </a:tc>
                <a:extLst>
                  <a:ext uri="{0D108BD9-81ED-4DB2-BD59-A6C34878D82A}">
                    <a16:rowId xmlns:a16="http://schemas.microsoft.com/office/drawing/2014/main" val="894269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48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10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12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31" name="Rectangle 14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Rectangle 16">
            <a:extLst>
              <a:ext uri="{FF2B5EF4-FFF2-40B4-BE49-F238E27FC236}">
                <a16:creationId xmlns:a16="http://schemas.microsoft.com/office/drawing/2014/main" id="{25DA2D5B-EC4E-4C78-8139-F36D2F2D1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262" y="-2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Oval 18">
            <a:extLst>
              <a:ext uri="{FF2B5EF4-FFF2-40B4-BE49-F238E27FC236}">
                <a16:creationId xmlns:a16="http://schemas.microsoft.com/office/drawing/2014/main" id="{D4AAACE2-9C9E-468F-8297-EF7B5E55FF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7144D4-20A7-5741-BC57-2B24881C1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412" y="1201723"/>
            <a:ext cx="3133750" cy="4454554"/>
          </a:xfrm>
        </p:spPr>
        <p:txBody>
          <a:bodyPr anchor="ctr">
            <a:normAutofit/>
          </a:bodyPr>
          <a:lstStyle/>
          <a:p>
            <a:r>
              <a:rPr lang="en-US" sz="3600"/>
              <a:t>Who is food insecure?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588E68-7223-5149-BCCA-B7AB65B42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4363" y="1201723"/>
            <a:ext cx="5329250" cy="4454554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700"/>
              <a:t>food insecurity rates generally rise over total number of years in school</a:t>
            </a:r>
          </a:p>
          <a:p>
            <a:pPr>
              <a:lnSpc>
                <a:spcPct val="110000"/>
              </a:lnSpc>
            </a:pPr>
            <a:r>
              <a:rPr lang="en-US" sz="1700"/>
              <a:t>38.6% of non-white students  are food insecure, vs 27.7% of white students </a:t>
            </a:r>
          </a:p>
          <a:p>
            <a:pPr>
              <a:lnSpc>
                <a:spcPct val="110000"/>
              </a:lnSpc>
            </a:pPr>
            <a:r>
              <a:rPr lang="en-US" sz="1700"/>
              <a:t>Latino students are significantly more likely to be food insecure – 45.6% vs 30.4% of non-Latino students</a:t>
            </a:r>
          </a:p>
          <a:p>
            <a:pPr>
              <a:lnSpc>
                <a:spcPct val="110000"/>
              </a:lnSpc>
            </a:pPr>
            <a:r>
              <a:rPr lang="en-US" sz="1700"/>
              <a:t>42.1% of students self-declaring a disability are food insecure vs. 27.7% of those not declaring a disability</a:t>
            </a:r>
          </a:p>
          <a:p>
            <a:pPr>
              <a:lnSpc>
                <a:spcPct val="110000"/>
              </a:lnSpc>
            </a:pPr>
            <a:r>
              <a:rPr lang="en-US" sz="1700"/>
              <a:t>Those who have experienced housing insecurity, healthcare denial, loneliness.</a:t>
            </a:r>
          </a:p>
        </p:txBody>
      </p:sp>
    </p:spTree>
    <p:extLst>
      <p:ext uri="{BB962C8B-B14F-4D97-AF65-F5344CB8AC3E}">
        <p14:creationId xmlns:p14="http://schemas.microsoft.com/office/powerpoint/2010/main" val="373857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1D3A2-FDE5-A24F-8E0E-03AE94C05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</p:spPr>
        <p:txBody>
          <a:bodyPr>
            <a:normAutofit/>
          </a:bodyPr>
          <a:lstStyle/>
          <a:p>
            <a:pPr algn="l"/>
            <a:r>
              <a:rPr lang="en-US"/>
              <a:t>Barriers and challenges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D1B40FE-6F4E-4B91-924E-D2DEB37134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447755"/>
              </p:ext>
            </p:extLst>
          </p:nvPr>
        </p:nvGraphicFramePr>
        <p:xfrm>
          <a:off x="2611808" y="2367883"/>
          <a:ext cx="7958330" cy="3366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4327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8CD557CE-2AB8-44E1-AABA-A21D2274F3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58DCB6E5-A344-4A17-A353-EC4D71E6C4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4D82F4F2-6117-4CCD-94A7-4AFD603EC3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3CCA9FB2-FFC7-4B6D-8E30-9D2CC14E7D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CF6D6F6-E7F9-4521-BD22-74A61D8ED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B566E74-1425-46AC-885D-D2DAEE365F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554E8C-70EF-DC49-B0BB-AA7FF5505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317492" cy="1077229"/>
          </a:xfrm>
        </p:spPr>
        <p:txBody>
          <a:bodyPr>
            <a:normAutofit/>
          </a:bodyPr>
          <a:lstStyle/>
          <a:p>
            <a:pPr algn="l"/>
            <a:r>
              <a:rPr lang="en-US" sz="2100"/>
              <a:t>Other challenges identified in survey: Housing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29B08B-78DB-40DB-AD69-3195EA486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803" y="2052116"/>
            <a:ext cx="3317493" cy="3997828"/>
          </a:xfrm>
        </p:spPr>
        <p:txBody>
          <a:bodyPr>
            <a:normAutofit/>
          </a:bodyPr>
          <a:lstStyle/>
          <a:p>
            <a:pPr lvl="0">
              <a:lnSpc>
                <a:spcPct val="110000"/>
              </a:lnSpc>
            </a:pPr>
            <a:r>
              <a:rPr lang="en-US" sz="1500" dirty="0"/>
              <a:t>71.93% of students experienced these during the school year, and 32.16% experienced them over the summer and 19.88% did over winter </a:t>
            </a:r>
            <a:r>
              <a:rPr lang="en-US" sz="1500"/>
              <a:t>break </a:t>
            </a:r>
          </a:p>
          <a:p>
            <a:pPr lvl="0">
              <a:lnSpc>
                <a:spcPct val="110000"/>
              </a:lnSpc>
            </a:pPr>
            <a:r>
              <a:rPr lang="en-US" sz="1500"/>
              <a:t>The </a:t>
            </a:r>
            <a:r>
              <a:rPr lang="en-US" sz="1500" dirty="0"/>
              <a:t>primary reasons:</a:t>
            </a:r>
          </a:p>
          <a:p>
            <a:pPr lvl="1">
              <a:lnSpc>
                <a:spcPct val="110000"/>
              </a:lnSpc>
            </a:pPr>
            <a:r>
              <a:rPr lang="en-US" sz="1300" dirty="0"/>
              <a:t>lack money (88.47%) </a:t>
            </a:r>
          </a:p>
          <a:p>
            <a:pPr lvl="1">
              <a:lnSpc>
                <a:spcPct val="110000"/>
              </a:lnSpc>
            </a:pPr>
            <a:r>
              <a:rPr lang="en-US" sz="1300" dirty="0"/>
              <a:t>lack of support by family (22.35%)</a:t>
            </a:r>
          </a:p>
          <a:p>
            <a:pPr lvl="1">
              <a:lnSpc>
                <a:spcPct val="110000"/>
              </a:lnSpc>
            </a:pPr>
            <a:r>
              <a:rPr lang="en-US" sz="1300" dirty="0"/>
              <a:t>not knowing about resources (22.35%)</a:t>
            </a:r>
          </a:p>
          <a:p>
            <a:pPr lvl="1">
              <a:lnSpc>
                <a:spcPct val="110000"/>
              </a:lnSpc>
            </a:pPr>
            <a:r>
              <a:rPr lang="en-US" sz="1300" dirty="0"/>
              <a:t>unexpected gaps in housing access (16.47%)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6858379-D070-40E4-8A3D-F29E90C5C7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875E38F-62DA-6146-ADC0-8859FCA92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705664"/>
              </p:ext>
            </p:extLst>
          </p:nvPr>
        </p:nvGraphicFramePr>
        <p:xfrm>
          <a:off x="6094766" y="996199"/>
          <a:ext cx="4651619" cy="49995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578">
                  <a:extLst>
                    <a:ext uri="{9D8B030D-6E8A-4147-A177-3AD203B41FA5}">
                      <a16:colId xmlns:a16="http://schemas.microsoft.com/office/drawing/2014/main" val="3181072239"/>
                    </a:ext>
                  </a:extLst>
                </a:gridCol>
                <a:gridCol w="3977041">
                  <a:extLst>
                    <a:ext uri="{9D8B030D-6E8A-4147-A177-3AD203B41FA5}">
                      <a16:colId xmlns:a16="http://schemas.microsoft.com/office/drawing/2014/main" val="2609968090"/>
                    </a:ext>
                  </a:extLst>
                </a:gridCol>
              </a:tblGrid>
              <a:tr h="535365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In the past 12 months, did you experience any of the following housing issues? (Please choose all that apply):</a:t>
                      </a:r>
                      <a:endParaRPr lang="en-US" sz="1500">
                        <a:effectLst/>
                      </a:endParaRPr>
                    </a:p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(585 Respondents, 788 Responses)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45415"/>
                  </a:ext>
                </a:extLst>
              </a:tr>
              <a:tr h="213664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21.03%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Borrowed money from friends or family to help pay bills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1652577685"/>
                  </a:ext>
                </a:extLst>
              </a:tr>
              <a:tr h="213664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10.26%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Not able to pay or underpaid your rent or mortgage?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2344698691"/>
                  </a:ext>
                </a:extLst>
              </a:tr>
              <a:tr h="401323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7.35%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Experienced a rent or mortgage increase that made it difficult to pay rent or mortgage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1492356645"/>
                  </a:ext>
                </a:extLst>
              </a:tr>
              <a:tr h="213664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6.32%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Did not pay the full amount of a gas, oil, or electricity bill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1646158719"/>
                  </a:ext>
                </a:extLst>
              </a:tr>
              <a:tr h="401323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5.13%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Moved in with other people (e.g. couch surf), even for a little while, because of financial problems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1605598132"/>
                  </a:ext>
                </a:extLst>
              </a:tr>
              <a:tr h="401323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3.08%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Lived with others beyond the expected capacity of the house or apartment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3045402204"/>
                  </a:ext>
                </a:extLst>
              </a:tr>
              <a:tr h="401323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2.91%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Have an account default or go into collections due to housing related expenses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570086885"/>
                  </a:ext>
                </a:extLst>
              </a:tr>
              <a:tr h="213664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2.39%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Did not know where you were going to sleep, even for one night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464535661"/>
                  </a:ext>
                </a:extLst>
              </a:tr>
              <a:tr h="213664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1.54%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Other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1239129204"/>
                  </a:ext>
                </a:extLst>
              </a:tr>
              <a:tr h="401323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1.37%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Lived in your car, camper, outdoor location, or abandoned building because you had no other place to stay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3773573864"/>
                  </a:ext>
                </a:extLst>
              </a:tr>
              <a:tr h="401323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1.20%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Stayed temporarily at a hotel or motel without a permanent to return to (not on vacation or business travel)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171878074"/>
                  </a:ext>
                </a:extLst>
              </a:tr>
              <a:tr h="213664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0.85%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Was evicted or thrown out of housing (formally or informally)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2108767057"/>
                  </a:ext>
                </a:extLst>
              </a:tr>
              <a:tr h="213664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0.17%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Receive a summons to appear in housing court?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867169024"/>
                  </a:ext>
                </a:extLst>
              </a:tr>
              <a:tr h="213664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0.00%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Stayed in a homeless shelter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1719126978"/>
                  </a:ext>
                </a:extLst>
              </a:tr>
              <a:tr h="213664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71.11%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3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None of the above - I have always had a secure place to stay</a:t>
                      </a:r>
                      <a:endParaRPr lang="en-US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660" marR="60660" marT="0" marB="0"/>
                </a:tc>
                <a:extLst>
                  <a:ext uri="{0D108BD9-81ED-4DB2-BD59-A6C34878D82A}">
                    <a16:rowId xmlns:a16="http://schemas.microsoft.com/office/drawing/2014/main" val="1569387499"/>
                  </a:ext>
                </a:extLst>
              </a:tr>
            </a:tbl>
          </a:graphicData>
        </a:graphic>
      </p:graphicFrame>
      <p:pic>
        <p:nvPicPr>
          <p:cNvPr id="3073" name="Picture 1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9" name="Picture 17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1" name="Picture 19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3" name="Picture 21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5" name="Picture 23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7" name="Picture 25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9" name="Picture 27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0" name="Picture 28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1" name="Picture 29" descr="plu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700" cy="13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2" name="Picture 30" descr="graph_lef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3" name="Picture 31" descr="graph_righ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00" cy="8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874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FE5A52-9CAB-6947-94BC-758D27E1A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Healthcare access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FAAF603-5BB1-4E84-994B-6A2D75753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776180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88434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E326A3-EB92-4BDA-9F77-45197E0CBE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4E7D395-0531-4A17-A276-FDA3EB7792E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AC996C7-7B84-4645-9AA1-6EA85EAB47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22901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4891BF-9516-6A47-882B-1FF13134A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191" y="1064365"/>
            <a:ext cx="2856582" cy="3313671"/>
          </a:xfrm>
        </p:spPr>
        <p:txBody>
          <a:bodyPr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Digital access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DC315B-5680-47D9-B827-34D012FB14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769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33450A-AC27-46B4-BF53-9CA73D85A1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489325"/>
              </p:ext>
            </p:extLst>
          </p:nvPr>
        </p:nvGraphicFramePr>
        <p:xfrm>
          <a:off x="5507182" y="897534"/>
          <a:ext cx="5889686" cy="5319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74462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33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DA2D5B-EC4E-4C78-8139-F36D2F2D15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5262" y="-2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4AAACE2-9C9E-468F-8297-EF7B5E55FF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421698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8C5223-0AC6-6244-A3CA-93B1767E0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412" y="1201723"/>
            <a:ext cx="3133750" cy="4454554"/>
          </a:xfrm>
        </p:spPr>
        <p:txBody>
          <a:bodyPr anchor="ctr">
            <a:normAutofit/>
          </a:bodyPr>
          <a:lstStyle/>
          <a:p>
            <a:r>
              <a:rPr lang="en-US" sz="3600" dirty="0"/>
              <a:t>Addressing food and housing insecurity:  </a:t>
            </a:r>
            <a:br>
              <a:rPr lang="en-US" sz="3600" dirty="0"/>
            </a:br>
            <a:r>
              <a:rPr lang="en-US" sz="3600" dirty="0"/>
              <a:t>Taskforce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E9970-2E40-C54F-9638-DAD20E4C3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4363" y="1201723"/>
            <a:ext cx="5329250" cy="4454554"/>
          </a:xfrm>
        </p:spPr>
        <p:txBody>
          <a:bodyPr anchor="ctr">
            <a:normAutofit/>
          </a:bodyPr>
          <a:lstStyle/>
          <a:p>
            <a:r>
              <a:rPr lang="en-US" sz="1800"/>
              <a:t>Discuss results of survey and other studies</a:t>
            </a:r>
          </a:p>
          <a:p>
            <a:r>
              <a:rPr lang="en-US" sz="1800"/>
              <a:t>Discuss and implement recommendations from work at UNC Charlotte and elsewhere</a:t>
            </a:r>
          </a:p>
          <a:p>
            <a:pPr lvl="1"/>
            <a:r>
              <a:rPr lang="en-US"/>
              <a:t>Faculty awareness: Syllabus language</a:t>
            </a:r>
          </a:p>
          <a:p>
            <a:pPr lvl="1"/>
            <a:r>
              <a:rPr lang="en-US"/>
              <a:t>Point of contact/hub</a:t>
            </a:r>
          </a:p>
          <a:p>
            <a:pPr lvl="1"/>
            <a:r>
              <a:rPr lang="en-US"/>
              <a:t>Research agenda</a:t>
            </a:r>
          </a:p>
          <a:p>
            <a:pPr lvl="1"/>
            <a:r>
              <a:rPr lang="en-US"/>
              <a:t>Programs: pantry, food recovery, meal plans, spaces</a:t>
            </a:r>
          </a:p>
          <a:p>
            <a:pPr lvl="1"/>
            <a:r>
              <a:rPr lang="en-US"/>
              <a:t>Housing options</a:t>
            </a:r>
          </a:p>
          <a:p>
            <a:pPr lvl="1"/>
            <a:r>
              <a:rPr lang="en-US"/>
              <a:t>Address affordability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5593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904</Words>
  <Application>Microsoft Office PowerPoint</Application>
  <PresentationFormat>Widescreen</PresentationFormat>
  <Paragraphs>130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MS Shell Dlg 2</vt:lpstr>
      <vt:lpstr>Times New Roman</vt:lpstr>
      <vt:lpstr>Wingdings</vt:lpstr>
      <vt:lpstr>Wingdings 3</vt:lpstr>
      <vt:lpstr>Madison</vt:lpstr>
      <vt:lpstr>Student food insecurity at  UNC Charlotte</vt:lpstr>
      <vt:lpstr>2019 Survey details</vt:lpstr>
      <vt:lpstr>Overview</vt:lpstr>
      <vt:lpstr>Who is food insecure?</vt:lpstr>
      <vt:lpstr>Barriers and challenges</vt:lpstr>
      <vt:lpstr>Other challenges identified in survey: Housing</vt:lpstr>
      <vt:lpstr>Healthcare access</vt:lpstr>
      <vt:lpstr>Digital access</vt:lpstr>
      <vt:lpstr>Addressing food and housing insecurity:   Taskforce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food insecurity at  UNC Charlotte</dc:title>
  <dc:creator>Peterson, Nicole</dc:creator>
  <cp:lastModifiedBy>Wyse, Matt</cp:lastModifiedBy>
  <cp:revision>2</cp:revision>
  <dcterms:created xsi:type="dcterms:W3CDTF">2020-01-08T22:17:27Z</dcterms:created>
  <dcterms:modified xsi:type="dcterms:W3CDTF">2020-01-09T14:57:12Z</dcterms:modified>
</cp:coreProperties>
</file>