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  <p:sldMasterId id="2147483684" r:id="rId4"/>
  </p:sldMasterIdLst>
  <p:notesMasterIdLst>
    <p:notesMasterId r:id="rId11"/>
  </p:notesMasterIdLst>
  <p:handoutMasterIdLst>
    <p:handoutMasterId r:id="rId12"/>
  </p:handoutMasterIdLst>
  <p:sldIdLst>
    <p:sldId id="256" r:id="rId5"/>
    <p:sldId id="403" r:id="rId6"/>
    <p:sldId id="404" r:id="rId7"/>
    <p:sldId id="405" r:id="rId8"/>
    <p:sldId id="395" r:id="rId9"/>
    <p:sldId id="406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>
      <p:cViewPr varScale="1">
        <p:scale>
          <a:sx n="115" d="100"/>
          <a:sy n="115" d="100"/>
        </p:scale>
        <p:origin x="12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472" y="3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76A760-9514-4A43-ABC2-D73776E8E51E}" type="datetime1">
              <a:rPr lang="en-US" smtClean="0"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www.ventureprise.org</a:t>
            </a:r>
          </a:p>
          <a:p>
            <a:r>
              <a:rPr lang="en-US" dirty="0" smtClean="0"/>
              <a:t>704 687-0900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32DDB8-8B37-4CC3-90B9-613468F28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55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73AD21-BE35-4085-8D1D-E82EB97B9109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EB733C-1107-40A4-97AB-57EA3FD12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7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B733C-1107-40A4-97AB-57EA3FD123C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1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B733C-1107-40A4-97AB-57EA3FD123C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7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-11722" y="5843625"/>
            <a:ext cx="5804108" cy="1014375"/>
          </a:xfrm>
          <a:custGeom>
            <a:avLst/>
            <a:gdLst>
              <a:gd name="connsiteX0" fmla="*/ 0 w 5064369"/>
              <a:gd name="connsiteY0" fmla="*/ 0 h 808892"/>
              <a:gd name="connsiteX1" fmla="*/ 0 w 5064369"/>
              <a:gd name="connsiteY1" fmla="*/ 808892 h 808892"/>
              <a:gd name="connsiteX2" fmla="*/ 5064369 w 5064369"/>
              <a:gd name="connsiteY2" fmla="*/ 808892 h 808892"/>
              <a:gd name="connsiteX3" fmla="*/ 0 w 5064369"/>
              <a:gd name="connsiteY3" fmla="*/ 0 h 808892"/>
              <a:gd name="connsiteX0" fmla="*/ 0 w 5804108"/>
              <a:gd name="connsiteY0" fmla="*/ 0 h 808892"/>
              <a:gd name="connsiteX1" fmla="*/ 0 w 5804108"/>
              <a:gd name="connsiteY1" fmla="*/ 808892 h 808892"/>
              <a:gd name="connsiteX2" fmla="*/ 5804108 w 5804108"/>
              <a:gd name="connsiteY2" fmla="*/ 808892 h 808892"/>
              <a:gd name="connsiteX3" fmla="*/ 0 w 5804108"/>
              <a:gd name="connsiteY3" fmla="*/ 0 h 808892"/>
              <a:gd name="connsiteX0" fmla="*/ 10274 w 5804108"/>
              <a:gd name="connsiteY0" fmla="*/ 0 h 1014375"/>
              <a:gd name="connsiteX1" fmla="*/ 0 w 5804108"/>
              <a:gd name="connsiteY1" fmla="*/ 1014375 h 1014375"/>
              <a:gd name="connsiteX2" fmla="*/ 5804108 w 5804108"/>
              <a:gd name="connsiteY2" fmla="*/ 1014375 h 1014375"/>
              <a:gd name="connsiteX3" fmla="*/ 10274 w 5804108"/>
              <a:gd name="connsiteY3" fmla="*/ 0 h 10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4108" h="1014375">
                <a:moveTo>
                  <a:pt x="10274" y="0"/>
                </a:moveTo>
                <a:lnTo>
                  <a:pt x="0" y="1014375"/>
                </a:lnTo>
                <a:lnTo>
                  <a:pt x="5804108" y="1014375"/>
                </a:lnTo>
                <a:lnTo>
                  <a:pt x="10274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2728974" y="5429102"/>
            <a:ext cx="6415026" cy="1428898"/>
          </a:xfrm>
          <a:custGeom>
            <a:avLst/>
            <a:gdLst>
              <a:gd name="connsiteX0" fmla="*/ 0 w 5767754"/>
              <a:gd name="connsiteY0" fmla="*/ 1336431 h 1336431"/>
              <a:gd name="connsiteX1" fmla="*/ 5767754 w 5767754"/>
              <a:gd name="connsiteY1" fmla="*/ 1336431 h 1336431"/>
              <a:gd name="connsiteX2" fmla="*/ 5767754 w 5767754"/>
              <a:gd name="connsiteY2" fmla="*/ 0 h 1336431"/>
              <a:gd name="connsiteX3" fmla="*/ 0 w 5767754"/>
              <a:gd name="connsiteY3" fmla="*/ 1336431 h 1336431"/>
              <a:gd name="connsiteX0" fmla="*/ 0 w 6415026"/>
              <a:gd name="connsiteY0" fmla="*/ 1336431 h 1336431"/>
              <a:gd name="connsiteX1" fmla="*/ 6415026 w 6415026"/>
              <a:gd name="connsiteY1" fmla="*/ 1336431 h 1336431"/>
              <a:gd name="connsiteX2" fmla="*/ 6415026 w 6415026"/>
              <a:gd name="connsiteY2" fmla="*/ 0 h 1336431"/>
              <a:gd name="connsiteX3" fmla="*/ 0 w 6415026"/>
              <a:gd name="connsiteY3" fmla="*/ 1336431 h 1336431"/>
              <a:gd name="connsiteX0" fmla="*/ 0 w 6415026"/>
              <a:gd name="connsiteY0" fmla="*/ 1428898 h 1428898"/>
              <a:gd name="connsiteX1" fmla="*/ 6415026 w 6415026"/>
              <a:gd name="connsiteY1" fmla="*/ 1428898 h 1428898"/>
              <a:gd name="connsiteX2" fmla="*/ 6415026 w 6415026"/>
              <a:gd name="connsiteY2" fmla="*/ 0 h 1428898"/>
              <a:gd name="connsiteX3" fmla="*/ 0 w 6415026"/>
              <a:gd name="connsiteY3" fmla="*/ 1428898 h 142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5026" h="1428898">
                <a:moveTo>
                  <a:pt x="0" y="1428898"/>
                </a:moveTo>
                <a:lnTo>
                  <a:pt x="6415026" y="1428898"/>
                </a:lnTo>
                <a:lnTo>
                  <a:pt x="6415026" y="0"/>
                </a:lnTo>
                <a:lnTo>
                  <a:pt x="0" y="1428898"/>
                </a:lnTo>
                <a:close/>
              </a:path>
            </a:pathLst>
          </a:custGeom>
          <a:solidFill>
            <a:srgbClr val="6600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581400" cy="123668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9524" y="5833368"/>
            <a:ext cx="1671262" cy="753170"/>
          </a:xfrm>
          <a:custGeom>
            <a:avLst/>
            <a:gdLst>
              <a:gd name="connsiteX0" fmla="*/ 9525 w 1171575"/>
              <a:gd name="connsiteY0" fmla="*/ 552450 h 552450"/>
              <a:gd name="connsiteX1" fmla="*/ 1171575 w 1171575"/>
              <a:gd name="connsiteY1" fmla="*/ 200025 h 552450"/>
              <a:gd name="connsiteX2" fmla="*/ 0 w 1171575"/>
              <a:gd name="connsiteY2" fmla="*/ 0 h 552450"/>
              <a:gd name="connsiteX3" fmla="*/ 9525 w 1171575"/>
              <a:gd name="connsiteY3" fmla="*/ 552450 h 552450"/>
              <a:gd name="connsiteX0" fmla="*/ 0 w 1171575"/>
              <a:gd name="connsiteY0" fmla="*/ 547688 h 547688"/>
              <a:gd name="connsiteX1" fmla="*/ 1171575 w 1171575"/>
              <a:gd name="connsiteY1" fmla="*/ 200025 h 547688"/>
              <a:gd name="connsiteX2" fmla="*/ 0 w 1171575"/>
              <a:gd name="connsiteY2" fmla="*/ 0 h 547688"/>
              <a:gd name="connsiteX3" fmla="*/ 0 w 1171575"/>
              <a:gd name="connsiteY3" fmla="*/ 547688 h 547688"/>
              <a:gd name="connsiteX0" fmla="*/ 0 w 1219200"/>
              <a:gd name="connsiteY0" fmla="*/ 547688 h 547688"/>
              <a:gd name="connsiteX1" fmla="*/ 1219200 w 1219200"/>
              <a:gd name="connsiteY1" fmla="*/ 200025 h 547688"/>
              <a:gd name="connsiteX2" fmla="*/ 0 w 1219200"/>
              <a:gd name="connsiteY2" fmla="*/ 0 h 547688"/>
              <a:gd name="connsiteX3" fmla="*/ 0 w 1219200"/>
              <a:gd name="connsiteY3" fmla="*/ 547688 h 547688"/>
              <a:gd name="connsiteX0" fmla="*/ 0 w 1219200"/>
              <a:gd name="connsiteY0" fmla="*/ 783993 h 783993"/>
              <a:gd name="connsiteX1" fmla="*/ 1219200 w 1219200"/>
              <a:gd name="connsiteY1" fmla="*/ 436330 h 783993"/>
              <a:gd name="connsiteX2" fmla="*/ 10274 w 1219200"/>
              <a:gd name="connsiteY2" fmla="*/ 0 h 783993"/>
              <a:gd name="connsiteX3" fmla="*/ 0 w 1219200"/>
              <a:gd name="connsiteY3" fmla="*/ 783993 h 783993"/>
              <a:gd name="connsiteX0" fmla="*/ 0 w 1671262"/>
              <a:gd name="connsiteY0" fmla="*/ 783993 h 783993"/>
              <a:gd name="connsiteX1" fmla="*/ 1671262 w 1671262"/>
              <a:gd name="connsiteY1" fmla="*/ 313040 h 783993"/>
              <a:gd name="connsiteX2" fmla="*/ 10274 w 1671262"/>
              <a:gd name="connsiteY2" fmla="*/ 0 h 783993"/>
              <a:gd name="connsiteX3" fmla="*/ 0 w 1671262"/>
              <a:gd name="connsiteY3" fmla="*/ 783993 h 783993"/>
              <a:gd name="connsiteX0" fmla="*/ 0 w 1671262"/>
              <a:gd name="connsiteY0" fmla="*/ 753170 h 753170"/>
              <a:gd name="connsiteX1" fmla="*/ 1671262 w 1671262"/>
              <a:gd name="connsiteY1" fmla="*/ 282217 h 753170"/>
              <a:gd name="connsiteX2" fmla="*/ 10274 w 1671262"/>
              <a:gd name="connsiteY2" fmla="*/ 0 h 753170"/>
              <a:gd name="connsiteX3" fmla="*/ 0 w 1671262"/>
              <a:gd name="connsiteY3" fmla="*/ 753170 h 75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262" h="753170">
                <a:moveTo>
                  <a:pt x="0" y="753170"/>
                </a:moveTo>
                <a:lnTo>
                  <a:pt x="1671262" y="282217"/>
                </a:lnTo>
                <a:lnTo>
                  <a:pt x="10274" y="0"/>
                </a:lnTo>
                <a:lnTo>
                  <a:pt x="0" y="75317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4040740" y="5969285"/>
            <a:ext cx="2596366" cy="888340"/>
          </a:xfrm>
          <a:custGeom>
            <a:avLst/>
            <a:gdLst>
              <a:gd name="connsiteX0" fmla="*/ 0 w 2558266"/>
              <a:gd name="connsiteY0" fmla="*/ 575353 h 883578"/>
              <a:gd name="connsiteX1" fmla="*/ 1746607 w 2558266"/>
              <a:gd name="connsiteY1" fmla="*/ 883578 h 883578"/>
              <a:gd name="connsiteX2" fmla="*/ 2558266 w 2558266"/>
              <a:gd name="connsiteY2" fmla="*/ 0 h 883578"/>
              <a:gd name="connsiteX3" fmla="*/ 0 w 2558266"/>
              <a:gd name="connsiteY3" fmla="*/ 575353 h 883578"/>
              <a:gd name="connsiteX0" fmla="*/ 0 w 2577316"/>
              <a:gd name="connsiteY0" fmla="*/ 537253 h 883578"/>
              <a:gd name="connsiteX1" fmla="*/ 1765657 w 2577316"/>
              <a:gd name="connsiteY1" fmla="*/ 883578 h 883578"/>
              <a:gd name="connsiteX2" fmla="*/ 2577316 w 2577316"/>
              <a:gd name="connsiteY2" fmla="*/ 0 h 883578"/>
              <a:gd name="connsiteX3" fmla="*/ 0 w 2577316"/>
              <a:gd name="connsiteY3" fmla="*/ 537253 h 883578"/>
              <a:gd name="connsiteX0" fmla="*/ 0 w 2596366"/>
              <a:gd name="connsiteY0" fmla="*/ 580116 h 883578"/>
              <a:gd name="connsiteX1" fmla="*/ 1784707 w 2596366"/>
              <a:gd name="connsiteY1" fmla="*/ 883578 h 883578"/>
              <a:gd name="connsiteX2" fmla="*/ 2596366 w 2596366"/>
              <a:gd name="connsiteY2" fmla="*/ 0 h 883578"/>
              <a:gd name="connsiteX3" fmla="*/ 0 w 2596366"/>
              <a:gd name="connsiteY3" fmla="*/ 580116 h 883578"/>
              <a:gd name="connsiteX0" fmla="*/ 0 w 2596366"/>
              <a:gd name="connsiteY0" fmla="*/ 580116 h 888340"/>
              <a:gd name="connsiteX1" fmla="*/ 1779945 w 2596366"/>
              <a:gd name="connsiteY1" fmla="*/ 888340 h 888340"/>
              <a:gd name="connsiteX2" fmla="*/ 2596366 w 2596366"/>
              <a:gd name="connsiteY2" fmla="*/ 0 h 888340"/>
              <a:gd name="connsiteX3" fmla="*/ 0 w 2596366"/>
              <a:gd name="connsiteY3" fmla="*/ 580116 h 88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6366" h="888340">
                <a:moveTo>
                  <a:pt x="0" y="580116"/>
                </a:moveTo>
                <a:lnTo>
                  <a:pt x="1779945" y="888340"/>
                </a:lnTo>
                <a:lnTo>
                  <a:pt x="2596366" y="0"/>
                </a:lnTo>
                <a:lnTo>
                  <a:pt x="0" y="580116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228600" y="6492875"/>
            <a:ext cx="2895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Innovate + Interact + Ignite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38400"/>
            <a:ext cx="7248524" cy="16033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Ventureprise Strategy Board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038600"/>
            <a:ext cx="7248524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June 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8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0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8EEF43-371E-47E0-81E4-714C1DFB6947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24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07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2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41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9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7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7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3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2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11722" y="5843625"/>
            <a:ext cx="5804108" cy="1014375"/>
          </a:xfrm>
          <a:custGeom>
            <a:avLst/>
            <a:gdLst>
              <a:gd name="connsiteX0" fmla="*/ 0 w 5064369"/>
              <a:gd name="connsiteY0" fmla="*/ 0 h 808892"/>
              <a:gd name="connsiteX1" fmla="*/ 0 w 5064369"/>
              <a:gd name="connsiteY1" fmla="*/ 808892 h 808892"/>
              <a:gd name="connsiteX2" fmla="*/ 5064369 w 5064369"/>
              <a:gd name="connsiteY2" fmla="*/ 808892 h 808892"/>
              <a:gd name="connsiteX3" fmla="*/ 0 w 5064369"/>
              <a:gd name="connsiteY3" fmla="*/ 0 h 808892"/>
              <a:gd name="connsiteX0" fmla="*/ 0 w 5804108"/>
              <a:gd name="connsiteY0" fmla="*/ 0 h 808892"/>
              <a:gd name="connsiteX1" fmla="*/ 0 w 5804108"/>
              <a:gd name="connsiteY1" fmla="*/ 808892 h 808892"/>
              <a:gd name="connsiteX2" fmla="*/ 5804108 w 5804108"/>
              <a:gd name="connsiteY2" fmla="*/ 808892 h 808892"/>
              <a:gd name="connsiteX3" fmla="*/ 0 w 5804108"/>
              <a:gd name="connsiteY3" fmla="*/ 0 h 808892"/>
              <a:gd name="connsiteX0" fmla="*/ 10274 w 5804108"/>
              <a:gd name="connsiteY0" fmla="*/ 0 h 1014375"/>
              <a:gd name="connsiteX1" fmla="*/ 0 w 5804108"/>
              <a:gd name="connsiteY1" fmla="*/ 1014375 h 1014375"/>
              <a:gd name="connsiteX2" fmla="*/ 5804108 w 5804108"/>
              <a:gd name="connsiteY2" fmla="*/ 1014375 h 1014375"/>
              <a:gd name="connsiteX3" fmla="*/ 10274 w 5804108"/>
              <a:gd name="connsiteY3" fmla="*/ 0 h 10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4108" h="1014375">
                <a:moveTo>
                  <a:pt x="10274" y="0"/>
                </a:moveTo>
                <a:lnTo>
                  <a:pt x="0" y="1014375"/>
                </a:lnTo>
                <a:lnTo>
                  <a:pt x="5804108" y="1014375"/>
                </a:lnTo>
                <a:lnTo>
                  <a:pt x="10274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2728974" y="6096922"/>
            <a:ext cx="6415026" cy="761078"/>
          </a:xfrm>
          <a:custGeom>
            <a:avLst/>
            <a:gdLst>
              <a:gd name="connsiteX0" fmla="*/ 0 w 5767754"/>
              <a:gd name="connsiteY0" fmla="*/ 1336431 h 1336431"/>
              <a:gd name="connsiteX1" fmla="*/ 5767754 w 5767754"/>
              <a:gd name="connsiteY1" fmla="*/ 1336431 h 1336431"/>
              <a:gd name="connsiteX2" fmla="*/ 5767754 w 5767754"/>
              <a:gd name="connsiteY2" fmla="*/ 0 h 1336431"/>
              <a:gd name="connsiteX3" fmla="*/ 0 w 5767754"/>
              <a:gd name="connsiteY3" fmla="*/ 1336431 h 1336431"/>
              <a:gd name="connsiteX0" fmla="*/ 0 w 6415026"/>
              <a:gd name="connsiteY0" fmla="*/ 1336431 h 1336431"/>
              <a:gd name="connsiteX1" fmla="*/ 6415026 w 6415026"/>
              <a:gd name="connsiteY1" fmla="*/ 1336431 h 1336431"/>
              <a:gd name="connsiteX2" fmla="*/ 6415026 w 6415026"/>
              <a:gd name="connsiteY2" fmla="*/ 0 h 1336431"/>
              <a:gd name="connsiteX3" fmla="*/ 0 w 6415026"/>
              <a:gd name="connsiteY3" fmla="*/ 1336431 h 1336431"/>
              <a:gd name="connsiteX0" fmla="*/ 0 w 6415026"/>
              <a:gd name="connsiteY0" fmla="*/ 1428898 h 1428898"/>
              <a:gd name="connsiteX1" fmla="*/ 6415026 w 6415026"/>
              <a:gd name="connsiteY1" fmla="*/ 1428898 h 1428898"/>
              <a:gd name="connsiteX2" fmla="*/ 6415026 w 6415026"/>
              <a:gd name="connsiteY2" fmla="*/ 0 h 1428898"/>
              <a:gd name="connsiteX3" fmla="*/ 0 w 6415026"/>
              <a:gd name="connsiteY3" fmla="*/ 1428898 h 1428898"/>
              <a:gd name="connsiteX0" fmla="*/ 0 w 6415026"/>
              <a:gd name="connsiteY0" fmla="*/ 678885 h 678885"/>
              <a:gd name="connsiteX1" fmla="*/ 6415026 w 6415026"/>
              <a:gd name="connsiteY1" fmla="*/ 678885 h 678885"/>
              <a:gd name="connsiteX2" fmla="*/ 6415026 w 6415026"/>
              <a:gd name="connsiteY2" fmla="*/ 0 h 678885"/>
              <a:gd name="connsiteX3" fmla="*/ 0 w 6415026"/>
              <a:gd name="connsiteY3" fmla="*/ 678885 h 678885"/>
              <a:gd name="connsiteX0" fmla="*/ 0 w 6415026"/>
              <a:gd name="connsiteY0" fmla="*/ 761078 h 761078"/>
              <a:gd name="connsiteX1" fmla="*/ 6415026 w 6415026"/>
              <a:gd name="connsiteY1" fmla="*/ 761078 h 761078"/>
              <a:gd name="connsiteX2" fmla="*/ 6415026 w 6415026"/>
              <a:gd name="connsiteY2" fmla="*/ 0 h 761078"/>
              <a:gd name="connsiteX3" fmla="*/ 0 w 6415026"/>
              <a:gd name="connsiteY3" fmla="*/ 761078 h 76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5026" h="761078">
                <a:moveTo>
                  <a:pt x="0" y="761078"/>
                </a:moveTo>
                <a:lnTo>
                  <a:pt x="6415026" y="761078"/>
                </a:lnTo>
                <a:lnTo>
                  <a:pt x="6415026" y="0"/>
                </a:lnTo>
                <a:lnTo>
                  <a:pt x="0" y="761078"/>
                </a:lnTo>
                <a:close/>
              </a:path>
            </a:pathLst>
          </a:custGeom>
          <a:solidFill>
            <a:srgbClr val="6600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4321728" y="6267236"/>
            <a:ext cx="3260602" cy="585627"/>
          </a:xfrm>
          <a:custGeom>
            <a:avLst/>
            <a:gdLst>
              <a:gd name="connsiteX0" fmla="*/ 0 w 2558266"/>
              <a:gd name="connsiteY0" fmla="*/ 575353 h 883578"/>
              <a:gd name="connsiteX1" fmla="*/ 1746607 w 2558266"/>
              <a:gd name="connsiteY1" fmla="*/ 883578 h 883578"/>
              <a:gd name="connsiteX2" fmla="*/ 2558266 w 2558266"/>
              <a:gd name="connsiteY2" fmla="*/ 0 h 883578"/>
              <a:gd name="connsiteX3" fmla="*/ 0 w 2558266"/>
              <a:gd name="connsiteY3" fmla="*/ 575353 h 883578"/>
              <a:gd name="connsiteX0" fmla="*/ 0 w 3503489"/>
              <a:gd name="connsiteY0" fmla="*/ 277402 h 585627"/>
              <a:gd name="connsiteX1" fmla="*/ 1746607 w 3503489"/>
              <a:gd name="connsiteY1" fmla="*/ 585627 h 585627"/>
              <a:gd name="connsiteX2" fmla="*/ 3503489 w 3503489"/>
              <a:gd name="connsiteY2" fmla="*/ 0 h 585627"/>
              <a:gd name="connsiteX3" fmla="*/ 0 w 3503489"/>
              <a:gd name="connsiteY3" fmla="*/ 277402 h 585627"/>
              <a:gd name="connsiteX0" fmla="*/ 0 w 3365377"/>
              <a:gd name="connsiteY0" fmla="*/ 215490 h 585627"/>
              <a:gd name="connsiteX1" fmla="*/ 1608495 w 3365377"/>
              <a:gd name="connsiteY1" fmla="*/ 585627 h 585627"/>
              <a:gd name="connsiteX2" fmla="*/ 3365377 w 3365377"/>
              <a:gd name="connsiteY2" fmla="*/ 0 h 585627"/>
              <a:gd name="connsiteX3" fmla="*/ 0 w 3365377"/>
              <a:gd name="connsiteY3" fmla="*/ 215490 h 585627"/>
              <a:gd name="connsiteX0" fmla="*/ 0 w 3370139"/>
              <a:gd name="connsiteY0" fmla="*/ 315502 h 585627"/>
              <a:gd name="connsiteX1" fmla="*/ 1613257 w 3370139"/>
              <a:gd name="connsiteY1" fmla="*/ 585627 h 585627"/>
              <a:gd name="connsiteX2" fmla="*/ 3370139 w 3370139"/>
              <a:gd name="connsiteY2" fmla="*/ 0 h 585627"/>
              <a:gd name="connsiteX3" fmla="*/ 0 w 3370139"/>
              <a:gd name="connsiteY3" fmla="*/ 315502 h 585627"/>
              <a:gd name="connsiteX0" fmla="*/ 0 w 3370139"/>
              <a:gd name="connsiteY0" fmla="*/ 315502 h 552289"/>
              <a:gd name="connsiteX1" fmla="*/ 1613257 w 3370139"/>
              <a:gd name="connsiteY1" fmla="*/ 552289 h 552289"/>
              <a:gd name="connsiteX2" fmla="*/ 3370139 w 3370139"/>
              <a:gd name="connsiteY2" fmla="*/ 0 h 552289"/>
              <a:gd name="connsiteX3" fmla="*/ 0 w 3370139"/>
              <a:gd name="connsiteY3" fmla="*/ 315502 h 552289"/>
              <a:gd name="connsiteX0" fmla="*/ 0 w 3370139"/>
              <a:gd name="connsiteY0" fmla="*/ 315502 h 509427"/>
              <a:gd name="connsiteX1" fmla="*/ 1575157 w 3370139"/>
              <a:gd name="connsiteY1" fmla="*/ 509427 h 509427"/>
              <a:gd name="connsiteX2" fmla="*/ 3370139 w 3370139"/>
              <a:gd name="connsiteY2" fmla="*/ 0 h 509427"/>
              <a:gd name="connsiteX3" fmla="*/ 0 w 3370139"/>
              <a:gd name="connsiteY3" fmla="*/ 315502 h 509427"/>
              <a:gd name="connsiteX0" fmla="*/ 0 w 3370139"/>
              <a:gd name="connsiteY0" fmla="*/ 315502 h 585627"/>
              <a:gd name="connsiteX1" fmla="*/ 1575157 w 3370139"/>
              <a:gd name="connsiteY1" fmla="*/ 585627 h 585627"/>
              <a:gd name="connsiteX2" fmla="*/ 3370139 w 3370139"/>
              <a:gd name="connsiteY2" fmla="*/ 0 h 585627"/>
              <a:gd name="connsiteX3" fmla="*/ 0 w 3370139"/>
              <a:gd name="connsiteY3" fmla="*/ 315502 h 585627"/>
              <a:gd name="connsiteX0" fmla="*/ 0 w 3279652"/>
              <a:gd name="connsiteY0" fmla="*/ 282165 h 585627"/>
              <a:gd name="connsiteX1" fmla="*/ 1484670 w 3279652"/>
              <a:gd name="connsiteY1" fmla="*/ 585627 h 585627"/>
              <a:gd name="connsiteX2" fmla="*/ 3279652 w 3279652"/>
              <a:gd name="connsiteY2" fmla="*/ 0 h 585627"/>
              <a:gd name="connsiteX3" fmla="*/ 0 w 3279652"/>
              <a:gd name="connsiteY3" fmla="*/ 282165 h 585627"/>
              <a:gd name="connsiteX0" fmla="*/ 0 w 3260602"/>
              <a:gd name="connsiteY0" fmla="*/ 334552 h 585627"/>
              <a:gd name="connsiteX1" fmla="*/ 1465620 w 3260602"/>
              <a:gd name="connsiteY1" fmla="*/ 585627 h 585627"/>
              <a:gd name="connsiteX2" fmla="*/ 3260602 w 3260602"/>
              <a:gd name="connsiteY2" fmla="*/ 0 h 585627"/>
              <a:gd name="connsiteX3" fmla="*/ 0 w 3260602"/>
              <a:gd name="connsiteY3" fmla="*/ 334552 h 5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602" h="585627">
                <a:moveTo>
                  <a:pt x="0" y="334552"/>
                </a:moveTo>
                <a:lnTo>
                  <a:pt x="1465620" y="585627"/>
                </a:lnTo>
                <a:lnTo>
                  <a:pt x="3260602" y="0"/>
                </a:lnTo>
                <a:lnTo>
                  <a:pt x="0" y="334552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7183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-9524" y="5833368"/>
            <a:ext cx="1671262" cy="753170"/>
          </a:xfrm>
          <a:custGeom>
            <a:avLst/>
            <a:gdLst>
              <a:gd name="connsiteX0" fmla="*/ 9525 w 1171575"/>
              <a:gd name="connsiteY0" fmla="*/ 552450 h 552450"/>
              <a:gd name="connsiteX1" fmla="*/ 1171575 w 1171575"/>
              <a:gd name="connsiteY1" fmla="*/ 200025 h 552450"/>
              <a:gd name="connsiteX2" fmla="*/ 0 w 1171575"/>
              <a:gd name="connsiteY2" fmla="*/ 0 h 552450"/>
              <a:gd name="connsiteX3" fmla="*/ 9525 w 1171575"/>
              <a:gd name="connsiteY3" fmla="*/ 552450 h 552450"/>
              <a:gd name="connsiteX0" fmla="*/ 0 w 1171575"/>
              <a:gd name="connsiteY0" fmla="*/ 547688 h 547688"/>
              <a:gd name="connsiteX1" fmla="*/ 1171575 w 1171575"/>
              <a:gd name="connsiteY1" fmla="*/ 200025 h 547688"/>
              <a:gd name="connsiteX2" fmla="*/ 0 w 1171575"/>
              <a:gd name="connsiteY2" fmla="*/ 0 h 547688"/>
              <a:gd name="connsiteX3" fmla="*/ 0 w 1171575"/>
              <a:gd name="connsiteY3" fmla="*/ 547688 h 547688"/>
              <a:gd name="connsiteX0" fmla="*/ 0 w 1219200"/>
              <a:gd name="connsiteY0" fmla="*/ 547688 h 547688"/>
              <a:gd name="connsiteX1" fmla="*/ 1219200 w 1219200"/>
              <a:gd name="connsiteY1" fmla="*/ 200025 h 547688"/>
              <a:gd name="connsiteX2" fmla="*/ 0 w 1219200"/>
              <a:gd name="connsiteY2" fmla="*/ 0 h 547688"/>
              <a:gd name="connsiteX3" fmla="*/ 0 w 1219200"/>
              <a:gd name="connsiteY3" fmla="*/ 547688 h 547688"/>
              <a:gd name="connsiteX0" fmla="*/ 0 w 1219200"/>
              <a:gd name="connsiteY0" fmla="*/ 783993 h 783993"/>
              <a:gd name="connsiteX1" fmla="*/ 1219200 w 1219200"/>
              <a:gd name="connsiteY1" fmla="*/ 436330 h 783993"/>
              <a:gd name="connsiteX2" fmla="*/ 10274 w 1219200"/>
              <a:gd name="connsiteY2" fmla="*/ 0 h 783993"/>
              <a:gd name="connsiteX3" fmla="*/ 0 w 1219200"/>
              <a:gd name="connsiteY3" fmla="*/ 783993 h 783993"/>
              <a:gd name="connsiteX0" fmla="*/ 0 w 1671262"/>
              <a:gd name="connsiteY0" fmla="*/ 783993 h 783993"/>
              <a:gd name="connsiteX1" fmla="*/ 1671262 w 1671262"/>
              <a:gd name="connsiteY1" fmla="*/ 313040 h 783993"/>
              <a:gd name="connsiteX2" fmla="*/ 10274 w 1671262"/>
              <a:gd name="connsiteY2" fmla="*/ 0 h 783993"/>
              <a:gd name="connsiteX3" fmla="*/ 0 w 1671262"/>
              <a:gd name="connsiteY3" fmla="*/ 783993 h 783993"/>
              <a:gd name="connsiteX0" fmla="*/ 0 w 1671262"/>
              <a:gd name="connsiteY0" fmla="*/ 753170 h 753170"/>
              <a:gd name="connsiteX1" fmla="*/ 1671262 w 1671262"/>
              <a:gd name="connsiteY1" fmla="*/ 282217 h 753170"/>
              <a:gd name="connsiteX2" fmla="*/ 10274 w 1671262"/>
              <a:gd name="connsiteY2" fmla="*/ 0 h 753170"/>
              <a:gd name="connsiteX3" fmla="*/ 0 w 1671262"/>
              <a:gd name="connsiteY3" fmla="*/ 753170 h 75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262" h="753170">
                <a:moveTo>
                  <a:pt x="0" y="753170"/>
                </a:moveTo>
                <a:lnTo>
                  <a:pt x="1671262" y="282217"/>
                </a:lnTo>
                <a:lnTo>
                  <a:pt x="10274" y="0"/>
                </a:lnTo>
                <a:lnTo>
                  <a:pt x="0" y="75317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2889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Innovate + Interact + Ignite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381000" cy="2889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7087895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4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08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82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90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20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1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35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4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87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62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8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6115B-6C3D-4CC6-AC57-AAF92D3EBB47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01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57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1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83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ttern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64" y="2051168"/>
            <a:ext cx="9127040" cy="4800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7649"/>
            <a:ext cx="7772400" cy="154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94162"/>
            <a:ext cx="5526948" cy="1544849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3" descr="20th_logo_horizontal Large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8044" y="1079508"/>
            <a:ext cx="4770156" cy="9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72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Sansation Regular"/>
                <a:cs typeface="Sansation Regular"/>
              </a:defRPr>
            </a:lvl1pPr>
          </a:lstStyle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ansation Regular"/>
                <a:cs typeface="Sansation Regular"/>
              </a:defRPr>
            </a:lvl1pPr>
          </a:lstStyle>
          <a:p>
            <a:fld id="{5CD93AED-31A1-EC4C-96EC-F061DA3BBDE1}" type="slidenum">
              <a:rPr lang="en-US"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53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3AED-31A1-EC4C-96EC-F061DA3BBDE1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67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4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4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3AED-31A1-EC4C-96EC-F061DA3BBDE1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49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5"/>
            <a:ext cx="4040188" cy="6413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4585"/>
            <a:ext cx="4041775" cy="6413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5934"/>
            <a:ext cx="4041775" cy="39497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3AED-31A1-EC4C-96EC-F061DA3BBDE1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88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plit Horiz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505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560"/>
            <a:ext cx="8229600" cy="2415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Sansation Regular"/>
                <a:cs typeface="Sansation Regular"/>
              </a:defRPr>
            </a:lvl1pPr>
          </a:lstStyle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4" y="6410601"/>
            <a:ext cx="2133600" cy="365125"/>
          </a:xfrm>
        </p:spPr>
        <p:txBody>
          <a:bodyPr/>
          <a:lstStyle>
            <a:lvl1pPr algn="l">
              <a:defRPr sz="750">
                <a:latin typeface="Sansation Regular"/>
                <a:cs typeface="Sansation Regular"/>
              </a:defRPr>
            </a:lvl1pPr>
          </a:lstStyle>
          <a:p>
            <a:fld id="{13BFC156-EB4F-B74C-BEC1-B6B64E06645E}" type="slidenum">
              <a:rPr lang="en-US" smtClean="0"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  <p:pic>
        <p:nvPicPr>
          <p:cNvPr id="8" name="Picture 7" descr="pattern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75726"/>
            <a:ext cx="9144000" cy="8227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751832"/>
            <a:ext cx="8229600" cy="2415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0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C12E6-2CE6-4E41-BDB4-866EFB8D7EC5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304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Split 3 Horiz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505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560"/>
            <a:ext cx="8229600" cy="2415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Sansation Regular"/>
                <a:cs typeface="Sansation Regular"/>
              </a:defRPr>
            </a:lvl1pPr>
          </a:lstStyle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4" y="6410601"/>
            <a:ext cx="2133600" cy="365125"/>
          </a:xfrm>
        </p:spPr>
        <p:txBody>
          <a:bodyPr/>
          <a:lstStyle>
            <a:lvl1pPr algn="l">
              <a:defRPr sz="750">
                <a:latin typeface="Sansation Regular"/>
                <a:cs typeface="Sansation Regular"/>
              </a:defRPr>
            </a:lvl1pPr>
          </a:lstStyle>
          <a:p>
            <a:fld id="{13BFC156-EB4F-B74C-BEC1-B6B64E06645E}" type="slidenum">
              <a:rPr lang="en-US" smtClean="0"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  <p:pic>
        <p:nvPicPr>
          <p:cNvPr id="8" name="Picture 7" descr="pattern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75726"/>
            <a:ext cx="9144000" cy="8227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1" y="3751832"/>
            <a:ext cx="4064000" cy="24151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22800" y="3751832"/>
            <a:ext cx="4064000" cy="24151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0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3AED-31A1-EC4C-96EC-F061DA3BBDE1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91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3AED-31A1-EC4C-96EC-F061DA3BBDE1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58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4"/>
            <a:ext cx="3008313" cy="116204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25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053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3AED-31A1-EC4C-96EC-F061DA3BBDE1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07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726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9"/>
            <a:ext cx="5486400" cy="80433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3AED-31A1-EC4C-96EC-F061DA3BBDE1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52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5000"/>
            <a:ext cx="8229600" cy="397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  <a:lvl2pPr marL="214313" indent="-128588">
              <a:buClr>
                <a:schemeClr val="accent1"/>
              </a:buClr>
              <a:buFont typeface="Wingdings" charset="2"/>
              <a:buChar char="§"/>
              <a:defRPr sz="1050"/>
            </a:lvl2pPr>
            <a:lvl3pPr marL="428625" indent="-171450">
              <a:buFont typeface="Courier New"/>
              <a:buChar char="o"/>
              <a:defRPr sz="1050"/>
            </a:lvl3pPr>
            <a:lvl4pPr marL="684610" indent="-171450" defTabSz="344091">
              <a:defRPr sz="1050"/>
            </a:lvl4pPr>
            <a:lvl5pPr marL="895350" indent="-171450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63D5AF50-63FA-154D-B17A-6525A1A16232}" type="datetimeFigureOut">
              <a:rPr lang="en-US" smtClean="0">
                <a:solidFill>
                  <a:srgbClr val="3D3E3E"/>
                </a:solidFill>
              </a:rPr>
              <a:pPr defTabSz="342900"/>
              <a:t>11/17/2016</a:t>
            </a:fld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760-9F4D-584B-8362-2E20A6A7E1D2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57200" y="-202278"/>
            <a:ext cx="2440912" cy="6127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64590"/>
            <a:ext cx="2440912" cy="366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b="1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380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5000"/>
            <a:ext cx="8229600" cy="397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  <a:lvl2pPr marL="214313" indent="-128588">
              <a:buClr>
                <a:schemeClr val="accent1"/>
              </a:buClr>
              <a:buFont typeface="Wingdings" charset="2"/>
              <a:buChar char="§"/>
              <a:defRPr sz="1050"/>
            </a:lvl2pPr>
            <a:lvl3pPr marL="428625" indent="-171450">
              <a:buFont typeface="Courier New"/>
              <a:buChar char="o"/>
              <a:defRPr sz="1050"/>
            </a:lvl3pPr>
            <a:lvl4pPr marL="684610" indent="-171450" defTabSz="344091">
              <a:defRPr sz="1050"/>
            </a:lvl4pPr>
            <a:lvl5pPr marL="895350" indent="-171450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63D5AF50-63FA-154D-B17A-6525A1A16232}" type="datetimeFigureOut">
              <a:rPr lang="en-US" smtClean="0">
                <a:solidFill>
                  <a:srgbClr val="3D3E3E"/>
                </a:solidFill>
              </a:rPr>
              <a:pPr defTabSz="342900"/>
              <a:t>11/17/2016</a:t>
            </a:fld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760-9F4D-584B-8362-2E20A6A7E1D2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57200" y="-202278"/>
            <a:ext cx="2440912" cy="6127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64590"/>
            <a:ext cx="2440912" cy="366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b="1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13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5000"/>
            <a:ext cx="8229600" cy="397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  <a:lvl2pPr marL="214313" indent="-128588">
              <a:buClr>
                <a:schemeClr val="accent1"/>
              </a:buClr>
              <a:buFont typeface="Wingdings" charset="2"/>
              <a:buChar char="§"/>
              <a:defRPr sz="1050"/>
            </a:lvl2pPr>
            <a:lvl3pPr marL="428625" indent="-171450">
              <a:buFont typeface="Courier New"/>
              <a:buChar char="o"/>
              <a:defRPr sz="1050"/>
            </a:lvl3pPr>
            <a:lvl4pPr marL="684610" indent="-171450" defTabSz="344091">
              <a:defRPr sz="1050"/>
            </a:lvl4pPr>
            <a:lvl5pPr marL="895350" indent="-171450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63D5AF50-63FA-154D-B17A-6525A1A16232}" type="datetimeFigureOut">
              <a:rPr lang="en-US" smtClean="0">
                <a:solidFill>
                  <a:srgbClr val="3D3E3E"/>
                </a:solidFill>
              </a:rPr>
              <a:pPr defTabSz="342900"/>
              <a:t>11/17/2016</a:t>
            </a:fld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760-9F4D-584B-8362-2E20A6A7E1D2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57200" y="-202278"/>
            <a:ext cx="2440912" cy="6127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64590"/>
            <a:ext cx="2440912" cy="366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b="1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847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5000"/>
            <a:ext cx="8229600" cy="397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  <a:lvl2pPr marL="214313" indent="-128588">
              <a:buClr>
                <a:schemeClr val="accent1"/>
              </a:buClr>
              <a:buFont typeface="Wingdings" charset="2"/>
              <a:buChar char="§"/>
              <a:defRPr sz="1050"/>
            </a:lvl2pPr>
            <a:lvl3pPr marL="428625" indent="-171450">
              <a:buFont typeface="Courier New"/>
              <a:buChar char="o"/>
              <a:defRPr sz="1050"/>
            </a:lvl3pPr>
            <a:lvl4pPr marL="684610" indent="-171450" defTabSz="344091">
              <a:defRPr sz="1050"/>
            </a:lvl4pPr>
            <a:lvl5pPr marL="895350" indent="-171450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63D5AF50-63FA-154D-B17A-6525A1A16232}" type="datetimeFigureOut">
              <a:rPr lang="en-US" smtClean="0">
                <a:solidFill>
                  <a:srgbClr val="3D3E3E"/>
                </a:solidFill>
              </a:rPr>
              <a:pPr defTabSz="342900"/>
              <a:t>11/17/2016</a:t>
            </a:fld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760-9F4D-584B-8362-2E20A6A7E1D2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57200" y="-202278"/>
            <a:ext cx="2440912" cy="6127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64590"/>
            <a:ext cx="2440912" cy="366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b="1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301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5000"/>
            <a:ext cx="8229600" cy="397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  <a:lvl2pPr marL="214313" indent="-128588">
              <a:buClr>
                <a:schemeClr val="accent1"/>
              </a:buClr>
              <a:buFont typeface="Wingdings" charset="2"/>
              <a:buChar char="§"/>
              <a:defRPr sz="1050"/>
            </a:lvl2pPr>
            <a:lvl3pPr marL="428625" indent="-171450">
              <a:buFont typeface="Courier New"/>
              <a:buChar char="o"/>
              <a:defRPr sz="1050"/>
            </a:lvl3pPr>
            <a:lvl4pPr marL="684610" indent="-171450" defTabSz="344091">
              <a:defRPr sz="1050"/>
            </a:lvl4pPr>
            <a:lvl5pPr marL="895350" indent="-171450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63D5AF50-63FA-154D-B17A-6525A1A16232}" type="datetimeFigureOut">
              <a:rPr lang="en-US" smtClean="0">
                <a:solidFill>
                  <a:srgbClr val="3D3E3E"/>
                </a:solidFill>
              </a:rPr>
              <a:pPr defTabSz="342900"/>
              <a:t>11/17/2016</a:t>
            </a:fld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760-9F4D-584B-8362-2E20A6A7E1D2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57200" y="-202278"/>
            <a:ext cx="2440912" cy="6127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64590"/>
            <a:ext cx="2440912" cy="366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b="1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41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5000"/>
            <a:ext cx="8229600" cy="397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  <a:lvl2pPr marL="214313" indent="-128588">
              <a:buClr>
                <a:schemeClr val="accent1"/>
              </a:buClr>
              <a:buFont typeface="Wingdings" charset="2"/>
              <a:buChar char="§"/>
              <a:defRPr sz="1050"/>
            </a:lvl2pPr>
            <a:lvl3pPr marL="428625" indent="-171450">
              <a:buFont typeface="Courier New"/>
              <a:buChar char="o"/>
              <a:defRPr sz="1050"/>
            </a:lvl3pPr>
            <a:lvl4pPr marL="684610" indent="-171450" defTabSz="344091">
              <a:defRPr sz="1050"/>
            </a:lvl4pPr>
            <a:lvl5pPr marL="895350" indent="-171450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63D5AF50-63FA-154D-B17A-6525A1A16232}" type="datetimeFigureOut">
              <a:rPr lang="en-US" smtClean="0">
                <a:solidFill>
                  <a:srgbClr val="3D3E3E"/>
                </a:solidFill>
              </a:rPr>
              <a:pPr defTabSz="342900"/>
              <a:t>11/17/2016</a:t>
            </a:fld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760-9F4D-584B-8362-2E20A6A7E1D2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57200" y="-202278"/>
            <a:ext cx="2440912" cy="6127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64590"/>
            <a:ext cx="2440912" cy="366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b="1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3861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5000"/>
            <a:ext cx="8229600" cy="397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  <a:lvl2pPr marL="214313" indent="-128588">
              <a:buClr>
                <a:schemeClr val="accent1"/>
              </a:buClr>
              <a:buFont typeface="Wingdings" charset="2"/>
              <a:buChar char="§"/>
              <a:defRPr sz="1050"/>
            </a:lvl2pPr>
            <a:lvl3pPr marL="428625" indent="-171450">
              <a:buFont typeface="Courier New"/>
              <a:buChar char="o"/>
              <a:defRPr sz="1050"/>
            </a:lvl3pPr>
            <a:lvl4pPr marL="684610" indent="-171450" defTabSz="344091">
              <a:defRPr sz="1050"/>
            </a:lvl4pPr>
            <a:lvl5pPr marL="895350" indent="-171450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63D5AF50-63FA-154D-B17A-6525A1A16232}" type="datetimeFigureOut">
              <a:rPr lang="en-US" smtClean="0">
                <a:solidFill>
                  <a:srgbClr val="3D3E3E"/>
                </a:solidFill>
              </a:rPr>
              <a:pPr defTabSz="342900"/>
              <a:t>11/17/2016</a:t>
            </a:fld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760-9F4D-584B-8362-2E20A6A7E1D2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57200" y="-202278"/>
            <a:ext cx="2440912" cy="6127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64590"/>
            <a:ext cx="2440912" cy="366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b="1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8188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5000"/>
            <a:ext cx="8229600" cy="397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  <a:lvl2pPr marL="214313" indent="-128588">
              <a:buClr>
                <a:schemeClr val="accent1"/>
              </a:buClr>
              <a:buFont typeface="Wingdings" charset="2"/>
              <a:buChar char="§"/>
              <a:defRPr sz="1050"/>
            </a:lvl2pPr>
            <a:lvl3pPr marL="428625" indent="-171450">
              <a:buFont typeface="Courier New"/>
              <a:buChar char="o"/>
              <a:defRPr sz="1050"/>
            </a:lvl3pPr>
            <a:lvl4pPr marL="684610" indent="-171450" defTabSz="344091">
              <a:defRPr sz="1050"/>
            </a:lvl4pPr>
            <a:lvl5pPr marL="895350" indent="-171450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63D5AF50-63FA-154D-B17A-6525A1A16232}" type="datetimeFigureOut">
              <a:rPr lang="en-US" smtClean="0">
                <a:solidFill>
                  <a:srgbClr val="3D3E3E"/>
                </a:solidFill>
              </a:rPr>
              <a:pPr defTabSz="342900"/>
              <a:t>11/17/2016</a:t>
            </a:fld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760-9F4D-584B-8362-2E20A6A7E1D2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57200" y="-202278"/>
            <a:ext cx="2440912" cy="6127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64590"/>
            <a:ext cx="2440912" cy="366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b="1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1959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5000"/>
            <a:ext cx="8229600" cy="397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  <a:lvl2pPr marL="214313" indent="-128588">
              <a:buClr>
                <a:schemeClr val="accent1"/>
              </a:buClr>
              <a:buFont typeface="Wingdings" charset="2"/>
              <a:buChar char="§"/>
              <a:defRPr sz="1050"/>
            </a:lvl2pPr>
            <a:lvl3pPr marL="428625" indent="-171450">
              <a:buFont typeface="Courier New"/>
              <a:buChar char="o"/>
              <a:defRPr sz="1050"/>
            </a:lvl3pPr>
            <a:lvl4pPr marL="684610" indent="-171450" defTabSz="344091">
              <a:defRPr sz="1050"/>
            </a:lvl4pPr>
            <a:lvl5pPr marL="895350" indent="-171450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63D5AF50-63FA-154D-B17A-6525A1A16232}" type="datetimeFigureOut">
              <a:rPr lang="en-US" smtClean="0">
                <a:solidFill>
                  <a:srgbClr val="3D3E3E"/>
                </a:solidFill>
              </a:rPr>
              <a:pPr defTabSz="342900"/>
              <a:t>11/17/2016</a:t>
            </a:fld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760-9F4D-584B-8362-2E20A6A7E1D2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57200" y="-202278"/>
            <a:ext cx="2440912" cy="6127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64590"/>
            <a:ext cx="2440912" cy="366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b="1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6764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5000"/>
            <a:ext cx="8229600" cy="397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  <a:lvl2pPr marL="214313" indent="-128588">
              <a:buClr>
                <a:schemeClr val="accent1"/>
              </a:buClr>
              <a:buFont typeface="Wingdings" charset="2"/>
              <a:buChar char="§"/>
              <a:defRPr sz="1050"/>
            </a:lvl2pPr>
            <a:lvl3pPr marL="428625" indent="-171450">
              <a:buFont typeface="Courier New"/>
              <a:buChar char="o"/>
              <a:defRPr sz="1050"/>
            </a:lvl3pPr>
            <a:lvl4pPr marL="684610" indent="-171450" defTabSz="344091">
              <a:defRPr sz="1050"/>
            </a:lvl4pPr>
            <a:lvl5pPr marL="895350" indent="-171450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63D5AF50-63FA-154D-B17A-6525A1A16232}" type="datetimeFigureOut">
              <a:rPr lang="en-US" smtClean="0">
                <a:solidFill>
                  <a:srgbClr val="3D3E3E"/>
                </a:solidFill>
              </a:rPr>
              <a:pPr defTabSz="342900"/>
              <a:t>11/17/2016</a:t>
            </a:fld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760-9F4D-584B-8362-2E20A6A7E1D2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57200" y="-202278"/>
            <a:ext cx="2440912" cy="6127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64590"/>
            <a:ext cx="2440912" cy="366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b="1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66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5000"/>
            <a:ext cx="8229600" cy="397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  <a:lvl2pPr marL="214313" indent="-128588">
              <a:buClr>
                <a:schemeClr val="accent1"/>
              </a:buClr>
              <a:buFont typeface="Wingdings" charset="2"/>
              <a:buChar char="§"/>
              <a:defRPr sz="1050"/>
            </a:lvl2pPr>
            <a:lvl3pPr marL="428625" indent="-171450">
              <a:buFont typeface="Courier New"/>
              <a:buChar char="o"/>
              <a:defRPr sz="1050"/>
            </a:lvl3pPr>
            <a:lvl4pPr marL="684610" indent="-171450" defTabSz="344091">
              <a:defRPr sz="1050"/>
            </a:lvl4pPr>
            <a:lvl5pPr marL="895350" indent="-171450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63D5AF50-63FA-154D-B17A-6525A1A16232}" type="datetimeFigureOut">
              <a:rPr lang="en-US" smtClean="0">
                <a:solidFill>
                  <a:srgbClr val="3D3E3E"/>
                </a:solidFill>
              </a:rPr>
              <a:pPr defTabSz="342900"/>
              <a:t>11/17/2016</a:t>
            </a:fld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3D3E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760-9F4D-584B-8362-2E20A6A7E1D2}" type="slidenum">
              <a:rPr>
                <a:solidFill>
                  <a:srgbClr val="3D3E3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57200" y="-202278"/>
            <a:ext cx="2440912" cy="6127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64590"/>
            <a:ext cx="2440912" cy="366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b="1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2707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ttern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03810"/>
            <a:ext cx="8686800" cy="64760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1" y="3331402"/>
            <a:ext cx="7225901" cy="1470025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0633"/>
            <a:ext cx="7772400" cy="13857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457200" y="-202278"/>
            <a:ext cx="2440912" cy="6127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64590"/>
            <a:ext cx="2440912" cy="366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b="1">
                <a:solidFill>
                  <a:schemeClr val="accent5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40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8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42AC5D-F177-4D24-B154-2680643B895A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49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02584-0B29-4BBE-9273-7039F404A27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7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AF25-3175-4195-A13C-2008BAE84152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8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60787" y="6356353"/>
            <a:ext cx="2133600" cy="3661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  <a:latin typeface="Sansation Regular"/>
                <a:cs typeface="Sansation Regular"/>
              </a:defRPr>
            </a:lvl1pPr>
          </a:lstStyle>
          <a:p>
            <a:pPr defTabSz="342900"/>
            <a:fld id="{5CD93AED-31A1-EC4C-96EC-F061DA3BBDE1}" type="slidenum">
              <a:rPr lang="en-US" smtClean="0">
                <a:solidFill>
                  <a:srgbClr val="3D3E3E">
                    <a:tint val="75000"/>
                  </a:srgbClr>
                </a:solidFill>
              </a:rPr>
              <a:pPr defTabSz="342900"/>
              <a:t>‹#›</a:t>
            </a:fld>
            <a:endParaRPr lang="en-US" dirty="0">
              <a:solidFill>
                <a:srgbClr val="3D3E3E">
                  <a:tint val="75000"/>
                </a:srgbClr>
              </a:solidFill>
            </a:endParaRPr>
          </a:p>
        </p:txBody>
      </p:sp>
      <p:pic>
        <p:nvPicPr>
          <p:cNvPr id="8" name="Picture 7" descr="pattern3.png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75726"/>
            <a:ext cx="9144000" cy="82277"/>
          </a:xfrm>
          <a:prstGeom prst="rect">
            <a:avLst/>
          </a:prstGeom>
        </p:spPr>
      </p:pic>
      <p:pic>
        <p:nvPicPr>
          <p:cNvPr id="4" name="Picture 3" descr="20th_logo_horizontal Large.jpg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4964" y="6187037"/>
            <a:ext cx="2548578" cy="545919"/>
          </a:xfrm>
          <a:prstGeom prst="rect">
            <a:avLst/>
          </a:prstGeom>
        </p:spPr>
      </p:pic>
      <p:pic>
        <p:nvPicPr>
          <p:cNvPr id="9" name="Picture 8" descr="masterVW_NIN_logo.jp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6113796"/>
            <a:ext cx="1296736" cy="6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accent2"/>
          </a:solidFill>
          <a:latin typeface="Sansation Regular"/>
          <a:ea typeface="+mj-ea"/>
          <a:cs typeface="Sansation Regular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1"/>
        </a:buClr>
        <a:buSzPct val="100000"/>
        <a:buFont typeface="Wingdings" charset="2"/>
        <a:buChar char="§"/>
        <a:defRPr sz="2400" kern="1200">
          <a:solidFill>
            <a:schemeClr val="tx1"/>
          </a:solidFill>
          <a:latin typeface="Sansation Regular"/>
          <a:ea typeface="+mn-ea"/>
          <a:cs typeface="Sansation Regular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Sansation Regular"/>
          <a:ea typeface="+mn-ea"/>
          <a:cs typeface="Sansation Regular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Sansation Regular"/>
          <a:ea typeface="+mn-ea"/>
          <a:cs typeface="Sansation Regular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Sansation Regular"/>
          <a:ea typeface="+mn-ea"/>
          <a:cs typeface="Sansation Regular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500" kern="1200">
          <a:solidFill>
            <a:schemeClr val="tx1"/>
          </a:solidFill>
          <a:latin typeface="Sansation Regular"/>
          <a:ea typeface="+mn-ea"/>
          <a:cs typeface="Sansation Regular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3.jp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9" b="-8865"/>
          <a:stretch/>
        </p:blipFill>
        <p:spPr>
          <a:xfrm>
            <a:off x="5257800" y="910"/>
            <a:ext cx="3889577" cy="2589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4825"/>
            <a:ext cx="7848600" cy="1603375"/>
          </a:xfrm>
        </p:spPr>
        <p:txBody>
          <a:bodyPr>
            <a:normAutofit fontScale="90000"/>
          </a:bodyPr>
          <a:lstStyle/>
          <a:p>
            <a:r>
              <a:rPr lang="en-US" dirty="0"/>
              <a:t>Innovation </a:t>
            </a:r>
            <a:r>
              <a:rPr lang="en-US" dirty="0" smtClean="0"/>
              <a:t>&amp; Entrepreneurship at UNC Charlotte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06032"/>
            <a:ext cx="7248524" cy="1337568"/>
          </a:xfrm>
        </p:spPr>
        <p:txBody>
          <a:bodyPr/>
          <a:lstStyle/>
          <a:p>
            <a:r>
              <a:rPr lang="en-US" b="1" dirty="0" smtClean="0"/>
              <a:t>Faculty Council 11/17/2016</a:t>
            </a:r>
          </a:p>
          <a:p>
            <a:endParaRPr lang="en-US" dirty="0"/>
          </a:p>
          <a:p>
            <a:r>
              <a:rPr lang="en-US" dirty="0" smtClean="0"/>
              <a:t>Paul Wetenhall | paul.wetenhall@ventureprise.org</a:t>
            </a:r>
          </a:p>
        </p:txBody>
      </p:sp>
      <p:sp>
        <p:nvSpPr>
          <p:cNvPr id="25" name="Freeform 24"/>
          <p:cNvSpPr/>
          <p:nvPr/>
        </p:nvSpPr>
        <p:spPr>
          <a:xfrm>
            <a:off x="4248309" y="-5454"/>
            <a:ext cx="4895691" cy="2733689"/>
          </a:xfrm>
          <a:custGeom>
            <a:avLst/>
            <a:gdLst>
              <a:gd name="connsiteX0" fmla="*/ 0 w 5064369"/>
              <a:gd name="connsiteY0" fmla="*/ 0 h 808892"/>
              <a:gd name="connsiteX1" fmla="*/ 0 w 5064369"/>
              <a:gd name="connsiteY1" fmla="*/ 808892 h 808892"/>
              <a:gd name="connsiteX2" fmla="*/ 5064369 w 5064369"/>
              <a:gd name="connsiteY2" fmla="*/ 808892 h 808892"/>
              <a:gd name="connsiteX3" fmla="*/ 0 w 5064369"/>
              <a:gd name="connsiteY3" fmla="*/ 0 h 808892"/>
              <a:gd name="connsiteX0" fmla="*/ 0 w 5804108"/>
              <a:gd name="connsiteY0" fmla="*/ 0 h 808892"/>
              <a:gd name="connsiteX1" fmla="*/ 0 w 5804108"/>
              <a:gd name="connsiteY1" fmla="*/ 808892 h 808892"/>
              <a:gd name="connsiteX2" fmla="*/ 5804108 w 5804108"/>
              <a:gd name="connsiteY2" fmla="*/ 808892 h 808892"/>
              <a:gd name="connsiteX3" fmla="*/ 0 w 5804108"/>
              <a:gd name="connsiteY3" fmla="*/ 0 h 808892"/>
              <a:gd name="connsiteX0" fmla="*/ 10274 w 5804108"/>
              <a:gd name="connsiteY0" fmla="*/ 0 h 1014375"/>
              <a:gd name="connsiteX1" fmla="*/ 0 w 5804108"/>
              <a:gd name="connsiteY1" fmla="*/ 1014375 h 1014375"/>
              <a:gd name="connsiteX2" fmla="*/ 5804108 w 5804108"/>
              <a:gd name="connsiteY2" fmla="*/ 1014375 h 1014375"/>
              <a:gd name="connsiteX3" fmla="*/ 10274 w 5804108"/>
              <a:gd name="connsiteY3" fmla="*/ 0 h 1014375"/>
              <a:gd name="connsiteX0" fmla="*/ 3729519 w 5804108"/>
              <a:gd name="connsiteY0" fmla="*/ 0 h 3254141"/>
              <a:gd name="connsiteX1" fmla="*/ 0 w 5804108"/>
              <a:gd name="connsiteY1" fmla="*/ 3254141 h 3254141"/>
              <a:gd name="connsiteX2" fmla="*/ 5804108 w 5804108"/>
              <a:gd name="connsiteY2" fmla="*/ 3254141 h 3254141"/>
              <a:gd name="connsiteX3" fmla="*/ 3729519 w 5804108"/>
              <a:gd name="connsiteY3" fmla="*/ 0 h 3254141"/>
              <a:gd name="connsiteX0" fmla="*/ 986319 w 5804108"/>
              <a:gd name="connsiteY0" fmla="*/ 0 h 3223318"/>
              <a:gd name="connsiteX1" fmla="*/ 0 w 5804108"/>
              <a:gd name="connsiteY1" fmla="*/ 3223318 h 3223318"/>
              <a:gd name="connsiteX2" fmla="*/ 5804108 w 5804108"/>
              <a:gd name="connsiteY2" fmla="*/ 3223318 h 3223318"/>
              <a:gd name="connsiteX3" fmla="*/ 986319 w 5804108"/>
              <a:gd name="connsiteY3" fmla="*/ 0 h 3223318"/>
              <a:gd name="connsiteX0" fmla="*/ 986319 w 5834931"/>
              <a:gd name="connsiteY0" fmla="*/ 0 h 3223318"/>
              <a:gd name="connsiteX1" fmla="*/ 0 w 5834931"/>
              <a:gd name="connsiteY1" fmla="*/ 3223318 h 3223318"/>
              <a:gd name="connsiteX2" fmla="*/ 5834931 w 5834931"/>
              <a:gd name="connsiteY2" fmla="*/ 2699336 h 3223318"/>
              <a:gd name="connsiteX3" fmla="*/ 986319 w 5834931"/>
              <a:gd name="connsiteY3" fmla="*/ 0 h 3223318"/>
              <a:gd name="connsiteX0" fmla="*/ 41096 w 4889708"/>
              <a:gd name="connsiteY0" fmla="*/ 0 h 2699336"/>
              <a:gd name="connsiteX1" fmla="*/ 0 w 4889708"/>
              <a:gd name="connsiteY1" fmla="*/ 2647965 h 2699336"/>
              <a:gd name="connsiteX2" fmla="*/ 4889708 w 4889708"/>
              <a:gd name="connsiteY2" fmla="*/ 2699336 h 2699336"/>
              <a:gd name="connsiteX3" fmla="*/ 41096 w 4889708"/>
              <a:gd name="connsiteY3" fmla="*/ 0 h 2699336"/>
              <a:gd name="connsiteX0" fmla="*/ 0 w 5002724"/>
              <a:gd name="connsiteY0" fmla="*/ 0 h 2596594"/>
              <a:gd name="connsiteX1" fmla="*/ 113016 w 5002724"/>
              <a:gd name="connsiteY1" fmla="*/ 2545223 h 2596594"/>
              <a:gd name="connsiteX2" fmla="*/ 5002724 w 5002724"/>
              <a:gd name="connsiteY2" fmla="*/ 2596594 h 2596594"/>
              <a:gd name="connsiteX3" fmla="*/ 0 w 5002724"/>
              <a:gd name="connsiteY3" fmla="*/ 0 h 2596594"/>
              <a:gd name="connsiteX0" fmla="*/ 0 w 4910257"/>
              <a:gd name="connsiteY0" fmla="*/ 0 h 2699336"/>
              <a:gd name="connsiteX1" fmla="*/ 20549 w 4910257"/>
              <a:gd name="connsiteY1" fmla="*/ 2647965 h 2699336"/>
              <a:gd name="connsiteX2" fmla="*/ 4910257 w 4910257"/>
              <a:gd name="connsiteY2" fmla="*/ 2699336 h 2699336"/>
              <a:gd name="connsiteX3" fmla="*/ 0 w 4910257"/>
              <a:gd name="connsiteY3" fmla="*/ 0 h 2699336"/>
              <a:gd name="connsiteX0" fmla="*/ 0 w 4910257"/>
              <a:gd name="connsiteY0" fmla="*/ 0 h 2738452"/>
              <a:gd name="connsiteX1" fmla="*/ 15787 w 4910257"/>
              <a:gd name="connsiteY1" fmla="*/ 2738452 h 2738452"/>
              <a:gd name="connsiteX2" fmla="*/ 4910257 w 4910257"/>
              <a:gd name="connsiteY2" fmla="*/ 2699336 h 2738452"/>
              <a:gd name="connsiteX3" fmla="*/ 0 w 4910257"/>
              <a:gd name="connsiteY3" fmla="*/ 0 h 2738452"/>
              <a:gd name="connsiteX0" fmla="*/ 4484 w 4895691"/>
              <a:gd name="connsiteY0" fmla="*/ 0 h 2733689"/>
              <a:gd name="connsiteX1" fmla="*/ 1221 w 4895691"/>
              <a:gd name="connsiteY1" fmla="*/ 2733689 h 2733689"/>
              <a:gd name="connsiteX2" fmla="*/ 4895691 w 4895691"/>
              <a:gd name="connsiteY2" fmla="*/ 2694573 h 2733689"/>
              <a:gd name="connsiteX3" fmla="*/ 4484 w 4895691"/>
              <a:gd name="connsiteY3" fmla="*/ 0 h 27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5691" h="2733689">
                <a:moveTo>
                  <a:pt x="4484" y="0"/>
                </a:moveTo>
                <a:cubicBezTo>
                  <a:pt x="9746" y="912817"/>
                  <a:pt x="-4041" y="1820872"/>
                  <a:pt x="1221" y="2733689"/>
                </a:cubicBezTo>
                <a:lnTo>
                  <a:pt x="4895691" y="2694573"/>
                </a:lnTo>
                <a:lnTo>
                  <a:pt x="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267200" y="912"/>
            <a:ext cx="2145323" cy="752760"/>
          </a:xfrm>
          <a:custGeom>
            <a:avLst/>
            <a:gdLst>
              <a:gd name="connsiteX0" fmla="*/ 0 w 2579077"/>
              <a:gd name="connsiteY0" fmla="*/ 0 h 1500554"/>
              <a:gd name="connsiteX1" fmla="*/ 2579077 w 2579077"/>
              <a:gd name="connsiteY1" fmla="*/ 0 h 1500554"/>
              <a:gd name="connsiteX2" fmla="*/ 2579077 w 2579077"/>
              <a:gd name="connsiteY2" fmla="*/ 1500554 h 1500554"/>
              <a:gd name="connsiteX3" fmla="*/ 0 w 2579077"/>
              <a:gd name="connsiteY3" fmla="*/ 0 h 1500554"/>
              <a:gd name="connsiteX0" fmla="*/ 0 w 2579077"/>
              <a:gd name="connsiteY0" fmla="*/ 0 h 1407991"/>
              <a:gd name="connsiteX1" fmla="*/ 2579077 w 2579077"/>
              <a:gd name="connsiteY1" fmla="*/ 0 h 1407991"/>
              <a:gd name="connsiteX2" fmla="*/ 1973856 w 2579077"/>
              <a:gd name="connsiteY2" fmla="*/ 1407991 h 1407991"/>
              <a:gd name="connsiteX3" fmla="*/ 0 w 2579077"/>
              <a:gd name="connsiteY3" fmla="*/ 0 h 1407991"/>
              <a:gd name="connsiteX0" fmla="*/ 0 w 2579077"/>
              <a:gd name="connsiteY0" fmla="*/ 0 h 1130303"/>
              <a:gd name="connsiteX1" fmla="*/ 2579077 w 2579077"/>
              <a:gd name="connsiteY1" fmla="*/ 0 h 1130303"/>
              <a:gd name="connsiteX2" fmla="*/ 1628016 w 2579077"/>
              <a:gd name="connsiteY2" fmla="*/ 1130303 h 1130303"/>
              <a:gd name="connsiteX3" fmla="*/ 0 w 2579077"/>
              <a:gd name="connsiteY3" fmla="*/ 0 h 1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1130303">
                <a:moveTo>
                  <a:pt x="0" y="0"/>
                </a:moveTo>
                <a:lnTo>
                  <a:pt x="2579077" y="0"/>
                </a:lnTo>
                <a:lnTo>
                  <a:pt x="1628016" y="113030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4248309" y="-5454"/>
            <a:ext cx="4895691" cy="2733689"/>
          </a:xfrm>
          <a:custGeom>
            <a:avLst/>
            <a:gdLst>
              <a:gd name="connsiteX0" fmla="*/ 0 w 5064369"/>
              <a:gd name="connsiteY0" fmla="*/ 0 h 808892"/>
              <a:gd name="connsiteX1" fmla="*/ 0 w 5064369"/>
              <a:gd name="connsiteY1" fmla="*/ 808892 h 808892"/>
              <a:gd name="connsiteX2" fmla="*/ 5064369 w 5064369"/>
              <a:gd name="connsiteY2" fmla="*/ 808892 h 808892"/>
              <a:gd name="connsiteX3" fmla="*/ 0 w 5064369"/>
              <a:gd name="connsiteY3" fmla="*/ 0 h 808892"/>
              <a:gd name="connsiteX0" fmla="*/ 0 w 5804108"/>
              <a:gd name="connsiteY0" fmla="*/ 0 h 808892"/>
              <a:gd name="connsiteX1" fmla="*/ 0 w 5804108"/>
              <a:gd name="connsiteY1" fmla="*/ 808892 h 808892"/>
              <a:gd name="connsiteX2" fmla="*/ 5804108 w 5804108"/>
              <a:gd name="connsiteY2" fmla="*/ 808892 h 808892"/>
              <a:gd name="connsiteX3" fmla="*/ 0 w 5804108"/>
              <a:gd name="connsiteY3" fmla="*/ 0 h 808892"/>
              <a:gd name="connsiteX0" fmla="*/ 10274 w 5804108"/>
              <a:gd name="connsiteY0" fmla="*/ 0 h 1014375"/>
              <a:gd name="connsiteX1" fmla="*/ 0 w 5804108"/>
              <a:gd name="connsiteY1" fmla="*/ 1014375 h 1014375"/>
              <a:gd name="connsiteX2" fmla="*/ 5804108 w 5804108"/>
              <a:gd name="connsiteY2" fmla="*/ 1014375 h 1014375"/>
              <a:gd name="connsiteX3" fmla="*/ 10274 w 5804108"/>
              <a:gd name="connsiteY3" fmla="*/ 0 h 1014375"/>
              <a:gd name="connsiteX0" fmla="*/ 3729519 w 5804108"/>
              <a:gd name="connsiteY0" fmla="*/ 0 h 3254141"/>
              <a:gd name="connsiteX1" fmla="*/ 0 w 5804108"/>
              <a:gd name="connsiteY1" fmla="*/ 3254141 h 3254141"/>
              <a:gd name="connsiteX2" fmla="*/ 5804108 w 5804108"/>
              <a:gd name="connsiteY2" fmla="*/ 3254141 h 3254141"/>
              <a:gd name="connsiteX3" fmla="*/ 3729519 w 5804108"/>
              <a:gd name="connsiteY3" fmla="*/ 0 h 3254141"/>
              <a:gd name="connsiteX0" fmla="*/ 986319 w 5804108"/>
              <a:gd name="connsiteY0" fmla="*/ 0 h 3223318"/>
              <a:gd name="connsiteX1" fmla="*/ 0 w 5804108"/>
              <a:gd name="connsiteY1" fmla="*/ 3223318 h 3223318"/>
              <a:gd name="connsiteX2" fmla="*/ 5804108 w 5804108"/>
              <a:gd name="connsiteY2" fmla="*/ 3223318 h 3223318"/>
              <a:gd name="connsiteX3" fmla="*/ 986319 w 5804108"/>
              <a:gd name="connsiteY3" fmla="*/ 0 h 3223318"/>
              <a:gd name="connsiteX0" fmla="*/ 986319 w 5834931"/>
              <a:gd name="connsiteY0" fmla="*/ 0 h 3223318"/>
              <a:gd name="connsiteX1" fmla="*/ 0 w 5834931"/>
              <a:gd name="connsiteY1" fmla="*/ 3223318 h 3223318"/>
              <a:gd name="connsiteX2" fmla="*/ 5834931 w 5834931"/>
              <a:gd name="connsiteY2" fmla="*/ 2699336 h 3223318"/>
              <a:gd name="connsiteX3" fmla="*/ 986319 w 5834931"/>
              <a:gd name="connsiteY3" fmla="*/ 0 h 3223318"/>
              <a:gd name="connsiteX0" fmla="*/ 41096 w 4889708"/>
              <a:gd name="connsiteY0" fmla="*/ 0 h 2699336"/>
              <a:gd name="connsiteX1" fmla="*/ 0 w 4889708"/>
              <a:gd name="connsiteY1" fmla="*/ 2647965 h 2699336"/>
              <a:gd name="connsiteX2" fmla="*/ 4889708 w 4889708"/>
              <a:gd name="connsiteY2" fmla="*/ 2699336 h 2699336"/>
              <a:gd name="connsiteX3" fmla="*/ 41096 w 4889708"/>
              <a:gd name="connsiteY3" fmla="*/ 0 h 2699336"/>
              <a:gd name="connsiteX0" fmla="*/ 0 w 5002724"/>
              <a:gd name="connsiteY0" fmla="*/ 0 h 2596594"/>
              <a:gd name="connsiteX1" fmla="*/ 113016 w 5002724"/>
              <a:gd name="connsiteY1" fmla="*/ 2545223 h 2596594"/>
              <a:gd name="connsiteX2" fmla="*/ 5002724 w 5002724"/>
              <a:gd name="connsiteY2" fmla="*/ 2596594 h 2596594"/>
              <a:gd name="connsiteX3" fmla="*/ 0 w 5002724"/>
              <a:gd name="connsiteY3" fmla="*/ 0 h 2596594"/>
              <a:gd name="connsiteX0" fmla="*/ 0 w 4910257"/>
              <a:gd name="connsiteY0" fmla="*/ 0 h 2699336"/>
              <a:gd name="connsiteX1" fmla="*/ 20549 w 4910257"/>
              <a:gd name="connsiteY1" fmla="*/ 2647965 h 2699336"/>
              <a:gd name="connsiteX2" fmla="*/ 4910257 w 4910257"/>
              <a:gd name="connsiteY2" fmla="*/ 2699336 h 2699336"/>
              <a:gd name="connsiteX3" fmla="*/ 0 w 4910257"/>
              <a:gd name="connsiteY3" fmla="*/ 0 h 2699336"/>
              <a:gd name="connsiteX0" fmla="*/ 0 w 4910257"/>
              <a:gd name="connsiteY0" fmla="*/ 0 h 2738452"/>
              <a:gd name="connsiteX1" fmla="*/ 15787 w 4910257"/>
              <a:gd name="connsiteY1" fmla="*/ 2738452 h 2738452"/>
              <a:gd name="connsiteX2" fmla="*/ 4910257 w 4910257"/>
              <a:gd name="connsiteY2" fmla="*/ 2699336 h 2738452"/>
              <a:gd name="connsiteX3" fmla="*/ 0 w 4910257"/>
              <a:gd name="connsiteY3" fmla="*/ 0 h 2738452"/>
              <a:gd name="connsiteX0" fmla="*/ 4484 w 4895691"/>
              <a:gd name="connsiteY0" fmla="*/ 0 h 2733689"/>
              <a:gd name="connsiteX1" fmla="*/ 1221 w 4895691"/>
              <a:gd name="connsiteY1" fmla="*/ 2733689 h 2733689"/>
              <a:gd name="connsiteX2" fmla="*/ 4895691 w 4895691"/>
              <a:gd name="connsiteY2" fmla="*/ 2694573 h 2733689"/>
              <a:gd name="connsiteX3" fmla="*/ 4484 w 4895691"/>
              <a:gd name="connsiteY3" fmla="*/ 0 h 27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5691" h="2733689">
                <a:moveTo>
                  <a:pt x="4484" y="0"/>
                </a:moveTo>
                <a:cubicBezTo>
                  <a:pt x="9746" y="912817"/>
                  <a:pt x="-4041" y="1820872"/>
                  <a:pt x="1221" y="2733689"/>
                </a:cubicBezTo>
                <a:lnTo>
                  <a:pt x="4895691" y="2694573"/>
                </a:lnTo>
                <a:lnTo>
                  <a:pt x="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8399844" y="2274340"/>
            <a:ext cx="744155" cy="431031"/>
          </a:xfrm>
          <a:custGeom>
            <a:avLst/>
            <a:gdLst>
              <a:gd name="connsiteX0" fmla="*/ 0 w 647272"/>
              <a:gd name="connsiteY0" fmla="*/ 0 h 369869"/>
              <a:gd name="connsiteX1" fmla="*/ 647272 w 647272"/>
              <a:gd name="connsiteY1" fmla="*/ 369869 h 369869"/>
              <a:gd name="connsiteX2" fmla="*/ 647272 w 647272"/>
              <a:gd name="connsiteY2" fmla="*/ 10274 h 369869"/>
              <a:gd name="connsiteX3" fmla="*/ 0 w 647272"/>
              <a:gd name="connsiteY3" fmla="*/ 0 h 369869"/>
              <a:gd name="connsiteX0" fmla="*/ 0 w 628222"/>
              <a:gd name="connsiteY0" fmla="*/ 6395 h 359595"/>
              <a:gd name="connsiteX1" fmla="*/ 628222 w 628222"/>
              <a:gd name="connsiteY1" fmla="*/ 359595 h 359595"/>
              <a:gd name="connsiteX2" fmla="*/ 628222 w 628222"/>
              <a:gd name="connsiteY2" fmla="*/ 0 h 359595"/>
              <a:gd name="connsiteX3" fmla="*/ 0 w 628222"/>
              <a:gd name="connsiteY3" fmla="*/ 6395 h 359595"/>
              <a:gd name="connsiteX0" fmla="*/ 0 w 628222"/>
              <a:gd name="connsiteY0" fmla="*/ 6395 h 364357"/>
              <a:gd name="connsiteX1" fmla="*/ 623459 w 628222"/>
              <a:gd name="connsiteY1" fmla="*/ 364357 h 364357"/>
              <a:gd name="connsiteX2" fmla="*/ 628222 w 628222"/>
              <a:gd name="connsiteY2" fmla="*/ 0 h 364357"/>
              <a:gd name="connsiteX3" fmla="*/ 0 w 628222"/>
              <a:gd name="connsiteY3" fmla="*/ 6395 h 364357"/>
              <a:gd name="connsiteX0" fmla="*/ 0 w 775859"/>
              <a:gd name="connsiteY0" fmla="*/ 0 h 438925"/>
              <a:gd name="connsiteX1" fmla="*/ 771096 w 775859"/>
              <a:gd name="connsiteY1" fmla="*/ 438925 h 438925"/>
              <a:gd name="connsiteX2" fmla="*/ 775859 w 775859"/>
              <a:gd name="connsiteY2" fmla="*/ 74568 h 438925"/>
              <a:gd name="connsiteX3" fmla="*/ 0 w 775859"/>
              <a:gd name="connsiteY3" fmla="*/ 0 h 438925"/>
              <a:gd name="connsiteX0" fmla="*/ 0 w 775859"/>
              <a:gd name="connsiteY0" fmla="*/ 0 h 438925"/>
              <a:gd name="connsiteX1" fmla="*/ 771096 w 775859"/>
              <a:gd name="connsiteY1" fmla="*/ 438925 h 438925"/>
              <a:gd name="connsiteX2" fmla="*/ 775859 w 775859"/>
              <a:gd name="connsiteY2" fmla="*/ 3131 h 438925"/>
              <a:gd name="connsiteX3" fmla="*/ 0 w 775859"/>
              <a:gd name="connsiteY3" fmla="*/ 0 h 438925"/>
              <a:gd name="connsiteX0" fmla="*/ 0 w 775859"/>
              <a:gd name="connsiteY0" fmla="*/ 0 h 434162"/>
              <a:gd name="connsiteX1" fmla="*/ 773509 w 775859"/>
              <a:gd name="connsiteY1" fmla="*/ 434162 h 434162"/>
              <a:gd name="connsiteX2" fmla="*/ 775859 w 775859"/>
              <a:gd name="connsiteY2" fmla="*/ 3131 h 434162"/>
              <a:gd name="connsiteX3" fmla="*/ 0 w 775859"/>
              <a:gd name="connsiteY3" fmla="*/ 0 h 434162"/>
              <a:gd name="connsiteX0" fmla="*/ 0 w 710702"/>
              <a:gd name="connsiteY0" fmla="*/ 0 h 448449"/>
              <a:gd name="connsiteX1" fmla="*/ 708352 w 710702"/>
              <a:gd name="connsiteY1" fmla="*/ 448449 h 448449"/>
              <a:gd name="connsiteX2" fmla="*/ 710702 w 710702"/>
              <a:gd name="connsiteY2" fmla="*/ 17418 h 448449"/>
              <a:gd name="connsiteX3" fmla="*/ 0 w 710702"/>
              <a:gd name="connsiteY3" fmla="*/ 0 h 448449"/>
              <a:gd name="connsiteX0" fmla="*/ 0 w 754140"/>
              <a:gd name="connsiteY0" fmla="*/ 6394 h 431031"/>
              <a:gd name="connsiteX1" fmla="*/ 751790 w 754140"/>
              <a:gd name="connsiteY1" fmla="*/ 431031 h 431031"/>
              <a:gd name="connsiteX2" fmla="*/ 754140 w 754140"/>
              <a:gd name="connsiteY2" fmla="*/ 0 h 431031"/>
              <a:gd name="connsiteX3" fmla="*/ 0 w 754140"/>
              <a:gd name="connsiteY3" fmla="*/ 6394 h 43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140" h="431031">
                <a:moveTo>
                  <a:pt x="0" y="6394"/>
                </a:moveTo>
                <a:lnTo>
                  <a:pt x="751790" y="431031"/>
                </a:lnTo>
                <a:cubicBezTo>
                  <a:pt x="753378" y="309579"/>
                  <a:pt x="752552" y="121452"/>
                  <a:pt x="754140" y="0"/>
                </a:cubicBezTo>
                <a:lnTo>
                  <a:pt x="0" y="63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b="-5269"/>
          <a:stretch/>
        </p:blipFill>
        <p:spPr>
          <a:xfrm>
            <a:off x="6641542" y="0"/>
            <a:ext cx="2513343" cy="1676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ntrepreneurship.uncc.edu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Ventureprise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6288007" y="0"/>
            <a:ext cx="1255793" cy="440638"/>
          </a:xfrm>
          <a:custGeom>
            <a:avLst/>
            <a:gdLst>
              <a:gd name="connsiteX0" fmla="*/ 0 w 2579077"/>
              <a:gd name="connsiteY0" fmla="*/ 0 h 1500554"/>
              <a:gd name="connsiteX1" fmla="*/ 2579077 w 2579077"/>
              <a:gd name="connsiteY1" fmla="*/ 0 h 1500554"/>
              <a:gd name="connsiteX2" fmla="*/ 2579077 w 2579077"/>
              <a:gd name="connsiteY2" fmla="*/ 1500554 h 1500554"/>
              <a:gd name="connsiteX3" fmla="*/ 0 w 2579077"/>
              <a:gd name="connsiteY3" fmla="*/ 0 h 1500554"/>
              <a:gd name="connsiteX0" fmla="*/ 0 w 2579077"/>
              <a:gd name="connsiteY0" fmla="*/ 0 h 1407991"/>
              <a:gd name="connsiteX1" fmla="*/ 2579077 w 2579077"/>
              <a:gd name="connsiteY1" fmla="*/ 0 h 1407991"/>
              <a:gd name="connsiteX2" fmla="*/ 1973856 w 2579077"/>
              <a:gd name="connsiteY2" fmla="*/ 1407991 h 1407991"/>
              <a:gd name="connsiteX3" fmla="*/ 0 w 2579077"/>
              <a:gd name="connsiteY3" fmla="*/ 0 h 1407991"/>
              <a:gd name="connsiteX0" fmla="*/ 0 w 2579077"/>
              <a:gd name="connsiteY0" fmla="*/ 0 h 1130303"/>
              <a:gd name="connsiteX1" fmla="*/ 2579077 w 2579077"/>
              <a:gd name="connsiteY1" fmla="*/ 0 h 1130303"/>
              <a:gd name="connsiteX2" fmla="*/ 1628016 w 2579077"/>
              <a:gd name="connsiteY2" fmla="*/ 1130303 h 1130303"/>
              <a:gd name="connsiteX3" fmla="*/ 0 w 2579077"/>
              <a:gd name="connsiteY3" fmla="*/ 0 h 1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1130303">
                <a:moveTo>
                  <a:pt x="0" y="0"/>
                </a:moveTo>
                <a:lnTo>
                  <a:pt x="2579077" y="0"/>
                </a:lnTo>
                <a:lnTo>
                  <a:pt x="1628016" y="113030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6286501" y="-2382"/>
            <a:ext cx="2857499" cy="1726407"/>
          </a:xfrm>
          <a:custGeom>
            <a:avLst/>
            <a:gdLst>
              <a:gd name="connsiteX0" fmla="*/ 4762 w 2928937"/>
              <a:gd name="connsiteY0" fmla="*/ 0 h 1728788"/>
              <a:gd name="connsiteX1" fmla="*/ 2928937 w 2928937"/>
              <a:gd name="connsiteY1" fmla="*/ 1614488 h 1728788"/>
              <a:gd name="connsiteX2" fmla="*/ 2928937 w 2928937"/>
              <a:gd name="connsiteY2" fmla="*/ 1728788 h 1728788"/>
              <a:gd name="connsiteX3" fmla="*/ 0 w 2928937"/>
              <a:gd name="connsiteY3" fmla="*/ 1728788 h 1728788"/>
              <a:gd name="connsiteX4" fmla="*/ 4762 w 2928937"/>
              <a:gd name="connsiteY4" fmla="*/ 0 h 1728788"/>
              <a:gd name="connsiteX0" fmla="*/ 95249 w 2928937"/>
              <a:gd name="connsiteY0" fmla="*/ 0 h 1714501"/>
              <a:gd name="connsiteX1" fmla="*/ 2928937 w 2928937"/>
              <a:gd name="connsiteY1" fmla="*/ 1600201 h 1714501"/>
              <a:gd name="connsiteX2" fmla="*/ 2928937 w 2928937"/>
              <a:gd name="connsiteY2" fmla="*/ 1714501 h 1714501"/>
              <a:gd name="connsiteX3" fmla="*/ 0 w 2928937"/>
              <a:gd name="connsiteY3" fmla="*/ 1714501 h 1714501"/>
              <a:gd name="connsiteX4" fmla="*/ 95249 w 2928937"/>
              <a:gd name="connsiteY4" fmla="*/ 0 h 1714501"/>
              <a:gd name="connsiteX0" fmla="*/ 80962 w 2928937"/>
              <a:gd name="connsiteY0" fmla="*/ 0 h 1733551"/>
              <a:gd name="connsiteX1" fmla="*/ 2928937 w 2928937"/>
              <a:gd name="connsiteY1" fmla="*/ 1619251 h 1733551"/>
              <a:gd name="connsiteX2" fmla="*/ 2928937 w 2928937"/>
              <a:gd name="connsiteY2" fmla="*/ 1733551 h 1733551"/>
              <a:gd name="connsiteX3" fmla="*/ 0 w 2928937"/>
              <a:gd name="connsiteY3" fmla="*/ 1733551 h 1733551"/>
              <a:gd name="connsiteX4" fmla="*/ 80962 w 2928937"/>
              <a:gd name="connsiteY4" fmla="*/ 0 h 1733551"/>
              <a:gd name="connsiteX0" fmla="*/ 9524 w 2857499"/>
              <a:gd name="connsiteY0" fmla="*/ 0 h 1733551"/>
              <a:gd name="connsiteX1" fmla="*/ 2857499 w 2857499"/>
              <a:gd name="connsiteY1" fmla="*/ 1619251 h 1733551"/>
              <a:gd name="connsiteX2" fmla="*/ 2857499 w 2857499"/>
              <a:gd name="connsiteY2" fmla="*/ 1733551 h 1733551"/>
              <a:gd name="connsiteX3" fmla="*/ 0 w 2857499"/>
              <a:gd name="connsiteY3" fmla="*/ 1733551 h 1733551"/>
              <a:gd name="connsiteX4" fmla="*/ 9524 w 2857499"/>
              <a:gd name="connsiteY4" fmla="*/ 0 h 1733551"/>
              <a:gd name="connsiteX0" fmla="*/ 458 w 2857958"/>
              <a:gd name="connsiteY0" fmla="*/ 0 h 1733551"/>
              <a:gd name="connsiteX1" fmla="*/ 2857958 w 2857958"/>
              <a:gd name="connsiteY1" fmla="*/ 1619251 h 1733551"/>
              <a:gd name="connsiteX2" fmla="*/ 2857958 w 2857958"/>
              <a:gd name="connsiteY2" fmla="*/ 1733551 h 1733551"/>
              <a:gd name="connsiteX3" fmla="*/ 459 w 2857958"/>
              <a:gd name="connsiteY3" fmla="*/ 1733551 h 1733551"/>
              <a:gd name="connsiteX4" fmla="*/ 458 w 2857958"/>
              <a:gd name="connsiteY4" fmla="*/ 0 h 1733551"/>
              <a:gd name="connsiteX0" fmla="*/ 2380 w 2857499"/>
              <a:gd name="connsiteY0" fmla="*/ 0 h 1726407"/>
              <a:gd name="connsiteX1" fmla="*/ 2857499 w 2857499"/>
              <a:gd name="connsiteY1" fmla="*/ 1612107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  <a:gd name="connsiteX0" fmla="*/ 2380 w 2857499"/>
              <a:gd name="connsiteY0" fmla="*/ 0 h 1726407"/>
              <a:gd name="connsiteX1" fmla="*/ 2857499 w 2857499"/>
              <a:gd name="connsiteY1" fmla="*/ 1602582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499" h="1726407">
                <a:moveTo>
                  <a:pt x="2380" y="0"/>
                </a:moveTo>
                <a:lnTo>
                  <a:pt x="2857499" y="1602582"/>
                </a:lnTo>
                <a:lnTo>
                  <a:pt x="2857499" y="1726407"/>
                </a:lnTo>
                <a:lnTo>
                  <a:pt x="0" y="1726407"/>
                </a:lnTo>
                <a:cubicBezTo>
                  <a:pt x="1587" y="1150144"/>
                  <a:pt x="793" y="576263"/>
                  <a:pt x="23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7199" y="1143000"/>
            <a:ext cx="8686801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Venture Development Organization</a:t>
            </a:r>
          </a:p>
          <a:p>
            <a:pPr lvl="1"/>
            <a:r>
              <a:rPr lang="en-US" sz="1800" dirty="0" smtClean="0"/>
              <a:t>UNCC Research &amp; Economic Development</a:t>
            </a:r>
          </a:p>
          <a:p>
            <a:pPr lvl="1"/>
            <a:r>
              <a:rPr lang="en-US" sz="1800" dirty="0" smtClean="0"/>
              <a:t>Non-profit with community &amp; university board</a:t>
            </a:r>
          </a:p>
          <a:p>
            <a:r>
              <a:rPr lang="en-US" sz="2400" dirty="0"/>
              <a:t>Focus </a:t>
            </a:r>
            <a:r>
              <a:rPr lang="en-US" sz="2400" dirty="0" smtClean="0"/>
              <a:t>on </a:t>
            </a:r>
            <a:r>
              <a:rPr lang="en-US" sz="2400" dirty="0"/>
              <a:t>university </a:t>
            </a:r>
            <a:r>
              <a:rPr lang="en-US" sz="2400" dirty="0" smtClean="0"/>
              <a:t>innovation </a:t>
            </a:r>
            <a:r>
              <a:rPr lang="en-US" sz="2400" dirty="0"/>
              <a:t>and entrepreneurship </a:t>
            </a:r>
          </a:p>
          <a:p>
            <a:pPr lvl="1"/>
            <a:r>
              <a:rPr lang="en-US" sz="1800" dirty="0"/>
              <a:t>Transformative entrepreneurship will change student lives and support accelerated UNCC research growth</a:t>
            </a:r>
          </a:p>
          <a:p>
            <a:pPr lvl="1"/>
            <a:r>
              <a:rPr lang="en-US" sz="1800" dirty="0"/>
              <a:t>Strong UNCC </a:t>
            </a:r>
            <a:r>
              <a:rPr lang="en-US" sz="1800" dirty="0" smtClean="0"/>
              <a:t>entrepreneurship will support </a:t>
            </a:r>
            <a:br>
              <a:rPr lang="en-US" sz="1800" dirty="0" smtClean="0"/>
            </a:br>
            <a:r>
              <a:rPr lang="en-US" sz="1800" dirty="0" smtClean="0"/>
              <a:t>Charlotte </a:t>
            </a:r>
            <a:r>
              <a:rPr lang="en-US" sz="1800" dirty="0"/>
              <a:t>community </a:t>
            </a:r>
            <a:r>
              <a:rPr lang="en-US" sz="1800" dirty="0" smtClean="0"/>
              <a:t>economic opportunity</a:t>
            </a:r>
          </a:p>
          <a:p>
            <a:pPr lvl="1"/>
            <a:r>
              <a:rPr lang="en-US" sz="1800" dirty="0" smtClean="0"/>
              <a:t>Experiential &amp; inter-disciplinary</a:t>
            </a:r>
          </a:p>
          <a:p>
            <a:r>
              <a:rPr lang="en-US" sz="2400" dirty="0" smtClean="0"/>
              <a:t>Resources</a:t>
            </a:r>
          </a:p>
          <a:p>
            <a:pPr lvl="1"/>
            <a:r>
              <a:rPr lang="en-US" sz="1800" dirty="0"/>
              <a:t>PORTAL university-industry collaboration</a:t>
            </a:r>
          </a:p>
          <a:p>
            <a:pPr lvl="1"/>
            <a:r>
              <a:rPr lang="en-US" sz="1800" dirty="0" smtClean="0"/>
              <a:t>NSF </a:t>
            </a:r>
            <a:r>
              <a:rPr lang="en-US" sz="1800" dirty="0"/>
              <a:t>National Innovation Network</a:t>
            </a:r>
          </a:p>
          <a:p>
            <a:pPr lvl="1"/>
            <a:r>
              <a:rPr lang="en-US" sz="1800" dirty="0"/>
              <a:t>Paul Wetenhall, Devin Collins, Carolyn Smith</a:t>
            </a:r>
            <a:br>
              <a:rPr lang="en-US" sz="1800" dirty="0"/>
            </a:br>
            <a:r>
              <a:rPr lang="en-US" sz="1400" dirty="0"/>
              <a:t>(PORTAL #252, X70900)</a:t>
            </a:r>
          </a:p>
          <a:p>
            <a:pPr lvl="1">
              <a:buClr>
                <a:srgbClr val="7030A0"/>
              </a:buClr>
            </a:pPr>
            <a:endParaRPr lang="en-US" sz="1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172730"/>
            <a:ext cx="1981200" cy="148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15580"/>
            <a:ext cx="1986560" cy="1489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37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2" r="18182"/>
          <a:stretch/>
        </p:blipFill>
        <p:spPr>
          <a:xfrm>
            <a:off x="6629400" y="-2382"/>
            <a:ext cx="2514600" cy="16772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entrepreneurship.uncc.edu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6288007" y="0"/>
            <a:ext cx="1255793" cy="440638"/>
          </a:xfrm>
          <a:custGeom>
            <a:avLst/>
            <a:gdLst>
              <a:gd name="connsiteX0" fmla="*/ 0 w 2579077"/>
              <a:gd name="connsiteY0" fmla="*/ 0 h 1500554"/>
              <a:gd name="connsiteX1" fmla="*/ 2579077 w 2579077"/>
              <a:gd name="connsiteY1" fmla="*/ 0 h 1500554"/>
              <a:gd name="connsiteX2" fmla="*/ 2579077 w 2579077"/>
              <a:gd name="connsiteY2" fmla="*/ 1500554 h 1500554"/>
              <a:gd name="connsiteX3" fmla="*/ 0 w 2579077"/>
              <a:gd name="connsiteY3" fmla="*/ 0 h 1500554"/>
              <a:gd name="connsiteX0" fmla="*/ 0 w 2579077"/>
              <a:gd name="connsiteY0" fmla="*/ 0 h 1407991"/>
              <a:gd name="connsiteX1" fmla="*/ 2579077 w 2579077"/>
              <a:gd name="connsiteY1" fmla="*/ 0 h 1407991"/>
              <a:gd name="connsiteX2" fmla="*/ 1973856 w 2579077"/>
              <a:gd name="connsiteY2" fmla="*/ 1407991 h 1407991"/>
              <a:gd name="connsiteX3" fmla="*/ 0 w 2579077"/>
              <a:gd name="connsiteY3" fmla="*/ 0 h 1407991"/>
              <a:gd name="connsiteX0" fmla="*/ 0 w 2579077"/>
              <a:gd name="connsiteY0" fmla="*/ 0 h 1130303"/>
              <a:gd name="connsiteX1" fmla="*/ 2579077 w 2579077"/>
              <a:gd name="connsiteY1" fmla="*/ 0 h 1130303"/>
              <a:gd name="connsiteX2" fmla="*/ 1628016 w 2579077"/>
              <a:gd name="connsiteY2" fmla="*/ 1130303 h 1130303"/>
              <a:gd name="connsiteX3" fmla="*/ 0 w 2579077"/>
              <a:gd name="connsiteY3" fmla="*/ 0 h 1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1130303">
                <a:moveTo>
                  <a:pt x="0" y="0"/>
                </a:moveTo>
                <a:lnTo>
                  <a:pt x="2579077" y="0"/>
                </a:lnTo>
                <a:lnTo>
                  <a:pt x="1628016" y="113030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6286501" y="-2382"/>
            <a:ext cx="2857499" cy="1726407"/>
          </a:xfrm>
          <a:custGeom>
            <a:avLst/>
            <a:gdLst>
              <a:gd name="connsiteX0" fmla="*/ 4762 w 2928937"/>
              <a:gd name="connsiteY0" fmla="*/ 0 h 1728788"/>
              <a:gd name="connsiteX1" fmla="*/ 2928937 w 2928937"/>
              <a:gd name="connsiteY1" fmla="*/ 1614488 h 1728788"/>
              <a:gd name="connsiteX2" fmla="*/ 2928937 w 2928937"/>
              <a:gd name="connsiteY2" fmla="*/ 1728788 h 1728788"/>
              <a:gd name="connsiteX3" fmla="*/ 0 w 2928937"/>
              <a:gd name="connsiteY3" fmla="*/ 1728788 h 1728788"/>
              <a:gd name="connsiteX4" fmla="*/ 4762 w 2928937"/>
              <a:gd name="connsiteY4" fmla="*/ 0 h 1728788"/>
              <a:gd name="connsiteX0" fmla="*/ 95249 w 2928937"/>
              <a:gd name="connsiteY0" fmla="*/ 0 h 1714501"/>
              <a:gd name="connsiteX1" fmla="*/ 2928937 w 2928937"/>
              <a:gd name="connsiteY1" fmla="*/ 1600201 h 1714501"/>
              <a:gd name="connsiteX2" fmla="*/ 2928937 w 2928937"/>
              <a:gd name="connsiteY2" fmla="*/ 1714501 h 1714501"/>
              <a:gd name="connsiteX3" fmla="*/ 0 w 2928937"/>
              <a:gd name="connsiteY3" fmla="*/ 1714501 h 1714501"/>
              <a:gd name="connsiteX4" fmla="*/ 95249 w 2928937"/>
              <a:gd name="connsiteY4" fmla="*/ 0 h 1714501"/>
              <a:gd name="connsiteX0" fmla="*/ 80962 w 2928937"/>
              <a:gd name="connsiteY0" fmla="*/ 0 h 1733551"/>
              <a:gd name="connsiteX1" fmla="*/ 2928937 w 2928937"/>
              <a:gd name="connsiteY1" fmla="*/ 1619251 h 1733551"/>
              <a:gd name="connsiteX2" fmla="*/ 2928937 w 2928937"/>
              <a:gd name="connsiteY2" fmla="*/ 1733551 h 1733551"/>
              <a:gd name="connsiteX3" fmla="*/ 0 w 2928937"/>
              <a:gd name="connsiteY3" fmla="*/ 1733551 h 1733551"/>
              <a:gd name="connsiteX4" fmla="*/ 80962 w 2928937"/>
              <a:gd name="connsiteY4" fmla="*/ 0 h 1733551"/>
              <a:gd name="connsiteX0" fmla="*/ 9524 w 2857499"/>
              <a:gd name="connsiteY0" fmla="*/ 0 h 1733551"/>
              <a:gd name="connsiteX1" fmla="*/ 2857499 w 2857499"/>
              <a:gd name="connsiteY1" fmla="*/ 1619251 h 1733551"/>
              <a:gd name="connsiteX2" fmla="*/ 2857499 w 2857499"/>
              <a:gd name="connsiteY2" fmla="*/ 1733551 h 1733551"/>
              <a:gd name="connsiteX3" fmla="*/ 0 w 2857499"/>
              <a:gd name="connsiteY3" fmla="*/ 1733551 h 1733551"/>
              <a:gd name="connsiteX4" fmla="*/ 9524 w 2857499"/>
              <a:gd name="connsiteY4" fmla="*/ 0 h 1733551"/>
              <a:gd name="connsiteX0" fmla="*/ 458 w 2857958"/>
              <a:gd name="connsiteY0" fmla="*/ 0 h 1733551"/>
              <a:gd name="connsiteX1" fmla="*/ 2857958 w 2857958"/>
              <a:gd name="connsiteY1" fmla="*/ 1619251 h 1733551"/>
              <a:gd name="connsiteX2" fmla="*/ 2857958 w 2857958"/>
              <a:gd name="connsiteY2" fmla="*/ 1733551 h 1733551"/>
              <a:gd name="connsiteX3" fmla="*/ 459 w 2857958"/>
              <a:gd name="connsiteY3" fmla="*/ 1733551 h 1733551"/>
              <a:gd name="connsiteX4" fmla="*/ 458 w 2857958"/>
              <a:gd name="connsiteY4" fmla="*/ 0 h 1733551"/>
              <a:gd name="connsiteX0" fmla="*/ 2380 w 2857499"/>
              <a:gd name="connsiteY0" fmla="*/ 0 h 1726407"/>
              <a:gd name="connsiteX1" fmla="*/ 2857499 w 2857499"/>
              <a:gd name="connsiteY1" fmla="*/ 1612107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  <a:gd name="connsiteX0" fmla="*/ 2380 w 2857499"/>
              <a:gd name="connsiteY0" fmla="*/ 0 h 1726407"/>
              <a:gd name="connsiteX1" fmla="*/ 2857499 w 2857499"/>
              <a:gd name="connsiteY1" fmla="*/ 1602582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499" h="1726407">
                <a:moveTo>
                  <a:pt x="2380" y="0"/>
                </a:moveTo>
                <a:lnTo>
                  <a:pt x="2857499" y="1602582"/>
                </a:lnTo>
                <a:lnTo>
                  <a:pt x="2857499" y="1726407"/>
                </a:lnTo>
                <a:lnTo>
                  <a:pt x="0" y="1726407"/>
                </a:lnTo>
                <a:cubicBezTo>
                  <a:pt x="1587" y="1150144"/>
                  <a:pt x="793" y="576263"/>
                  <a:pt x="23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Ventureprise can help</a:t>
            </a:r>
          </a:p>
          <a:p>
            <a:pPr lvl="1"/>
            <a:r>
              <a:rPr lang="en-US" dirty="0" smtClean="0"/>
              <a:t>Expand access to funding</a:t>
            </a:r>
          </a:p>
          <a:p>
            <a:pPr lvl="1"/>
            <a:r>
              <a:rPr lang="en-US" dirty="0" smtClean="0"/>
              <a:t>Improve opportunity to commercialize research</a:t>
            </a:r>
          </a:p>
          <a:p>
            <a:pPr lvl="1"/>
            <a:r>
              <a:rPr lang="en-US" dirty="0" smtClean="0"/>
              <a:t>Support innovation-driven startups</a:t>
            </a:r>
          </a:p>
          <a:p>
            <a:r>
              <a:rPr lang="en-US" dirty="0" smtClean="0"/>
              <a:t>NSF I-Corps Site </a:t>
            </a:r>
          </a:p>
          <a:p>
            <a:pPr lvl="1"/>
            <a:r>
              <a:rPr lang="en-US" dirty="0" smtClean="0"/>
              <a:t>UNC Charlotte only Site in NC or SC</a:t>
            </a:r>
          </a:p>
          <a:p>
            <a:pPr lvl="1"/>
            <a:r>
              <a:rPr lang="en-US" dirty="0" smtClean="0"/>
              <a:t>National Innovation Network of 51 universities</a:t>
            </a:r>
          </a:p>
          <a:p>
            <a:pPr lvl="1"/>
            <a:r>
              <a:rPr lang="en-US" dirty="0" smtClean="0"/>
              <a:t>Purpose: accelerate commercialization</a:t>
            </a:r>
          </a:p>
          <a:p>
            <a:pPr lvl="1"/>
            <a:r>
              <a:rPr lang="en-US" dirty="0"/>
              <a:t>Evidence-based </a:t>
            </a:r>
            <a:r>
              <a:rPr lang="en-US" dirty="0" smtClean="0"/>
              <a:t>entrepreneurship</a:t>
            </a:r>
          </a:p>
          <a:p>
            <a:r>
              <a:rPr lang="en-US" dirty="0" smtClean="0"/>
              <a:t>30 teams (student, faculty, mentor) annually 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cohorts of 8-week customer discovery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Up to $3000 funding and </a:t>
            </a:r>
            <a:r>
              <a:rPr lang="en-US" b="1" dirty="0" smtClean="0"/>
              <a:t>NSF lineage </a:t>
            </a:r>
            <a:r>
              <a:rPr lang="en-US" dirty="0" smtClean="0"/>
              <a:t>for faculty and students</a:t>
            </a:r>
            <a:endParaRPr lang="en-US" dirty="0"/>
          </a:p>
          <a:p>
            <a:r>
              <a:rPr lang="en-US" dirty="0" smtClean="0"/>
              <a:t>Positive outcomes lead to funding</a:t>
            </a:r>
            <a:endParaRPr lang="en-US" dirty="0"/>
          </a:p>
          <a:p>
            <a:pPr lvl="1"/>
            <a:r>
              <a:rPr lang="en-US" dirty="0"/>
              <a:t>I-Corps National $50K, </a:t>
            </a:r>
            <a:r>
              <a:rPr lang="en-US" dirty="0" smtClean="0"/>
              <a:t>NSF AIR-TT $200K, SBIR/STTR $500K+</a:t>
            </a:r>
          </a:p>
          <a:p>
            <a:pPr lvl="1"/>
            <a:r>
              <a:rPr lang="en-US" dirty="0" smtClean="0"/>
              <a:t>Example: Video Collaboratory team of computing and dance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&amp; Researchers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29" y="2286000"/>
            <a:ext cx="2660542" cy="8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7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0454" r="-7500" b="-6818"/>
          <a:stretch/>
        </p:blipFill>
        <p:spPr>
          <a:xfrm flipH="1">
            <a:off x="6288009" y="0"/>
            <a:ext cx="2855993" cy="17373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entrepreneurship.uncc.edu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6288007" y="0"/>
            <a:ext cx="1255793" cy="440638"/>
          </a:xfrm>
          <a:custGeom>
            <a:avLst/>
            <a:gdLst>
              <a:gd name="connsiteX0" fmla="*/ 0 w 2579077"/>
              <a:gd name="connsiteY0" fmla="*/ 0 h 1500554"/>
              <a:gd name="connsiteX1" fmla="*/ 2579077 w 2579077"/>
              <a:gd name="connsiteY1" fmla="*/ 0 h 1500554"/>
              <a:gd name="connsiteX2" fmla="*/ 2579077 w 2579077"/>
              <a:gd name="connsiteY2" fmla="*/ 1500554 h 1500554"/>
              <a:gd name="connsiteX3" fmla="*/ 0 w 2579077"/>
              <a:gd name="connsiteY3" fmla="*/ 0 h 1500554"/>
              <a:gd name="connsiteX0" fmla="*/ 0 w 2579077"/>
              <a:gd name="connsiteY0" fmla="*/ 0 h 1407991"/>
              <a:gd name="connsiteX1" fmla="*/ 2579077 w 2579077"/>
              <a:gd name="connsiteY1" fmla="*/ 0 h 1407991"/>
              <a:gd name="connsiteX2" fmla="*/ 1973856 w 2579077"/>
              <a:gd name="connsiteY2" fmla="*/ 1407991 h 1407991"/>
              <a:gd name="connsiteX3" fmla="*/ 0 w 2579077"/>
              <a:gd name="connsiteY3" fmla="*/ 0 h 1407991"/>
              <a:gd name="connsiteX0" fmla="*/ 0 w 2579077"/>
              <a:gd name="connsiteY0" fmla="*/ 0 h 1130303"/>
              <a:gd name="connsiteX1" fmla="*/ 2579077 w 2579077"/>
              <a:gd name="connsiteY1" fmla="*/ 0 h 1130303"/>
              <a:gd name="connsiteX2" fmla="*/ 1628016 w 2579077"/>
              <a:gd name="connsiteY2" fmla="*/ 1130303 h 1130303"/>
              <a:gd name="connsiteX3" fmla="*/ 0 w 2579077"/>
              <a:gd name="connsiteY3" fmla="*/ 0 h 1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1130303">
                <a:moveTo>
                  <a:pt x="0" y="0"/>
                </a:moveTo>
                <a:lnTo>
                  <a:pt x="2579077" y="0"/>
                </a:lnTo>
                <a:lnTo>
                  <a:pt x="1628016" y="113030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6286501" y="-2382"/>
            <a:ext cx="2857499" cy="1726407"/>
          </a:xfrm>
          <a:custGeom>
            <a:avLst/>
            <a:gdLst>
              <a:gd name="connsiteX0" fmla="*/ 4762 w 2928937"/>
              <a:gd name="connsiteY0" fmla="*/ 0 h 1728788"/>
              <a:gd name="connsiteX1" fmla="*/ 2928937 w 2928937"/>
              <a:gd name="connsiteY1" fmla="*/ 1614488 h 1728788"/>
              <a:gd name="connsiteX2" fmla="*/ 2928937 w 2928937"/>
              <a:gd name="connsiteY2" fmla="*/ 1728788 h 1728788"/>
              <a:gd name="connsiteX3" fmla="*/ 0 w 2928937"/>
              <a:gd name="connsiteY3" fmla="*/ 1728788 h 1728788"/>
              <a:gd name="connsiteX4" fmla="*/ 4762 w 2928937"/>
              <a:gd name="connsiteY4" fmla="*/ 0 h 1728788"/>
              <a:gd name="connsiteX0" fmla="*/ 95249 w 2928937"/>
              <a:gd name="connsiteY0" fmla="*/ 0 h 1714501"/>
              <a:gd name="connsiteX1" fmla="*/ 2928937 w 2928937"/>
              <a:gd name="connsiteY1" fmla="*/ 1600201 h 1714501"/>
              <a:gd name="connsiteX2" fmla="*/ 2928937 w 2928937"/>
              <a:gd name="connsiteY2" fmla="*/ 1714501 h 1714501"/>
              <a:gd name="connsiteX3" fmla="*/ 0 w 2928937"/>
              <a:gd name="connsiteY3" fmla="*/ 1714501 h 1714501"/>
              <a:gd name="connsiteX4" fmla="*/ 95249 w 2928937"/>
              <a:gd name="connsiteY4" fmla="*/ 0 h 1714501"/>
              <a:gd name="connsiteX0" fmla="*/ 80962 w 2928937"/>
              <a:gd name="connsiteY0" fmla="*/ 0 h 1733551"/>
              <a:gd name="connsiteX1" fmla="*/ 2928937 w 2928937"/>
              <a:gd name="connsiteY1" fmla="*/ 1619251 h 1733551"/>
              <a:gd name="connsiteX2" fmla="*/ 2928937 w 2928937"/>
              <a:gd name="connsiteY2" fmla="*/ 1733551 h 1733551"/>
              <a:gd name="connsiteX3" fmla="*/ 0 w 2928937"/>
              <a:gd name="connsiteY3" fmla="*/ 1733551 h 1733551"/>
              <a:gd name="connsiteX4" fmla="*/ 80962 w 2928937"/>
              <a:gd name="connsiteY4" fmla="*/ 0 h 1733551"/>
              <a:gd name="connsiteX0" fmla="*/ 9524 w 2857499"/>
              <a:gd name="connsiteY0" fmla="*/ 0 h 1733551"/>
              <a:gd name="connsiteX1" fmla="*/ 2857499 w 2857499"/>
              <a:gd name="connsiteY1" fmla="*/ 1619251 h 1733551"/>
              <a:gd name="connsiteX2" fmla="*/ 2857499 w 2857499"/>
              <a:gd name="connsiteY2" fmla="*/ 1733551 h 1733551"/>
              <a:gd name="connsiteX3" fmla="*/ 0 w 2857499"/>
              <a:gd name="connsiteY3" fmla="*/ 1733551 h 1733551"/>
              <a:gd name="connsiteX4" fmla="*/ 9524 w 2857499"/>
              <a:gd name="connsiteY4" fmla="*/ 0 h 1733551"/>
              <a:gd name="connsiteX0" fmla="*/ 458 w 2857958"/>
              <a:gd name="connsiteY0" fmla="*/ 0 h 1733551"/>
              <a:gd name="connsiteX1" fmla="*/ 2857958 w 2857958"/>
              <a:gd name="connsiteY1" fmla="*/ 1619251 h 1733551"/>
              <a:gd name="connsiteX2" fmla="*/ 2857958 w 2857958"/>
              <a:gd name="connsiteY2" fmla="*/ 1733551 h 1733551"/>
              <a:gd name="connsiteX3" fmla="*/ 459 w 2857958"/>
              <a:gd name="connsiteY3" fmla="*/ 1733551 h 1733551"/>
              <a:gd name="connsiteX4" fmla="*/ 458 w 2857958"/>
              <a:gd name="connsiteY4" fmla="*/ 0 h 1733551"/>
              <a:gd name="connsiteX0" fmla="*/ 2380 w 2857499"/>
              <a:gd name="connsiteY0" fmla="*/ 0 h 1726407"/>
              <a:gd name="connsiteX1" fmla="*/ 2857499 w 2857499"/>
              <a:gd name="connsiteY1" fmla="*/ 1612107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  <a:gd name="connsiteX0" fmla="*/ 2380 w 2857499"/>
              <a:gd name="connsiteY0" fmla="*/ 0 h 1726407"/>
              <a:gd name="connsiteX1" fmla="*/ 2857499 w 2857499"/>
              <a:gd name="connsiteY1" fmla="*/ 1602582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499" h="1726407">
                <a:moveTo>
                  <a:pt x="2380" y="0"/>
                </a:moveTo>
                <a:lnTo>
                  <a:pt x="2857499" y="1602582"/>
                </a:lnTo>
                <a:lnTo>
                  <a:pt x="2857499" y="1726407"/>
                </a:lnTo>
                <a:lnTo>
                  <a:pt x="0" y="1726407"/>
                </a:lnTo>
                <a:cubicBezTo>
                  <a:pt x="1587" y="1150144"/>
                  <a:pt x="793" y="576263"/>
                  <a:pt x="23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7200" y="1295400"/>
            <a:ext cx="8686800" cy="49718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Experiential entrepreneurship opportunities</a:t>
            </a:r>
          </a:p>
          <a:p>
            <a:r>
              <a:rPr lang="en-US" dirty="0" smtClean="0"/>
              <a:t>I-Corps team participation</a:t>
            </a:r>
          </a:p>
          <a:p>
            <a:pPr lvl="1"/>
            <a:r>
              <a:rPr lang="en-US" dirty="0" smtClean="0"/>
              <a:t>Typically, graduate student</a:t>
            </a:r>
          </a:p>
          <a:p>
            <a:pPr lvl="1"/>
            <a:r>
              <a:rPr lang="en-US" dirty="0" smtClean="0"/>
              <a:t>Communication undergrad pilot program</a:t>
            </a:r>
          </a:p>
          <a:p>
            <a:r>
              <a:rPr lang="en-US" dirty="0" smtClean="0"/>
              <a:t>UNC system social entrepreneurship competition</a:t>
            </a:r>
          </a:p>
          <a:p>
            <a:pPr lvl="1"/>
            <a:r>
              <a:rPr lang="en-US" dirty="0" smtClean="0"/>
              <a:t>Spring semester</a:t>
            </a:r>
          </a:p>
          <a:p>
            <a:r>
              <a:rPr lang="en-US" dirty="0" smtClean="0"/>
              <a:t>Student business incubator in PORTAL</a:t>
            </a:r>
          </a:p>
          <a:p>
            <a:pPr lvl="1"/>
            <a:r>
              <a:rPr lang="en-US" dirty="0" smtClean="0"/>
              <a:t>Pursue business idea</a:t>
            </a:r>
          </a:p>
          <a:p>
            <a:endParaRPr lang="en-US" dirty="0"/>
          </a:p>
        </p:txBody>
      </p:sp>
      <p:pic>
        <p:nvPicPr>
          <p:cNvPr id="9" name="Picture 8" descr="49erfoundryN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3000"/>
            <a:ext cx="2518796" cy="1066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710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45" t="16667" r="23345" b="-11905"/>
          <a:stretch/>
        </p:blipFill>
        <p:spPr>
          <a:xfrm>
            <a:off x="6402170" y="0"/>
            <a:ext cx="2741829" cy="182880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288007" y="0"/>
            <a:ext cx="1255793" cy="440638"/>
          </a:xfrm>
          <a:custGeom>
            <a:avLst/>
            <a:gdLst>
              <a:gd name="connsiteX0" fmla="*/ 0 w 2579077"/>
              <a:gd name="connsiteY0" fmla="*/ 0 h 1500554"/>
              <a:gd name="connsiteX1" fmla="*/ 2579077 w 2579077"/>
              <a:gd name="connsiteY1" fmla="*/ 0 h 1500554"/>
              <a:gd name="connsiteX2" fmla="*/ 2579077 w 2579077"/>
              <a:gd name="connsiteY2" fmla="*/ 1500554 h 1500554"/>
              <a:gd name="connsiteX3" fmla="*/ 0 w 2579077"/>
              <a:gd name="connsiteY3" fmla="*/ 0 h 1500554"/>
              <a:gd name="connsiteX0" fmla="*/ 0 w 2579077"/>
              <a:gd name="connsiteY0" fmla="*/ 0 h 1407991"/>
              <a:gd name="connsiteX1" fmla="*/ 2579077 w 2579077"/>
              <a:gd name="connsiteY1" fmla="*/ 0 h 1407991"/>
              <a:gd name="connsiteX2" fmla="*/ 1973856 w 2579077"/>
              <a:gd name="connsiteY2" fmla="*/ 1407991 h 1407991"/>
              <a:gd name="connsiteX3" fmla="*/ 0 w 2579077"/>
              <a:gd name="connsiteY3" fmla="*/ 0 h 1407991"/>
              <a:gd name="connsiteX0" fmla="*/ 0 w 2579077"/>
              <a:gd name="connsiteY0" fmla="*/ 0 h 1130303"/>
              <a:gd name="connsiteX1" fmla="*/ 2579077 w 2579077"/>
              <a:gd name="connsiteY1" fmla="*/ 0 h 1130303"/>
              <a:gd name="connsiteX2" fmla="*/ 1628016 w 2579077"/>
              <a:gd name="connsiteY2" fmla="*/ 1130303 h 1130303"/>
              <a:gd name="connsiteX3" fmla="*/ 0 w 2579077"/>
              <a:gd name="connsiteY3" fmla="*/ 0 h 1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1130303">
                <a:moveTo>
                  <a:pt x="0" y="0"/>
                </a:moveTo>
                <a:lnTo>
                  <a:pt x="2579077" y="0"/>
                </a:lnTo>
                <a:lnTo>
                  <a:pt x="1628016" y="113030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6286501" y="-2382"/>
            <a:ext cx="2857499" cy="1726407"/>
          </a:xfrm>
          <a:custGeom>
            <a:avLst/>
            <a:gdLst>
              <a:gd name="connsiteX0" fmla="*/ 4762 w 2928937"/>
              <a:gd name="connsiteY0" fmla="*/ 0 h 1728788"/>
              <a:gd name="connsiteX1" fmla="*/ 2928937 w 2928937"/>
              <a:gd name="connsiteY1" fmla="*/ 1614488 h 1728788"/>
              <a:gd name="connsiteX2" fmla="*/ 2928937 w 2928937"/>
              <a:gd name="connsiteY2" fmla="*/ 1728788 h 1728788"/>
              <a:gd name="connsiteX3" fmla="*/ 0 w 2928937"/>
              <a:gd name="connsiteY3" fmla="*/ 1728788 h 1728788"/>
              <a:gd name="connsiteX4" fmla="*/ 4762 w 2928937"/>
              <a:gd name="connsiteY4" fmla="*/ 0 h 1728788"/>
              <a:gd name="connsiteX0" fmla="*/ 95249 w 2928937"/>
              <a:gd name="connsiteY0" fmla="*/ 0 h 1714501"/>
              <a:gd name="connsiteX1" fmla="*/ 2928937 w 2928937"/>
              <a:gd name="connsiteY1" fmla="*/ 1600201 h 1714501"/>
              <a:gd name="connsiteX2" fmla="*/ 2928937 w 2928937"/>
              <a:gd name="connsiteY2" fmla="*/ 1714501 h 1714501"/>
              <a:gd name="connsiteX3" fmla="*/ 0 w 2928937"/>
              <a:gd name="connsiteY3" fmla="*/ 1714501 h 1714501"/>
              <a:gd name="connsiteX4" fmla="*/ 95249 w 2928937"/>
              <a:gd name="connsiteY4" fmla="*/ 0 h 1714501"/>
              <a:gd name="connsiteX0" fmla="*/ 80962 w 2928937"/>
              <a:gd name="connsiteY0" fmla="*/ 0 h 1733551"/>
              <a:gd name="connsiteX1" fmla="*/ 2928937 w 2928937"/>
              <a:gd name="connsiteY1" fmla="*/ 1619251 h 1733551"/>
              <a:gd name="connsiteX2" fmla="*/ 2928937 w 2928937"/>
              <a:gd name="connsiteY2" fmla="*/ 1733551 h 1733551"/>
              <a:gd name="connsiteX3" fmla="*/ 0 w 2928937"/>
              <a:gd name="connsiteY3" fmla="*/ 1733551 h 1733551"/>
              <a:gd name="connsiteX4" fmla="*/ 80962 w 2928937"/>
              <a:gd name="connsiteY4" fmla="*/ 0 h 1733551"/>
              <a:gd name="connsiteX0" fmla="*/ 9524 w 2857499"/>
              <a:gd name="connsiteY0" fmla="*/ 0 h 1733551"/>
              <a:gd name="connsiteX1" fmla="*/ 2857499 w 2857499"/>
              <a:gd name="connsiteY1" fmla="*/ 1619251 h 1733551"/>
              <a:gd name="connsiteX2" fmla="*/ 2857499 w 2857499"/>
              <a:gd name="connsiteY2" fmla="*/ 1733551 h 1733551"/>
              <a:gd name="connsiteX3" fmla="*/ 0 w 2857499"/>
              <a:gd name="connsiteY3" fmla="*/ 1733551 h 1733551"/>
              <a:gd name="connsiteX4" fmla="*/ 9524 w 2857499"/>
              <a:gd name="connsiteY4" fmla="*/ 0 h 1733551"/>
              <a:gd name="connsiteX0" fmla="*/ 458 w 2857958"/>
              <a:gd name="connsiteY0" fmla="*/ 0 h 1733551"/>
              <a:gd name="connsiteX1" fmla="*/ 2857958 w 2857958"/>
              <a:gd name="connsiteY1" fmla="*/ 1619251 h 1733551"/>
              <a:gd name="connsiteX2" fmla="*/ 2857958 w 2857958"/>
              <a:gd name="connsiteY2" fmla="*/ 1733551 h 1733551"/>
              <a:gd name="connsiteX3" fmla="*/ 459 w 2857958"/>
              <a:gd name="connsiteY3" fmla="*/ 1733551 h 1733551"/>
              <a:gd name="connsiteX4" fmla="*/ 458 w 2857958"/>
              <a:gd name="connsiteY4" fmla="*/ 0 h 1733551"/>
              <a:gd name="connsiteX0" fmla="*/ 2380 w 2857499"/>
              <a:gd name="connsiteY0" fmla="*/ 0 h 1726407"/>
              <a:gd name="connsiteX1" fmla="*/ 2857499 w 2857499"/>
              <a:gd name="connsiteY1" fmla="*/ 1612107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  <a:gd name="connsiteX0" fmla="*/ 2380 w 2857499"/>
              <a:gd name="connsiteY0" fmla="*/ 0 h 1726407"/>
              <a:gd name="connsiteX1" fmla="*/ 2857499 w 2857499"/>
              <a:gd name="connsiteY1" fmla="*/ 1602582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499" h="1726407">
                <a:moveTo>
                  <a:pt x="2380" y="0"/>
                </a:moveTo>
                <a:lnTo>
                  <a:pt x="2857499" y="1602582"/>
                </a:lnTo>
                <a:lnTo>
                  <a:pt x="2857499" y="1726407"/>
                </a:lnTo>
                <a:lnTo>
                  <a:pt x="0" y="1726407"/>
                </a:lnTo>
                <a:cubicBezTo>
                  <a:pt x="1587" y="1150144"/>
                  <a:pt x="793" y="576263"/>
                  <a:pt x="23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91591"/>
            <a:ext cx="2895600" cy="290209"/>
          </a:xfrm>
        </p:spPr>
        <p:txBody>
          <a:bodyPr/>
          <a:lstStyle/>
          <a:p>
            <a:pPr algn="ctr"/>
            <a:r>
              <a:rPr lang="en-US" dirty="0" smtClean="0"/>
              <a:t>ventureprise.org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6" y="106200"/>
            <a:ext cx="3220598" cy="1112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43" y="2653860"/>
            <a:ext cx="2660542" cy="8441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27" y="1504440"/>
            <a:ext cx="2266474" cy="663744"/>
          </a:xfrm>
          <a:prstGeom prst="rect">
            <a:avLst/>
          </a:prstGeom>
        </p:spPr>
      </p:pic>
      <p:pic>
        <p:nvPicPr>
          <p:cNvPr id="19" name="Content Placeholder 5"/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13" y="3440832"/>
            <a:ext cx="2654686" cy="966142"/>
          </a:xfrm>
          <a:prstGeom prst="rect">
            <a:avLst/>
          </a:prstGeom>
        </p:spPr>
      </p:pic>
      <p:pic>
        <p:nvPicPr>
          <p:cNvPr id="21" name="Picture 20" descr="49erfoundryNEW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1" y="4629941"/>
            <a:ext cx="2137796" cy="75297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155957" y="1514178"/>
            <a:ext cx="8759443" cy="659419"/>
          </a:xfrm>
          <a:prstGeom prst="rect">
            <a:avLst/>
          </a:prstGeom>
          <a:noFill/>
          <a:ln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262003" y="2229799"/>
            <a:ext cx="2668377" cy="3180401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434242" y="4416439"/>
            <a:ext cx="2355581" cy="993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/>
              <a:t>50 Universities</a:t>
            </a:r>
          </a:p>
          <a:p>
            <a:pPr algn="ctr"/>
            <a:r>
              <a:rPr lang="en-US" sz="1400" b="1" dirty="0" smtClean="0"/>
              <a:t>National Innovation Network</a:t>
            </a:r>
          </a:p>
          <a:p>
            <a:pPr algn="ctr"/>
            <a:r>
              <a:rPr lang="en-US" sz="1400" b="1" dirty="0" smtClean="0"/>
              <a:t>Commercialization </a:t>
            </a:r>
          </a:p>
          <a:p>
            <a:pPr algn="ctr"/>
            <a:r>
              <a:rPr lang="en-US" sz="1400" b="1" dirty="0" smtClean="0"/>
              <a:t>New Venture Creation</a:t>
            </a:r>
            <a:endParaRPr lang="en-US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6187861" y="2228928"/>
            <a:ext cx="2727539" cy="318127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2956" y="2238775"/>
            <a:ext cx="2660541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Core Expertise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3857" y="2229798"/>
            <a:ext cx="2838645" cy="3180401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87861" y="2242451"/>
            <a:ext cx="2728469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Faculty &amp; Researchers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456" y="2238775"/>
            <a:ext cx="2826812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Students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5956" y="5488367"/>
            <a:ext cx="8759443" cy="380897"/>
          </a:xfrm>
          <a:prstGeom prst="rect">
            <a:avLst/>
          </a:prstGeom>
          <a:noFill/>
          <a:ln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8675" y="1521780"/>
            <a:ext cx="1385934" cy="646331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Regional Engagement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857" y="5494149"/>
            <a:ext cx="1664943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Mentor Council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701" y="5495161"/>
            <a:ext cx="707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Community &amp; UNCC Alumni support I-Corps, 49er Foundry, Fast Start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46519" y="1508954"/>
            <a:ext cx="2613596" cy="65803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b="1" dirty="0" smtClean="0"/>
              <a:t>Ventureprise Launch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55547" y="1512881"/>
            <a:ext cx="2459853" cy="652806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 smtClean="0"/>
              <a:t>Data &amp; Policy Support</a:t>
            </a:r>
          </a:p>
          <a:p>
            <a:pPr algn="ctr"/>
            <a:r>
              <a:rPr lang="en-US" sz="1100" dirty="0" smtClean="0"/>
              <a:t>Charlotte Entrepreneur Growth Report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186931" y="3273859"/>
            <a:ext cx="2728468" cy="646331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I-Corps cohorts &amp; funding [Fall, Spring, Summer]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86931" y="2616200"/>
            <a:ext cx="2728468" cy="653213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noAutofit/>
          </a:bodyPr>
          <a:lstStyle/>
          <a:p>
            <a:r>
              <a:rPr lang="en-US" b="1" dirty="0" smtClean="0"/>
              <a:t>49 Innovators </a:t>
            </a:r>
          </a:p>
          <a:p>
            <a:r>
              <a:rPr lang="en-US" dirty="0" smtClean="0"/>
              <a:t>[</a:t>
            </a:r>
            <a:r>
              <a:rPr lang="en-US" dirty="0"/>
              <a:t>I</a:t>
            </a:r>
            <a:r>
              <a:rPr lang="en-US" dirty="0" smtClean="0"/>
              <a:t>nnovation pipeline]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187170" y="3913165"/>
            <a:ext cx="2728468" cy="646331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noAutofit/>
          </a:bodyPr>
          <a:lstStyle/>
          <a:p>
            <a:r>
              <a:rPr lang="en-US" b="1" dirty="0" smtClean="0"/>
              <a:t>49er Launchpad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[Post I-Corps]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86931" y="4566290"/>
            <a:ext cx="2728468" cy="836143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PORTAL office rental</a:t>
            </a:r>
          </a:p>
          <a:p>
            <a:r>
              <a:rPr lang="en-US" dirty="0" smtClean="0"/>
              <a:t>ongoing incubation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9456" y="2608108"/>
            <a:ext cx="2833046" cy="658726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Experiential Programs to be defined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2849" y="3266834"/>
            <a:ext cx="2833046" cy="646331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I-Corps Entrepreneur Lead [Fall, Spring, Summer]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2167" y="3919959"/>
            <a:ext cx="2833046" cy="646331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UNC Social Entrepreneur Conf. &amp; other events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12153"/>
            <a:ext cx="684035" cy="315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58" y="5947431"/>
            <a:ext cx="580143" cy="56692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36" y="5945799"/>
            <a:ext cx="636543" cy="5760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49884" y="5947431"/>
            <a:ext cx="1488552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Collaboration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9" b="-8865"/>
          <a:stretch/>
        </p:blipFill>
        <p:spPr>
          <a:xfrm>
            <a:off x="5257800" y="910"/>
            <a:ext cx="3889577" cy="2589889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4248309" y="-5454"/>
            <a:ext cx="4895691" cy="2733689"/>
          </a:xfrm>
          <a:custGeom>
            <a:avLst/>
            <a:gdLst>
              <a:gd name="connsiteX0" fmla="*/ 0 w 5064369"/>
              <a:gd name="connsiteY0" fmla="*/ 0 h 808892"/>
              <a:gd name="connsiteX1" fmla="*/ 0 w 5064369"/>
              <a:gd name="connsiteY1" fmla="*/ 808892 h 808892"/>
              <a:gd name="connsiteX2" fmla="*/ 5064369 w 5064369"/>
              <a:gd name="connsiteY2" fmla="*/ 808892 h 808892"/>
              <a:gd name="connsiteX3" fmla="*/ 0 w 5064369"/>
              <a:gd name="connsiteY3" fmla="*/ 0 h 808892"/>
              <a:gd name="connsiteX0" fmla="*/ 0 w 5804108"/>
              <a:gd name="connsiteY0" fmla="*/ 0 h 808892"/>
              <a:gd name="connsiteX1" fmla="*/ 0 w 5804108"/>
              <a:gd name="connsiteY1" fmla="*/ 808892 h 808892"/>
              <a:gd name="connsiteX2" fmla="*/ 5804108 w 5804108"/>
              <a:gd name="connsiteY2" fmla="*/ 808892 h 808892"/>
              <a:gd name="connsiteX3" fmla="*/ 0 w 5804108"/>
              <a:gd name="connsiteY3" fmla="*/ 0 h 808892"/>
              <a:gd name="connsiteX0" fmla="*/ 10274 w 5804108"/>
              <a:gd name="connsiteY0" fmla="*/ 0 h 1014375"/>
              <a:gd name="connsiteX1" fmla="*/ 0 w 5804108"/>
              <a:gd name="connsiteY1" fmla="*/ 1014375 h 1014375"/>
              <a:gd name="connsiteX2" fmla="*/ 5804108 w 5804108"/>
              <a:gd name="connsiteY2" fmla="*/ 1014375 h 1014375"/>
              <a:gd name="connsiteX3" fmla="*/ 10274 w 5804108"/>
              <a:gd name="connsiteY3" fmla="*/ 0 h 1014375"/>
              <a:gd name="connsiteX0" fmla="*/ 3729519 w 5804108"/>
              <a:gd name="connsiteY0" fmla="*/ 0 h 3254141"/>
              <a:gd name="connsiteX1" fmla="*/ 0 w 5804108"/>
              <a:gd name="connsiteY1" fmla="*/ 3254141 h 3254141"/>
              <a:gd name="connsiteX2" fmla="*/ 5804108 w 5804108"/>
              <a:gd name="connsiteY2" fmla="*/ 3254141 h 3254141"/>
              <a:gd name="connsiteX3" fmla="*/ 3729519 w 5804108"/>
              <a:gd name="connsiteY3" fmla="*/ 0 h 3254141"/>
              <a:gd name="connsiteX0" fmla="*/ 986319 w 5804108"/>
              <a:gd name="connsiteY0" fmla="*/ 0 h 3223318"/>
              <a:gd name="connsiteX1" fmla="*/ 0 w 5804108"/>
              <a:gd name="connsiteY1" fmla="*/ 3223318 h 3223318"/>
              <a:gd name="connsiteX2" fmla="*/ 5804108 w 5804108"/>
              <a:gd name="connsiteY2" fmla="*/ 3223318 h 3223318"/>
              <a:gd name="connsiteX3" fmla="*/ 986319 w 5804108"/>
              <a:gd name="connsiteY3" fmla="*/ 0 h 3223318"/>
              <a:gd name="connsiteX0" fmla="*/ 986319 w 5834931"/>
              <a:gd name="connsiteY0" fmla="*/ 0 h 3223318"/>
              <a:gd name="connsiteX1" fmla="*/ 0 w 5834931"/>
              <a:gd name="connsiteY1" fmla="*/ 3223318 h 3223318"/>
              <a:gd name="connsiteX2" fmla="*/ 5834931 w 5834931"/>
              <a:gd name="connsiteY2" fmla="*/ 2699336 h 3223318"/>
              <a:gd name="connsiteX3" fmla="*/ 986319 w 5834931"/>
              <a:gd name="connsiteY3" fmla="*/ 0 h 3223318"/>
              <a:gd name="connsiteX0" fmla="*/ 41096 w 4889708"/>
              <a:gd name="connsiteY0" fmla="*/ 0 h 2699336"/>
              <a:gd name="connsiteX1" fmla="*/ 0 w 4889708"/>
              <a:gd name="connsiteY1" fmla="*/ 2647965 h 2699336"/>
              <a:gd name="connsiteX2" fmla="*/ 4889708 w 4889708"/>
              <a:gd name="connsiteY2" fmla="*/ 2699336 h 2699336"/>
              <a:gd name="connsiteX3" fmla="*/ 41096 w 4889708"/>
              <a:gd name="connsiteY3" fmla="*/ 0 h 2699336"/>
              <a:gd name="connsiteX0" fmla="*/ 0 w 5002724"/>
              <a:gd name="connsiteY0" fmla="*/ 0 h 2596594"/>
              <a:gd name="connsiteX1" fmla="*/ 113016 w 5002724"/>
              <a:gd name="connsiteY1" fmla="*/ 2545223 h 2596594"/>
              <a:gd name="connsiteX2" fmla="*/ 5002724 w 5002724"/>
              <a:gd name="connsiteY2" fmla="*/ 2596594 h 2596594"/>
              <a:gd name="connsiteX3" fmla="*/ 0 w 5002724"/>
              <a:gd name="connsiteY3" fmla="*/ 0 h 2596594"/>
              <a:gd name="connsiteX0" fmla="*/ 0 w 4910257"/>
              <a:gd name="connsiteY0" fmla="*/ 0 h 2699336"/>
              <a:gd name="connsiteX1" fmla="*/ 20549 w 4910257"/>
              <a:gd name="connsiteY1" fmla="*/ 2647965 h 2699336"/>
              <a:gd name="connsiteX2" fmla="*/ 4910257 w 4910257"/>
              <a:gd name="connsiteY2" fmla="*/ 2699336 h 2699336"/>
              <a:gd name="connsiteX3" fmla="*/ 0 w 4910257"/>
              <a:gd name="connsiteY3" fmla="*/ 0 h 2699336"/>
              <a:gd name="connsiteX0" fmla="*/ 0 w 4910257"/>
              <a:gd name="connsiteY0" fmla="*/ 0 h 2738452"/>
              <a:gd name="connsiteX1" fmla="*/ 15787 w 4910257"/>
              <a:gd name="connsiteY1" fmla="*/ 2738452 h 2738452"/>
              <a:gd name="connsiteX2" fmla="*/ 4910257 w 4910257"/>
              <a:gd name="connsiteY2" fmla="*/ 2699336 h 2738452"/>
              <a:gd name="connsiteX3" fmla="*/ 0 w 4910257"/>
              <a:gd name="connsiteY3" fmla="*/ 0 h 2738452"/>
              <a:gd name="connsiteX0" fmla="*/ 4484 w 4895691"/>
              <a:gd name="connsiteY0" fmla="*/ 0 h 2733689"/>
              <a:gd name="connsiteX1" fmla="*/ 1221 w 4895691"/>
              <a:gd name="connsiteY1" fmla="*/ 2733689 h 2733689"/>
              <a:gd name="connsiteX2" fmla="*/ 4895691 w 4895691"/>
              <a:gd name="connsiteY2" fmla="*/ 2694573 h 2733689"/>
              <a:gd name="connsiteX3" fmla="*/ 4484 w 4895691"/>
              <a:gd name="connsiteY3" fmla="*/ 0 h 27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5691" h="2733689">
                <a:moveTo>
                  <a:pt x="4484" y="0"/>
                </a:moveTo>
                <a:cubicBezTo>
                  <a:pt x="9746" y="912817"/>
                  <a:pt x="-4041" y="1820872"/>
                  <a:pt x="1221" y="2733689"/>
                </a:cubicBezTo>
                <a:lnTo>
                  <a:pt x="4895691" y="2694573"/>
                </a:lnTo>
                <a:lnTo>
                  <a:pt x="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267200" y="912"/>
            <a:ext cx="2145323" cy="752760"/>
          </a:xfrm>
          <a:custGeom>
            <a:avLst/>
            <a:gdLst>
              <a:gd name="connsiteX0" fmla="*/ 0 w 2579077"/>
              <a:gd name="connsiteY0" fmla="*/ 0 h 1500554"/>
              <a:gd name="connsiteX1" fmla="*/ 2579077 w 2579077"/>
              <a:gd name="connsiteY1" fmla="*/ 0 h 1500554"/>
              <a:gd name="connsiteX2" fmla="*/ 2579077 w 2579077"/>
              <a:gd name="connsiteY2" fmla="*/ 1500554 h 1500554"/>
              <a:gd name="connsiteX3" fmla="*/ 0 w 2579077"/>
              <a:gd name="connsiteY3" fmla="*/ 0 h 1500554"/>
              <a:gd name="connsiteX0" fmla="*/ 0 w 2579077"/>
              <a:gd name="connsiteY0" fmla="*/ 0 h 1407991"/>
              <a:gd name="connsiteX1" fmla="*/ 2579077 w 2579077"/>
              <a:gd name="connsiteY1" fmla="*/ 0 h 1407991"/>
              <a:gd name="connsiteX2" fmla="*/ 1973856 w 2579077"/>
              <a:gd name="connsiteY2" fmla="*/ 1407991 h 1407991"/>
              <a:gd name="connsiteX3" fmla="*/ 0 w 2579077"/>
              <a:gd name="connsiteY3" fmla="*/ 0 h 1407991"/>
              <a:gd name="connsiteX0" fmla="*/ 0 w 2579077"/>
              <a:gd name="connsiteY0" fmla="*/ 0 h 1130303"/>
              <a:gd name="connsiteX1" fmla="*/ 2579077 w 2579077"/>
              <a:gd name="connsiteY1" fmla="*/ 0 h 1130303"/>
              <a:gd name="connsiteX2" fmla="*/ 1628016 w 2579077"/>
              <a:gd name="connsiteY2" fmla="*/ 1130303 h 1130303"/>
              <a:gd name="connsiteX3" fmla="*/ 0 w 2579077"/>
              <a:gd name="connsiteY3" fmla="*/ 0 h 1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1130303">
                <a:moveTo>
                  <a:pt x="0" y="0"/>
                </a:moveTo>
                <a:lnTo>
                  <a:pt x="2579077" y="0"/>
                </a:lnTo>
                <a:lnTo>
                  <a:pt x="1628016" y="113030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4248309" y="-5454"/>
            <a:ext cx="4895691" cy="2733689"/>
          </a:xfrm>
          <a:custGeom>
            <a:avLst/>
            <a:gdLst>
              <a:gd name="connsiteX0" fmla="*/ 0 w 5064369"/>
              <a:gd name="connsiteY0" fmla="*/ 0 h 808892"/>
              <a:gd name="connsiteX1" fmla="*/ 0 w 5064369"/>
              <a:gd name="connsiteY1" fmla="*/ 808892 h 808892"/>
              <a:gd name="connsiteX2" fmla="*/ 5064369 w 5064369"/>
              <a:gd name="connsiteY2" fmla="*/ 808892 h 808892"/>
              <a:gd name="connsiteX3" fmla="*/ 0 w 5064369"/>
              <a:gd name="connsiteY3" fmla="*/ 0 h 808892"/>
              <a:gd name="connsiteX0" fmla="*/ 0 w 5804108"/>
              <a:gd name="connsiteY0" fmla="*/ 0 h 808892"/>
              <a:gd name="connsiteX1" fmla="*/ 0 w 5804108"/>
              <a:gd name="connsiteY1" fmla="*/ 808892 h 808892"/>
              <a:gd name="connsiteX2" fmla="*/ 5804108 w 5804108"/>
              <a:gd name="connsiteY2" fmla="*/ 808892 h 808892"/>
              <a:gd name="connsiteX3" fmla="*/ 0 w 5804108"/>
              <a:gd name="connsiteY3" fmla="*/ 0 h 808892"/>
              <a:gd name="connsiteX0" fmla="*/ 10274 w 5804108"/>
              <a:gd name="connsiteY0" fmla="*/ 0 h 1014375"/>
              <a:gd name="connsiteX1" fmla="*/ 0 w 5804108"/>
              <a:gd name="connsiteY1" fmla="*/ 1014375 h 1014375"/>
              <a:gd name="connsiteX2" fmla="*/ 5804108 w 5804108"/>
              <a:gd name="connsiteY2" fmla="*/ 1014375 h 1014375"/>
              <a:gd name="connsiteX3" fmla="*/ 10274 w 5804108"/>
              <a:gd name="connsiteY3" fmla="*/ 0 h 1014375"/>
              <a:gd name="connsiteX0" fmla="*/ 3729519 w 5804108"/>
              <a:gd name="connsiteY0" fmla="*/ 0 h 3254141"/>
              <a:gd name="connsiteX1" fmla="*/ 0 w 5804108"/>
              <a:gd name="connsiteY1" fmla="*/ 3254141 h 3254141"/>
              <a:gd name="connsiteX2" fmla="*/ 5804108 w 5804108"/>
              <a:gd name="connsiteY2" fmla="*/ 3254141 h 3254141"/>
              <a:gd name="connsiteX3" fmla="*/ 3729519 w 5804108"/>
              <a:gd name="connsiteY3" fmla="*/ 0 h 3254141"/>
              <a:gd name="connsiteX0" fmla="*/ 986319 w 5804108"/>
              <a:gd name="connsiteY0" fmla="*/ 0 h 3223318"/>
              <a:gd name="connsiteX1" fmla="*/ 0 w 5804108"/>
              <a:gd name="connsiteY1" fmla="*/ 3223318 h 3223318"/>
              <a:gd name="connsiteX2" fmla="*/ 5804108 w 5804108"/>
              <a:gd name="connsiteY2" fmla="*/ 3223318 h 3223318"/>
              <a:gd name="connsiteX3" fmla="*/ 986319 w 5804108"/>
              <a:gd name="connsiteY3" fmla="*/ 0 h 3223318"/>
              <a:gd name="connsiteX0" fmla="*/ 986319 w 5834931"/>
              <a:gd name="connsiteY0" fmla="*/ 0 h 3223318"/>
              <a:gd name="connsiteX1" fmla="*/ 0 w 5834931"/>
              <a:gd name="connsiteY1" fmla="*/ 3223318 h 3223318"/>
              <a:gd name="connsiteX2" fmla="*/ 5834931 w 5834931"/>
              <a:gd name="connsiteY2" fmla="*/ 2699336 h 3223318"/>
              <a:gd name="connsiteX3" fmla="*/ 986319 w 5834931"/>
              <a:gd name="connsiteY3" fmla="*/ 0 h 3223318"/>
              <a:gd name="connsiteX0" fmla="*/ 41096 w 4889708"/>
              <a:gd name="connsiteY0" fmla="*/ 0 h 2699336"/>
              <a:gd name="connsiteX1" fmla="*/ 0 w 4889708"/>
              <a:gd name="connsiteY1" fmla="*/ 2647965 h 2699336"/>
              <a:gd name="connsiteX2" fmla="*/ 4889708 w 4889708"/>
              <a:gd name="connsiteY2" fmla="*/ 2699336 h 2699336"/>
              <a:gd name="connsiteX3" fmla="*/ 41096 w 4889708"/>
              <a:gd name="connsiteY3" fmla="*/ 0 h 2699336"/>
              <a:gd name="connsiteX0" fmla="*/ 0 w 5002724"/>
              <a:gd name="connsiteY0" fmla="*/ 0 h 2596594"/>
              <a:gd name="connsiteX1" fmla="*/ 113016 w 5002724"/>
              <a:gd name="connsiteY1" fmla="*/ 2545223 h 2596594"/>
              <a:gd name="connsiteX2" fmla="*/ 5002724 w 5002724"/>
              <a:gd name="connsiteY2" fmla="*/ 2596594 h 2596594"/>
              <a:gd name="connsiteX3" fmla="*/ 0 w 5002724"/>
              <a:gd name="connsiteY3" fmla="*/ 0 h 2596594"/>
              <a:gd name="connsiteX0" fmla="*/ 0 w 4910257"/>
              <a:gd name="connsiteY0" fmla="*/ 0 h 2699336"/>
              <a:gd name="connsiteX1" fmla="*/ 20549 w 4910257"/>
              <a:gd name="connsiteY1" fmla="*/ 2647965 h 2699336"/>
              <a:gd name="connsiteX2" fmla="*/ 4910257 w 4910257"/>
              <a:gd name="connsiteY2" fmla="*/ 2699336 h 2699336"/>
              <a:gd name="connsiteX3" fmla="*/ 0 w 4910257"/>
              <a:gd name="connsiteY3" fmla="*/ 0 h 2699336"/>
              <a:gd name="connsiteX0" fmla="*/ 0 w 4910257"/>
              <a:gd name="connsiteY0" fmla="*/ 0 h 2738452"/>
              <a:gd name="connsiteX1" fmla="*/ 15787 w 4910257"/>
              <a:gd name="connsiteY1" fmla="*/ 2738452 h 2738452"/>
              <a:gd name="connsiteX2" fmla="*/ 4910257 w 4910257"/>
              <a:gd name="connsiteY2" fmla="*/ 2699336 h 2738452"/>
              <a:gd name="connsiteX3" fmla="*/ 0 w 4910257"/>
              <a:gd name="connsiteY3" fmla="*/ 0 h 2738452"/>
              <a:gd name="connsiteX0" fmla="*/ 4484 w 4895691"/>
              <a:gd name="connsiteY0" fmla="*/ 0 h 2733689"/>
              <a:gd name="connsiteX1" fmla="*/ 1221 w 4895691"/>
              <a:gd name="connsiteY1" fmla="*/ 2733689 h 2733689"/>
              <a:gd name="connsiteX2" fmla="*/ 4895691 w 4895691"/>
              <a:gd name="connsiteY2" fmla="*/ 2694573 h 2733689"/>
              <a:gd name="connsiteX3" fmla="*/ 4484 w 4895691"/>
              <a:gd name="connsiteY3" fmla="*/ 0 h 27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5691" h="2733689">
                <a:moveTo>
                  <a:pt x="4484" y="0"/>
                </a:moveTo>
                <a:cubicBezTo>
                  <a:pt x="9746" y="912817"/>
                  <a:pt x="-4041" y="1820872"/>
                  <a:pt x="1221" y="2733689"/>
                </a:cubicBezTo>
                <a:lnTo>
                  <a:pt x="4895691" y="2694573"/>
                </a:lnTo>
                <a:lnTo>
                  <a:pt x="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8399844" y="2274340"/>
            <a:ext cx="744155" cy="431031"/>
          </a:xfrm>
          <a:custGeom>
            <a:avLst/>
            <a:gdLst>
              <a:gd name="connsiteX0" fmla="*/ 0 w 647272"/>
              <a:gd name="connsiteY0" fmla="*/ 0 h 369869"/>
              <a:gd name="connsiteX1" fmla="*/ 647272 w 647272"/>
              <a:gd name="connsiteY1" fmla="*/ 369869 h 369869"/>
              <a:gd name="connsiteX2" fmla="*/ 647272 w 647272"/>
              <a:gd name="connsiteY2" fmla="*/ 10274 h 369869"/>
              <a:gd name="connsiteX3" fmla="*/ 0 w 647272"/>
              <a:gd name="connsiteY3" fmla="*/ 0 h 369869"/>
              <a:gd name="connsiteX0" fmla="*/ 0 w 628222"/>
              <a:gd name="connsiteY0" fmla="*/ 6395 h 359595"/>
              <a:gd name="connsiteX1" fmla="*/ 628222 w 628222"/>
              <a:gd name="connsiteY1" fmla="*/ 359595 h 359595"/>
              <a:gd name="connsiteX2" fmla="*/ 628222 w 628222"/>
              <a:gd name="connsiteY2" fmla="*/ 0 h 359595"/>
              <a:gd name="connsiteX3" fmla="*/ 0 w 628222"/>
              <a:gd name="connsiteY3" fmla="*/ 6395 h 359595"/>
              <a:gd name="connsiteX0" fmla="*/ 0 w 628222"/>
              <a:gd name="connsiteY0" fmla="*/ 6395 h 364357"/>
              <a:gd name="connsiteX1" fmla="*/ 623459 w 628222"/>
              <a:gd name="connsiteY1" fmla="*/ 364357 h 364357"/>
              <a:gd name="connsiteX2" fmla="*/ 628222 w 628222"/>
              <a:gd name="connsiteY2" fmla="*/ 0 h 364357"/>
              <a:gd name="connsiteX3" fmla="*/ 0 w 628222"/>
              <a:gd name="connsiteY3" fmla="*/ 6395 h 364357"/>
              <a:gd name="connsiteX0" fmla="*/ 0 w 775859"/>
              <a:gd name="connsiteY0" fmla="*/ 0 h 438925"/>
              <a:gd name="connsiteX1" fmla="*/ 771096 w 775859"/>
              <a:gd name="connsiteY1" fmla="*/ 438925 h 438925"/>
              <a:gd name="connsiteX2" fmla="*/ 775859 w 775859"/>
              <a:gd name="connsiteY2" fmla="*/ 74568 h 438925"/>
              <a:gd name="connsiteX3" fmla="*/ 0 w 775859"/>
              <a:gd name="connsiteY3" fmla="*/ 0 h 438925"/>
              <a:gd name="connsiteX0" fmla="*/ 0 w 775859"/>
              <a:gd name="connsiteY0" fmla="*/ 0 h 438925"/>
              <a:gd name="connsiteX1" fmla="*/ 771096 w 775859"/>
              <a:gd name="connsiteY1" fmla="*/ 438925 h 438925"/>
              <a:gd name="connsiteX2" fmla="*/ 775859 w 775859"/>
              <a:gd name="connsiteY2" fmla="*/ 3131 h 438925"/>
              <a:gd name="connsiteX3" fmla="*/ 0 w 775859"/>
              <a:gd name="connsiteY3" fmla="*/ 0 h 438925"/>
              <a:gd name="connsiteX0" fmla="*/ 0 w 775859"/>
              <a:gd name="connsiteY0" fmla="*/ 0 h 434162"/>
              <a:gd name="connsiteX1" fmla="*/ 773509 w 775859"/>
              <a:gd name="connsiteY1" fmla="*/ 434162 h 434162"/>
              <a:gd name="connsiteX2" fmla="*/ 775859 w 775859"/>
              <a:gd name="connsiteY2" fmla="*/ 3131 h 434162"/>
              <a:gd name="connsiteX3" fmla="*/ 0 w 775859"/>
              <a:gd name="connsiteY3" fmla="*/ 0 h 434162"/>
              <a:gd name="connsiteX0" fmla="*/ 0 w 710702"/>
              <a:gd name="connsiteY0" fmla="*/ 0 h 448449"/>
              <a:gd name="connsiteX1" fmla="*/ 708352 w 710702"/>
              <a:gd name="connsiteY1" fmla="*/ 448449 h 448449"/>
              <a:gd name="connsiteX2" fmla="*/ 710702 w 710702"/>
              <a:gd name="connsiteY2" fmla="*/ 17418 h 448449"/>
              <a:gd name="connsiteX3" fmla="*/ 0 w 710702"/>
              <a:gd name="connsiteY3" fmla="*/ 0 h 448449"/>
              <a:gd name="connsiteX0" fmla="*/ 0 w 754140"/>
              <a:gd name="connsiteY0" fmla="*/ 6394 h 431031"/>
              <a:gd name="connsiteX1" fmla="*/ 751790 w 754140"/>
              <a:gd name="connsiteY1" fmla="*/ 431031 h 431031"/>
              <a:gd name="connsiteX2" fmla="*/ 754140 w 754140"/>
              <a:gd name="connsiteY2" fmla="*/ 0 h 431031"/>
              <a:gd name="connsiteX3" fmla="*/ 0 w 754140"/>
              <a:gd name="connsiteY3" fmla="*/ 6394 h 43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140" h="431031">
                <a:moveTo>
                  <a:pt x="0" y="6394"/>
                </a:moveTo>
                <a:lnTo>
                  <a:pt x="751790" y="431031"/>
                </a:lnTo>
                <a:cubicBezTo>
                  <a:pt x="753378" y="309579"/>
                  <a:pt x="752552" y="121452"/>
                  <a:pt x="754140" y="0"/>
                </a:cubicBezTo>
                <a:lnTo>
                  <a:pt x="0" y="63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519273"/>
              </p:ext>
            </p:extLst>
          </p:nvPr>
        </p:nvGraphicFramePr>
        <p:xfrm>
          <a:off x="762000" y="2570258"/>
          <a:ext cx="7772400" cy="2256376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576"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NSF I-Corps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49er Foundry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Charlotte Venture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Devin Collins</a:t>
                      </a:r>
                    </a:p>
                    <a:p>
                      <a:r>
                        <a:rPr lang="en-US" dirty="0" smtClean="0"/>
                        <a:t>devin.collins@uncc.edu</a:t>
                      </a:r>
                    </a:p>
                    <a:p>
                      <a:r>
                        <a:rPr lang="en-US" dirty="0" smtClean="0"/>
                        <a:t>X78058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8">
                <a:tc>
                  <a:txBody>
                    <a:bodyPr/>
                    <a:lstStyle/>
                    <a:p>
                      <a:r>
                        <a:rPr lang="en-US" dirty="0" smtClean="0"/>
                        <a:t>Ventureprise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Paul Wetenhall</a:t>
                      </a:r>
                    </a:p>
                    <a:p>
                      <a:r>
                        <a:rPr lang="en-US" dirty="0" smtClean="0"/>
                        <a:t>paul.wetenhall@ventureprise.org</a:t>
                      </a:r>
                    </a:p>
                    <a:p>
                      <a:r>
                        <a:rPr lang="en-US" dirty="0" smtClean="0"/>
                        <a:t>X78057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9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C0EFD96-4D77-4277-97BB-DB36B4EC62F4}" vid="{3BA6C7CD-B590-4187-B7EE-8A74AA907C21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C0EFD96-4D77-4277-97BB-DB36B4EC62F4}" vid="{EBE09E91-DF03-4490-AB66-CA3FDCF357EB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C0EFD96-4D77-4277-97BB-DB36B4EC62F4}" vid="{F8BEC7A9-2E36-4A27-9F63-FA9F13341247}"/>
    </a:ext>
  </a:extLst>
</a:theme>
</file>

<file path=ppt/theme/theme4.xml><?xml version="1.0" encoding="utf-8"?>
<a:theme xmlns:a="http://schemas.openxmlformats.org/drawingml/2006/main" name="2016 Template- standard">
  <a:themeElements>
    <a:clrScheme name="Custom 1">
      <a:dk1>
        <a:srgbClr val="3D3E3E"/>
      </a:dk1>
      <a:lt1>
        <a:srgbClr val="FFFFFF"/>
      </a:lt1>
      <a:dk2>
        <a:srgbClr val="2C7872"/>
      </a:dk2>
      <a:lt2>
        <a:srgbClr val="C1DBDA"/>
      </a:lt2>
      <a:accent1>
        <a:srgbClr val="ED9C3A"/>
      </a:accent1>
      <a:accent2>
        <a:srgbClr val="C04620"/>
      </a:accent2>
      <a:accent3>
        <a:srgbClr val="921524"/>
      </a:accent3>
      <a:accent4>
        <a:srgbClr val="2C7872"/>
      </a:accent4>
      <a:accent5>
        <a:srgbClr val="2BA18C"/>
      </a:accent5>
      <a:accent6>
        <a:srgbClr val="F2DDBA"/>
      </a:accent6>
      <a:hlink>
        <a:srgbClr val="43918B"/>
      </a:hlink>
      <a:folHlink>
        <a:srgbClr val="E479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000" dirty="0">
            <a:solidFill>
              <a:schemeClr val="dk1"/>
            </a:solidFill>
            <a:latin typeface="Open Sans"/>
            <a:ea typeface="Calibri"/>
            <a:cs typeface="Open Sans"/>
            <a:sym typeface="Calibri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Ventureprise Multi Photo</Template>
  <TotalTime>2415</TotalTime>
  <Words>298</Words>
  <Application>Microsoft Office PowerPoint</Application>
  <PresentationFormat>On-screen Show (4:3)</PresentationFormat>
  <Paragraphs>86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Courier New</vt:lpstr>
      <vt:lpstr>Sansation Regular</vt:lpstr>
      <vt:lpstr>Wingdings</vt:lpstr>
      <vt:lpstr>Office Theme</vt:lpstr>
      <vt:lpstr>1_Custom Design</vt:lpstr>
      <vt:lpstr>Custom Design</vt:lpstr>
      <vt:lpstr>2016 Template- standard</vt:lpstr>
      <vt:lpstr>Innovation &amp; Entrepreneurship at UNC Charlotte</vt:lpstr>
      <vt:lpstr>Ventureprise</vt:lpstr>
      <vt:lpstr>Faculty &amp; Researchers</vt:lpstr>
      <vt:lpstr>Students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Ventureprise Strategy Board Review</dc:title>
  <dc:creator>Paul</dc:creator>
  <cp:lastModifiedBy>Wyse, Matt</cp:lastModifiedBy>
  <cp:revision>116</cp:revision>
  <cp:lastPrinted>2016-11-17T14:35:03Z</cp:lastPrinted>
  <dcterms:created xsi:type="dcterms:W3CDTF">2016-05-26T12:26:13Z</dcterms:created>
  <dcterms:modified xsi:type="dcterms:W3CDTF">2016-11-17T14:49:34Z</dcterms:modified>
</cp:coreProperties>
</file>