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2" r:id="rId4"/>
    <p:sldId id="263" r:id="rId5"/>
    <p:sldId id="264" r:id="rId6"/>
    <p:sldId id="265" r:id="rId7"/>
    <p:sldId id="266" r:id="rId8"/>
    <p:sldId id="283" r:id="rId9"/>
    <p:sldId id="268" r:id="rId10"/>
    <p:sldId id="269" r:id="rId11"/>
    <p:sldId id="287" r:id="rId12"/>
    <p:sldId id="270" r:id="rId13"/>
    <p:sldId id="271" r:id="rId14"/>
    <p:sldId id="274" r:id="rId15"/>
    <p:sldId id="286" r:id="rId16"/>
    <p:sldId id="277" r:id="rId17"/>
    <p:sldId id="278" r:id="rId18"/>
    <p:sldId id="279" r:id="rId19"/>
    <p:sldId id="288" r:id="rId20"/>
    <p:sldId id="289" r:id="rId21"/>
    <p:sldId id="281"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 A. Perez-Quinones" initials="MAP" lastIdx="9" clrIdx="0"/>
  <p:cmAuthor id="1" name="Manuel A. Pérez Quiñones" initials="MAPQ" lastIdx="1" clrIdx="0"/>
  <p:cmAuthor id="2" name="Goodliffe, Julie" initials="G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5"/>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6T13:49:54.860" idx="1">
    <p:pos x="5424" y="928"/>
    <p:text>Four things
Tuition (resident or non-resident)
Fees
Health Insurance
Increment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09-23T15:46:00.974" idx="4">
    <p:pos x="6753" y="525"/>
    <p:text>I still want to separate these two. Maybe at this point the only thing we should say is that state allocation is available but amount does not match what was needed on previous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09-23T15:47:42.006" idx="5">
    <p:pos x="3266" y="824"/>
    <p:text>For discussion on first time - maybe these definitions are not needed... this is something they understand and the problem is not so much on the definitions but in the poorly constructed definitions and lack of enforcement of TA/RA difference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9-09-23T16:04:18.766" idx="8">
    <p:pos x="10" y="10"/>
    <p:text>From here on I think we need to refocus the conversation similar to what we did for the first few slides. I think these last few slides are a bit disconnected.
Goodliffe, Julie
The goal here was to show that there is a different bucket of money that students get, paid assistantships.  I want to give them a glimpse too of how much the university pays for these students... especially RAs.  I'll update these numbers to match Rick's - I think he has FY 18 and these are older.  I have FY 18.</p:text>
    <p:extLst>
      <p:ext uri="{C676402C-5697-4E1C-873F-D02D1690AC5C}">
        <p15:threadingInfo xmlns:p15="http://schemas.microsoft.com/office/powerpoint/2012/main" timeZoneBias="240"/>
      </p:ext>
    </p:extLst>
  </p:cm>
  <p:cm authorId="2" dt="2019-09-24T17:10:50.104" idx="1">
    <p:pos x="106" y="106"/>
    <p:text>Make pie chart to show money - or pretty Tableau graph with 2 colored bars.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9-09-23T16:04:18.766" idx="8">
    <p:pos x="10" y="10"/>
    <p:text>From here on I think we need to refocus the conversation similar to what we did for the first few slides. I think these last few slides are a bit disconnected.
Goodliffe, Julie
The goal here was to show that there is a different bucket of money that students get, paid assistantships.  I want to give them a glimpse too of how much the university pays for these students... especially RAs.  I'll update these numbers to match Rick's - I think he has FY 18 and these are older.  I have FY 18.</p:text>
    <p:extLst>
      <p:ext uri="{C676402C-5697-4E1C-873F-D02D1690AC5C}">
        <p15:threadingInfo xmlns:p15="http://schemas.microsoft.com/office/powerpoint/2012/main" timeZoneBias="240"/>
      </p:ext>
    </p:extLst>
  </p:cm>
  <p:cm authorId="2" dt="2019-09-24T17:10:50.104" idx="1">
    <p:pos x="106" y="106"/>
    <p:text>Make pie chart to show money - or pretty Tableau graph with 2 colored bars.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9-24T14:46:58.869" idx="3">
    <p:pos x="6374" y="258"/>
    <p:text>I was trying to juxtapose RAs on grant projects versus those with institutional money - no accountability, no application, just free money for someone's research.</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9-24T14:47:46.084" idx="4">
    <p:pos x="5618" y="1018"/>
    <p:text>This comes back to the original point, that the arrows going to the student are less than the arrow going to the University??</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lgn="l">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lgn="l"/>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lvl1pPr algn="l"/>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lgn="l">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lgn="l">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ctr"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comments" Target="../comments/commen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prstGeom prst="rect">
            <a:avLst/>
          </a:prstGeom>
        </p:spPr>
        <p:txBody>
          <a:bodyPr/>
          <a:lstStyle>
            <a:lvl1pPr defTabSz="905255">
              <a:defRPr sz="5346"/>
            </a:lvl1pPr>
          </a:lstStyle>
          <a:p>
            <a:r>
              <a:rPr dirty="0"/>
              <a:t>Graduate Student Funding As-Is: Definitions and Concepts</a:t>
            </a:r>
          </a:p>
        </p:txBody>
      </p:sp>
      <p:sp>
        <p:nvSpPr>
          <p:cNvPr id="95" name="Subtitle 2"/>
          <p:cNvSpPr txBox="1">
            <a:spLocks noGrp="1"/>
          </p:cNvSpPr>
          <p:nvPr>
            <p:ph type="subTitle" sz="quarter" idx="1"/>
          </p:nvPr>
        </p:nvSpPr>
        <p:spPr>
          <a:xfrm>
            <a:off x="1524000" y="3602037"/>
            <a:ext cx="9144000" cy="1655762"/>
          </a:xfrm>
          <a:prstGeom prst="rect">
            <a:avLst/>
          </a:prstGeom>
        </p:spPr>
        <p:txBody>
          <a:bodyPr/>
          <a:lstStyle/>
          <a:p>
            <a:r>
              <a:t>Julie Goodliffe, Manuel Perez Quinones</a:t>
            </a:r>
          </a:p>
          <a:p>
            <a:r>
              <a:t>Committee for Graduate Student Funding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raduate Assistantships pay salaries to students for work"/>
          <p:cNvSpPr txBox="1">
            <a:spLocks noGrp="1"/>
          </p:cNvSpPr>
          <p:nvPr>
            <p:ph type="title"/>
          </p:nvPr>
        </p:nvSpPr>
        <p:spPr>
          <a:xfrm>
            <a:off x="3157438" y="365125"/>
            <a:ext cx="8196362" cy="1325563"/>
          </a:xfrm>
          <a:prstGeom prst="rect">
            <a:avLst/>
          </a:prstGeom>
        </p:spPr>
        <p:txBody>
          <a:bodyPr/>
          <a:lstStyle>
            <a:lvl1pPr defTabSz="868680">
              <a:defRPr sz="4180"/>
            </a:lvl1pPr>
          </a:lstStyle>
          <a:p>
            <a:r>
              <a:t>Graduate Assistantships pay salaries to students for work </a:t>
            </a:r>
          </a:p>
        </p:txBody>
      </p:sp>
      <p:sp>
        <p:nvSpPr>
          <p:cNvPr id="179" name="TextBox 2"/>
          <p:cNvSpPr txBox="1"/>
          <p:nvPr/>
        </p:nvSpPr>
        <p:spPr>
          <a:xfrm>
            <a:off x="4374383" y="3314734"/>
            <a:ext cx="2636012"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r>
              <a:t>Tuition and health insurance paid to student’s account</a:t>
            </a:r>
          </a:p>
        </p:txBody>
      </p:sp>
      <p:sp>
        <p:nvSpPr>
          <p:cNvPr id="180" name="Right Arrow 11"/>
          <p:cNvSpPr/>
          <p:nvPr/>
        </p:nvSpPr>
        <p:spPr>
          <a:xfrm rot="4496878">
            <a:off x="730757" y="1818547"/>
            <a:ext cx="1988062" cy="364975"/>
          </a:xfrm>
          <a:prstGeom prst="rightArrow">
            <a:avLst>
              <a:gd name="adj1" fmla="val 23051"/>
              <a:gd name="adj2" fmla="val 45863"/>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181" name="TextBox 12"/>
          <p:cNvSpPr txBox="1"/>
          <p:nvPr/>
        </p:nvSpPr>
        <p:spPr>
          <a:xfrm>
            <a:off x="2129902" y="1840426"/>
            <a:ext cx="7769010"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a:pPr>
            <a:r>
              <a:rPr dirty="0"/>
              <a:t>Average doc: $15,728</a:t>
            </a:r>
          </a:p>
          <a:p>
            <a:pPr>
              <a:defRPr sz="2400"/>
            </a:pPr>
            <a:r>
              <a:rPr dirty="0"/>
              <a:t>Average master’s: $7,452</a:t>
            </a:r>
          </a:p>
        </p:txBody>
      </p:sp>
      <p:sp>
        <p:nvSpPr>
          <p:cNvPr id="182" name="Right Arrow 1"/>
          <p:cNvSpPr/>
          <p:nvPr/>
        </p:nvSpPr>
        <p:spPr>
          <a:xfrm flipH="1">
            <a:off x="3848202" y="4685753"/>
            <a:ext cx="3995804" cy="338204"/>
          </a:xfrm>
          <a:prstGeom prst="rightArrow">
            <a:avLst>
              <a:gd name="adj1" fmla="val 50000"/>
              <a:gd name="adj2" fmla="val 50000"/>
            </a:avLst>
          </a:prstGeom>
          <a:solidFill>
            <a:schemeClr val="accent5">
              <a:lumOff val="12058"/>
            </a:schemeClr>
          </a:solidFill>
          <a:ln w="12700">
            <a:solidFill>
              <a:srgbClr val="42719B"/>
            </a:solidFill>
            <a:miter/>
          </a:ln>
        </p:spPr>
        <p:txBody>
          <a:bodyPr lIns="45719" rIns="45719" anchor="ctr"/>
          <a:lstStyle/>
          <a:p>
            <a:pPr algn="ctr">
              <a:defRPr>
                <a:solidFill>
                  <a:srgbClr val="FFFFFF"/>
                </a:solidFill>
              </a:defRPr>
            </a:pPr>
            <a:endParaRPr/>
          </a:p>
        </p:txBody>
      </p:sp>
      <p:pic>
        <p:nvPicPr>
          <p:cNvPr id="183" name="Picture 8" descr="Picture 8"/>
          <p:cNvPicPr>
            <a:picLocks noChangeAspect="1"/>
          </p:cNvPicPr>
          <p:nvPr/>
        </p:nvPicPr>
        <p:blipFill>
          <a:blip r:embed="rId2">
            <a:extLst/>
          </a:blip>
          <a:stretch>
            <a:fillRect/>
          </a:stretch>
        </p:blipFill>
        <p:spPr>
          <a:xfrm>
            <a:off x="157255" y="313178"/>
            <a:ext cx="2921940" cy="1660439"/>
          </a:xfrm>
          <a:prstGeom prst="rect">
            <a:avLst/>
          </a:prstGeom>
          <a:ln w="12700">
            <a:miter lim="400000"/>
          </a:ln>
        </p:spPr>
      </p:pic>
      <p:grpSp>
        <p:nvGrpSpPr>
          <p:cNvPr id="191" name="Group"/>
          <p:cNvGrpSpPr/>
          <p:nvPr/>
        </p:nvGrpSpPr>
        <p:grpSpPr>
          <a:xfrm>
            <a:off x="1492724" y="2998728"/>
            <a:ext cx="9206631" cy="3723255"/>
            <a:chOff x="0" y="0"/>
            <a:chExt cx="9206630" cy="3723253"/>
          </a:xfrm>
        </p:grpSpPr>
        <p:pic>
          <p:nvPicPr>
            <p:cNvPr id="184" name="Picture 3" descr="Picture 3"/>
            <p:cNvPicPr>
              <a:picLocks noChangeAspect="1"/>
            </p:cNvPicPr>
            <p:nvPr/>
          </p:nvPicPr>
          <p:blipFill>
            <a:blip r:embed="rId3">
              <a:extLst/>
            </a:blip>
            <a:stretch>
              <a:fillRect/>
            </a:stretch>
          </p:blipFill>
          <p:spPr>
            <a:xfrm>
              <a:off x="0" y="0"/>
              <a:ext cx="2331212" cy="2373770"/>
            </a:xfrm>
            <a:prstGeom prst="rect">
              <a:avLst/>
            </a:prstGeom>
            <a:ln w="12700" cap="flat">
              <a:noFill/>
              <a:miter lim="400000"/>
            </a:ln>
            <a:effectLst/>
          </p:spPr>
        </p:pic>
        <p:pic>
          <p:nvPicPr>
            <p:cNvPr id="185" name="Picture 4" descr="Picture 4"/>
            <p:cNvPicPr>
              <a:picLocks noChangeAspect="1"/>
            </p:cNvPicPr>
            <p:nvPr/>
          </p:nvPicPr>
          <p:blipFill>
            <a:blip r:embed="rId4">
              <a:extLst/>
            </a:blip>
            <a:srcRect t="28954" r="8263"/>
            <a:stretch>
              <a:fillRect/>
            </a:stretch>
          </p:blipFill>
          <p:spPr>
            <a:xfrm>
              <a:off x="5936301" y="988278"/>
              <a:ext cx="3270330" cy="1385454"/>
            </a:xfrm>
            <a:prstGeom prst="rect">
              <a:avLst/>
            </a:prstGeom>
            <a:ln w="12700" cap="flat">
              <a:noFill/>
              <a:miter lim="400000"/>
            </a:ln>
            <a:effectLst/>
          </p:spPr>
        </p:pic>
        <p:grpSp>
          <p:nvGrpSpPr>
            <p:cNvPr id="189" name="Curved Left Arrow 5"/>
            <p:cNvGrpSpPr/>
            <p:nvPr/>
          </p:nvGrpSpPr>
          <p:grpSpPr>
            <a:xfrm flipH="1">
              <a:off x="805328" y="2371924"/>
              <a:ext cx="7218983" cy="1340329"/>
              <a:chOff x="0" y="0"/>
              <a:chExt cx="7218981" cy="1340328"/>
            </a:xfrm>
          </p:grpSpPr>
          <p:sp>
            <p:nvSpPr>
              <p:cNvPr id="186"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87"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88"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90"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raduate Assistantships pay salaries to students for work"/>
          <p:cNvSpPr txBox="1">
            <a:spLocks noGrp="1"/>
          </p:cNvSpPr>
          <p:nvPr>
            <p:ph type="title"/>
          </p:nvPr>
        </p:nvSpPr>
        <p:spPr>
          <a:xfrm>
            <a:off x="3157438" y="365125"/>
            <a:ext cx="8196362" cy="1325563"/>
          </a:xfrm>
          <a:prstGeom prst="rect">
            <a:avLst/>
          </a:prstGeom>
        </p:spPr>
        <p:txBody>
          <a:bodyPr/>
          <a:lstStyle>
            <a:lvl1pPr defTabSz="868680">
              <a:defRPr sz="4180"/>
            </a:lvl1pPr>
          </a:lstStyle>
          <a:p>
            <a:r>
              <a:t>Graduate Assistantships pay salaries to students for work </a:t>
            </a:r>
          </a:p>
        </p:txBody>
      </p:sp>
      <p:sp>
        <p:nvSpPr>
          <p:cNvPr id="179" name="TextBox 2"/>
          <p:cNvSpPr txBox="1"/>
          <p:nvPr/>
        </p:nvSpPr>
        <p:spPr>
          <a:xfrm>
            <a:off x="4374383" y="3314734"/>
            <a:ext cx="2636012"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r>
              <a:t>Tuition and health insurance paid to student’s account</a:t>
            </a:r>
          </a:p>
        </p:txBody>
      </p:sp>
      <p:sp>
        <p:nvSpPr>
          <p:cNvPr id="180" name="Right Arrow 11"/>
          <p:cNvSpPr/>
          <p:nvPr/>
        </p:nvSpPr>
        <p:spPr>
          <a:xfrm rot="4496878">
            <a:off x="730757" y="1818547"/>
            <a:ext cx="1988062" cy="364975"/>
          </a:xfrm>
          <a:prstGeom prst="rightArrow">
            <a:avLst>
              <a:gd name="adj1" fmla="val 23051"/>
              <a:gd name="adj2" fmla="val 45863"/>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181" name="TextBox 12"/>
          <p:cNvSpPr txBox="1"/>
          <p:nvPr/>
        </p:nvSpPr>
        <p:spPr>
          <a:xfrm>
            <a:off x="2129902" y="1840426"/>
            <a:ext cx="7769010"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a:pPr>
            <a:r>
              <a:rPr dirty="0"/>
              <a:t>Average doc: $15,728</a:t>
            </a:r>
            <a:r>
              <a:rPr lang="en-US" dirty="0"/>
              <a:t> - $3,284 = $12,444 taxable income</a:t>
            </a:r>
            <a:endParaRPr dirty="0"/>
          </a:p>
          <a:p>
            <a:pPr>
              <a:defRPr sz="2400"/>
            </a:pPr>
            <a:r>
              <a:rPr dirty="0"/>
              <a:t>Average master’s: $7,452</a:t>
            </a:r>
            <a:r>
              <a:rPr lang="en-US" dirty="0"/>
              <a:t> - $3,284 = $4,168 taxable income</a:t>
            </a:r>
            <a:endParaRPr dirty="0"/>
          </a:p>
        </p:txBody>
      </p:sp>
      <p:sp>
        <p:nvSpPr>
          <p:cNvPr id="182" name="Right Arrow 1"/>
          <p:cNvSpPr/>
          <p:nvPr/>
        </p:nvSpPr>
        <p:spPr>
          <a:xfrm flipH="1">
            <a:off x="3848202" y="4685753"/>
            <a:ext cx="3995804" cy="338204"/>
          </a:xfrm>
          <a:prstGeom prst="rightArrow">
            <a:avLst>
              <a:gd name="adj1" fmla="val 50000"/>
              <a:gd name="adj2" fmla="val 50000"/>
            </a:avLst>
          </a:prstGeom>
          <a:solidFill>
            <a:schemeClr val="accent5">
              <a:lumOff val="12058"/>
            </a:schemeClr>
          </a:solidFill>
          <a:ln w="12700">
            <a:solidFill>
              <a:srgbClr val="42719B"/>
            </a:solidFill>
            <a:miter/>
          </a:ln>
        </p:spPr>
        <p:txBody>
          <a:bodyPr lIns="45719" rIns="45719" anchor="ctr"/>
          <a:lstStyle/>
          <a:p>
            <a:pPr algn="ctr">
              <a:defRPr>
                <a:solidFill>
                  <a:srgbClr val="FFFFFF"/>
                </a:solidFill>
              </a:defRPr>
            </a:pPr>
            <a:endParaRPr/>
          </a:p>
        </p:txBody>
      </p:sp>
      <p:pic>
        <p:nvPicPr>
          <p:cNvPr id="183" name="Picture 8" descr="Picture 8"/>
          <p:cNvPicPr>
            <a:picLocks noChangeAspect="1"/>
          </p:cNvPicPr>
          <p:nvPr/>
        </p:nvPicPr>
        <p:blipFill>
          <a:blip r:embed="rId2">
            <a:extLst/>
          </a:blip>
          <a:stretch>
            <a:fillRect/>
          </a:stretch>
        </p:blipFill>
        <p:spPr>
          <a:xfrm>
            <a:off x="157255" y="313178"/>
            <a:ext cx="2921940" cy="1660439"/>
          </a:xfrm>
          <a:prstGeom prst="rect">
            <a:avLst/>
          </a:prstGeom>
          <a:ln w="12700">
            <a:miter lim="400000"/>
          </a:ln>
        </p:spPr>
      </p:pic>
      <p:grpSp>
        <p:nvGrpSpPr>
          <p:cNvPr id="191" name="Group"/>
          <p:cNvGrpSpPr/>
          <p:nvPr/>
        </p:nvGrpSpPr>
        <p:grpSpPr>
          <a:xfrm>
            <a:off x="1492724" y="2998728"/>
            <a:ext cx="9206631" cy="3723255"/>
            <a:chOff x="0" y="0"/>
            <a:chExt cx="9206630" cy="3723253"/>
          </a:xfrm>
        </p:grpSpPr>
        <p:pic>
          <p:nvPicPr>
            <p:cNvPr id="184" name="Picture 3" descr="Picture 3"/>
            <p:cNvPicPr>
              <a:picLocks noChangeAspect="1"/>
            </p:cNvPicPr>
            <p:nvPr/>
          </p:nvPicPr>
          <p:blipFill>
            <a:blip r:embed="rId3">
              <a:extLst/>
            </a:blip>
            <a:stretch>
              <a:fillRect/>
            </a:stretch>
          </p:blipFill>
          <p:spPr>
            <a:xfrm>
              <a:off x="0" y="0"/>
              <a:ext cx="2331212" cy="2373770"/>
            </a:xfrm>
            <a:prstGeom prst="rect">
              <a:avLst/>
            </a:prstGeom>
            <a:ln w="12700" cap="flat">
              <a:noFill/>
              <a:miter lim="400000"/>
            </a:ln>
            <a:effectLst/>
          </p:spPr>
        </p:pic>
        <p:pic>
          <p:nvPicPr>
            <p:cNvPr id="185" name="Picture 4" descr="Picture 4"/>
            <p:cNvPicPr>
              <a:picLocks noChangeAspect="1"/>
            </p:cNvPicPr>
            <p:nvPr/>
          </p:nvPicPr>
          <p:blipFill>
            <a:blip r:embed="rId4">
              <a:extLst/>
            </a:blip>
            <a:srcRect t="28954" r="8263"/>
            <a:stretch>
              <a:fillRect/>
            </a:stretch>
          </p:blipFill>
          <p:spPr>
            <a:xfrm>
              <a:off x="5936301" y="988278"/>
              <a:ext cx="3270330" cy="1385454"/>
            </a:xfrm>
            <a:prstGeom prst="rect">
              <a:avLst/>
            </a:prstGeom>
            <a:ln w="12700" cap="flat">
              <a:noFill/>
              <a:miter lim="400000"/>
            </a:ln>
            <a:effectLst/>
          </p:spPr>
        </p:pic>
        <p:grpSp>
          <p:nvGrpSpPr>
            <p:cNvPr id="189" name="Curved Left Arrow 5"/>
            <p:cNvGrpSpPr/>
            <p:nvPr/>
          </p:nvGrpSpPr>
          <p:grpSpPr>
            <a:xfrm flipH="1">
              <a:off x="805328" y="2371924"/>
              <a:ext cx="7218983" cy="1340329"/>
              <a:chOff x="0" y="0"/>
              <a:chExt cx="7218981" cy="1340328"/>
            </a:xfrm>
          </p:grpSpPr>
          <p:sp>
            <p:nvSpPr>
              <p:cNvPr id="186"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87"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88"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90"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Tree>
    <p:extLst>
      <p:ext uri="{BB962C8B-B14F-4D97-AF65-F5344CB8AC3E}">
        <p14:creationId xmlns:p14="http://schemas.microsoft.com/office/powerpoint/2010/main" val="9136377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title"/>
          </p:nvPr>
        </p:nvSpPr>
        <p:spPr>
          <a:prstGeom prst="rect">
            <a:avLst/>
          </a:prstGeom>
        </p:spPr>
        <p:txBody>
          <a:bodyPr/>
          <a:lstStyle>
            <a:lvl1pPr defTabSz="868680">
              <a:defRPr sz="4180"/>
            </a:lvl1pPr>
          </a:lstStyle>
          <a:p>
            <a:r>
              <a:t>Funding: UNC Charlotte provides money to help students fund their education</a:t>
            </a:r>
          </a:p>
        </p:txBody>
      </p:sp>
      <p:sp>
        <p:nvSpPr>
          <p:cNvPr id="194" name="Tuition support: GASP and more…"/>
          <p:cNvSpPr txBox="1">
            <a:spLocks noGrp="1"/>
          </p:cNvSpPr>
          <p:nvPr>
            <p:ph type="body" idx="1"/>
          </p:nvPr>
        </p:nvSpPr>
        <p:spPr>
          <a:xfrm>
            <a:off x="838200" y="2751038"/>
            <a:ext cx="10515600" cy="3387825"/>
          </a:xfrm>
          <a:prstGeom prst="rect">
            <a:avLst/>
          </a:prstGeom>
        </p:spPr>
        <p:txBody>
          <a:bodyPr/>
          <a:lstStyle/>
          <a:p>
            <a:pPr marL="481263" indent="-481263">
              <a:lnSpc>
                <a:spcPct val="100000"/>
              </a:lnSpc>
              <a:spcBef>
                <a:spcPts val="0"/>
              </a:spcBef>
              <a:buFontTx/>
              <a:buAutoNum type="arabicPeriod"/>
              <a:defRPr sz="3600">
                <a:solidFill>
                  <a:srgbClr val="BFBFBF"/>
                </a:solidFill>
              </a:defRPr>
            </a:pPr>
            <a:r>
              <a:t>Tuition support: GASP and more</a:t>
            </a:r>
          </a:p>
          <a:p>
            <a:pPr marL="481263" indent="-481263">
              <a:lnSpc>
                <a:spcPct val="100000"/>
              </a:lnSpc>
              <a:spcBef>
                <a:spcPts val="0"/>
              </a:spcBef>
              <a:buFontTx/>
              <a:buAutoNum type="arabicPeriod"/>
              <a:defRPr sz="3600">
                <a:solidFill>
                  <a:srgbClr val="BFBFBF"/>
                </a:solidFill>
              </a:defRPr>
            </a:pPr>
            <a:r>
              <a:t>Graduate Assistantships: stipend salaries</a:t>
            </a:r>
          </a:p>
          <a:p>
            <a:pPr marL="481263" indent="-481263">
              <a:lnSpc>
                <a:spcPct val="100000"/>
              </a:lnSpc>
              <a:spcBef>
                <a:spcPts val="0"/>
              </a:spcBef>
              <a:buFontTx/>
              <a:buAutoNum type="arabicPeriod"/>
              <a:defRPr sz="3600"/>
            </a:pPr>
            <a:r>
              <a:t>GA Position Definitions</a:t>
            </a:r>
          </a:p>
          <a:p>
            <a:pPr marL="481263" indent="-481263">
              <a:lnSpc>
                <a:spcPct val="100000"/>
              </a:lnSpc>
              <a:spcBef>
                <a:spcPts val="0"/>
              </a:spcBef>
              <a:buFontTx/>
              <a:buAutoNum type="arabicPeriod"/>
              <a:defRPr sz="3600">
                <a:solidFill>
                  <a:srgbClr val="CBCBCB"/>
                </a:solidFill>
              </a:defRPr>
            </a:pPr>
            <a:r>
              <a:t>Student loans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What is the work?  TA and RA definitions according to the Academic Personnel Procedures Handbook:"/>
          <p:cNvSpPr txBox="1">
            <a:spLocks noGrp="1"/>
          </p:cNvSpPr>
          <p:nvPr>
            <p:ph type="title"/>
          </p:nvPr>
        </p:nvSpPr>
        <p:spPr>
          <a:xfrm>
            <a:off x="838200" y="311962"/>
            <a:ext cx="10515600" cy="1325563"/>
          </a:xfrm>
          <a:prstGeom prst="rect">
            <a:avLst/>
          </a:prstGeom>
        </p:spPr>
        <p:txBody>
          <a:bodyPr/>
          <a:lstStyle>
            <a:lvl1pPr algn="l" defTabSz="822959">
              <a:defRPr sz="3600"/>
            </a:lvl1pPr>
          </a:lstStyle>
          <a:p>
            <a:r>
              <a:rPr dirty="0"/>
              <a:t>What is the work?  </a:t>
            </a:r>
            <a:r>
              <a:rPr lang="en-US" dirty="0" err="1"/>
              <a:t>eGA</a:t>
            </a:r>
            <a:r>
              <a:rPr lang="en-US" dirty="0"/>
              <a:t> asks for a Type and Duties and Responsibilities that appear in the student’s contract</a:t>
            </a:r>
            <a:endParaRPr dirty="0"/>
          </a:p>
        </p:txBody>
      </p:sp>
      <p:pic>
        <p:nvPicPr>
          <p:cNvPr id="3" name="Picture 2"/>
          <p:cNvPicPr>
            <a:picLocks noChangeAspect="1"/>
          </p:cNvPicPr>
          <p:nvPr/>
        </p:nvPicPr>
        <p:blipFill rotWithShape="1">
          <a:blip r:embed="rId2"/>
          <a:srcRect t="1199"/>
          <a:stretch/>
        </p:blipFill>
        <p:spPr>
          <a:xfrm>
            <a:off x="838200" y="1913860"/>
            <a:ext cx="10153650" cy="3670226"/>
          </a:xfrm>
          <a:prstGeom prst="rect">
            <a:avLst/>
          </a:prstGeom>
        </p:spPr>
      </p:pic>
      <p:sp>
        <p:nvSpPr>
          <p:cNvPr id="4" name="TextBox 3"/>
          <p:cNvSpPr txBox="1"/>
          <p:nvPr/>
        </p:nvSpPr>
        <p:spPr>
          <a:xfrm>
            <a:off x="1513367" y="4444409"/>
            <a:ext cx="916526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t>Anything can be written here… there are no rules about the number of supervisors, number of contact hours (for TA), nature of the work, etc.</a:t>
            </a:r>
            <a:endParaRPr kumimoji="0" lang="en-US" sz="2400" b="0" i="0" u="none" strike="noStrike" cap="none" spc="0" normalizeH="0" baseline="0" dirty="0">
              <a:ln>
                <a:noFill/>
              </a:ln>
              <a:solidFill>
                <a:srgbClr val="000000"/>
              </a:solidFill>
              <a:effectLst/>
              <a:uFillTx/>
              <a:sym typeface="Calibr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Where does the TA/RA money come from?"/>
          <p:cNvSpPr txBox="1">
            <a:spLocks noGrp="1"/>
          </p:cNvSpPr>
          <p:nvPr>
            <p:ph type="title"/>
          </p:nvPr>
        </p:nvSpPr>
        <p:spPr>
          <a:prstGeom prst="rect">
            <a:avLst/>
          </a:prstGeom>
        </p:spPr>
        <p:txBody>
          <a:bodyPr/>
          <a:lstStyle>
            <a:lvl1pPr defTabSz="896111">
              <a:defRPr sz="4312"/>
            </a:lvl1pPr>
          </a:lstStyle>
          <a:p>
            <a:r>
              <a:t>Where does the TA/RA money come from?</a:t>
            </a:r>
          </a:p>
        </p:txBody>
      </p:sp>
      <p:pic>
        <p:nvPicPr>
          <p:cNvPr id="207" name="Picture 3" descr="Picture 3"/>
          <p:cNvPicPr>
            <a:picLocks noChangeAspect="1"/>
          </p:cNvPicPr>
          <p:nvPr/>
        </p:nvPicPr>
        <p:blipFill>
          <a:blip r:embed="rId2">
            <a:extLst/>
          </a:blip>
          <a:stretch>
            <a:fillRect/>
          </a:stretch>
        </p:blipFill>
        <p:spPr>
          <a:xfrm>
            <a:off x="9089721" y="2883268"/>
            <a:ext cx="2331212" cy="2373770"/>
          </a:xfrm>
          <a:prstGeom prst="rect">
            <a:avLst/>
          </a:prstGeom>
          <a:ln w="12700">
            <a:miter lim="400000"/>
          </a:ln>
        </p:spPr>
      </p:pic>
      <p:pic>
        <p:nvPicPr>
          <p:cNvPr id="208" name="Picture 8" descr="Picture 8"/>
          <p:cNvPicPr>
            <a:picLocks noChangeAspect="1"/>
          </p:cNvPicPr>
          <p:nvPr/>
        </p:nvPicPr>
        <p:blipFill>
          <a:blip r:embed="rId3">
            <a:extLst/>
          </a:blip>
          <a:stretch>
            <a:fillRect/>
          </a:stretch>
        </p:blipFill>
        <p:spPr>
          <a:xfrm>
            <a:off x="2786155" y="1401962"/>
            <a:ext cx="2921940" cy="1660438"/>
          </a:xfrm>
          <a:prstGeom prst="rect">
            <a:avLst/>
          </a:prstGeom>
          <a:ln w="12700">
            <a:miter lim="400000"/>
          </a:ln>
        </p:spPr>
      </p:pic>
      <p:sp>
        <p:nvSpPr>
          <p:cNvPr id="209" name="Right Arrow 11"/>
          <p:cNvSpPr/>
          <p:nvPr/>
        </p:nvSpPr>
        <p:spPr>
          <a:xfrm rot="1584384">
            <a:off x="5722589" y="2730624"/>
            <a:ext cx="3230015" cy="334775"/>
          </a:xfrm>
          <a:prstGeom prst="rightArrow">
            <a:avLst>
              <a:gd name="adj1" fmla="val 23051"/>
              <a:gd name="adj2" fmla="val 50000"/>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10" name="TextBox 12"/>
          <p:cNvSpPr txBox="1"/>
          <p:nvPr/>
        </p:nvSpPr>
        <p:spPr>
          <a:xfrm>
            <a:off x="6514333" y="1614340"/>
            <a:ext cx="3548644"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t>Average doc: $15,728</a:t>
            </a:r>
          </a:p>
          <a:p>
            <a:pPr>
              <a:defRPr sz="2400"/>
            </a:pPr>
            <a:r>
              <a:t>Average master’s: $7,452</a:t>
            </a:r>
          </a:p>
        </p:txBody>
      </p:sp>
      <p:sp>
        <p:nvSpPr>
          <p:cNvPr id="211" name="TextBox 6"/>
          <p:cNvSpPr txBox="1"/>
          <p:nvPr/>
        </p:nvSpPr>
        <p:spPr>
          <a:xfrm>
            <a:off x="413357" y="3705300"/>
            <a:ext cx="7390356" cy="2758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71500" indent="-571500">
              <a:buSzPct val="100000"/>
              <a:buFont typeface="Arial"/>
              <a:buChar char="•"/>
              <a:defRPr sz="3600"/>
            </a:pPr>
            <a:r>
              <a:rPr dirty="0"/>
              <a:t>$13 million from the University for 826 TAs, 593 RAs, 98 AAs (1,517)</a:t>
            </a:r>
          </a:p>
          <a:p>
            <a:pPr marL="571500" indent="-571500">
              <a:buSzPct val="100000"/>
              <a:buFont typeface="Arial"/>
              <a:buChar char="•"/>
              <a:defRPr sz="3600"/>
            </a:pPr>
            <a:r>
              <a:rPr dirty="0"/>
              <a:t>$5.0 million from grants/contracts for 510 RAs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Where does the TA/RA money come from?"/>
          <p:cNvSpPr txBox="1">
            <a:spLocks noGrp="1"/>
          </p:cNvSpPr>
          <p:nvPr>
            <p:ph type="title"/>
          </p:nvPr>
        </p:nvSpPr>
        <p:spPr>
          <a:xfrm>
            <a:off x="408120" y="0"/>
            <a:ext cx="11630246" cy="1325563"/>
          </a:xfrm>
          <a:prstGeom prst="rect">
            <a:avLst/>
          </a:prstGeom>
        </p:spPr>
        <p:txBody>
          <a:bodyPr>
            <a:normAutofit/>
          </a:bodyPr>
          <a:lstStyle>
            <a:lvl1pPr defTabSz="896111">
              <a:defRPr sz="4312"/>
            </a:lvl1pPr>
          </a:lstStyle>
          <a:p>
            <a:r>
              <a:rPr lang="en-US" sz="4000" dirty="0"/>
              <a:t>Grant funds pay RAs, Institutional funds pay TAs, AAs, AND RAs</a:t>
            </a:r>
            <a:endParaRPr sz="40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2390" t="24806" b="62791"/>
          <a:stretch/>
        </p:blipFill>
        <p:spPr>
          <a:xfrm>
            <a:off x="7484255" y="2041563"/>
            <a:ext cx="3734492" cy="169109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384" r="34548" b="22260"/>
          <a:stretch/>
        </p:blipFill>
        <p:spPr>
          <a:xfrm>
            <a:off x="1606914" y="1485493"/>
            <a:ext cx="4742121" cy="5257519"/>
          </a:xfrm>
          <a:prstGeom prst="rect">
            <a:avLst/>
          </a:prstGeom>
        </p:spPr>
      </p:pic>
      <p:sp>
        <p:nvSpPr>
          <p:cNvPr id="4" name="TextBox 3"/>
          <p:cNvSpPr txBox="1"/>
          <p:nvPr/>
        </p:nvSpPr>
        <p:spPr>
          <a:xfrm>
            <a:off x="4509602" y="1213812"/>
            <a:ext cx="18394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Institutional Funds</a:t>
            </a:r>
          </a:p>
        </p:txBody>
      </p:sp>
      <p:sp>
        <p:nvSpPr>
          <p:cNvPr id="12" name="TextBox 11"/>
          <p:cNvSpPr txBox="1"/>
          <p:nvPr/>
        </p:nvSpPr>
        <p:spPr>
          <a:xfrm>
            <a:off x="2670169" y="1213812"/>
            <a:ext cx="18394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Grant</a:t>
            </a:r>
            <a:r>
              <a:rPr kumimoji="0" lang="en-US" sz="1800" b="0" i="0" u="none" strike="noStrike" cap="none" spc="0" normalizeH="0" dirty="0">
                <a:ln>
                  <a:noFill/>
                </a:ln>
                <a:solidFill>
                  <a:srgbClr val="000000"/>
                </a:solidFill>
                <a:effectLst/>
                <a:uFillTx/>
                <a:latin typeface="+mj-lt"/>
                <a:ea typeface="+mj-ea"/>
                <a:cs typeface="+mj-cs"/>
                <a:sym typeface="Calibri"/>
              </a:rPr>
              <a:t> Funds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6" name="Straight Connector 5"/>
          <p:cNvCxnSpPr/>
          <p:nvPr/>
        </p:nvCxnSpPr>
        <p:spPr>
          <a:xfrm>
            <a:off x="4233155" y="1213812"/>
            <a:ext cx="0" cy="55292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2514230" y="1217350"/>
            <a:ext cx="0" cy="55292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 name="TextBox 6"/>
          <p:cNvSpPr txBox="1"/>
          <p:nvPr/>
        </p:nvSpPr>
        <p:spPr>
          <a:xfrm>
            <a:off x="7109806" y="6096683"/>
            <a:ext cx="448339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*Pie size is determined</a:t>
            </a:r>
            <a:r>
              <a:rPr kumimoji="0" lang="en-US" sz="1800" b="0" i="0" u="none" strike="noStrike" cap="none" spc="0" normalizeH="0" dirty="0">
                <a:ln>
                  <a:noFill/>
                </a:ln>
                <a:solidFill>
                  <a:srgbClr val="000000"/>
                </a:solidFill>
                <a:effectLst/>
                <a:uFillTx/>
                <a:latin typeface="+mj-lt"/>
                <a:ea typeface="+mj-ea"/>
                <a:cs typeface="+mj-cs"/>
                <a:sym typeface="Calibri"/>
              </a:rPr>
              <a:t> by distinct count of TA, RA or AA appointment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2" name="Rectangle 1"/>
          <p:cNvSpPr/>
          <p:nvPr/>
        </p:nvSpPr>
        <p:spPr>
          <a:xfrm>
            <a:off x="1311442" y="2875547"/>
            <a:ext cx="5570621" cy="1985211"/>
          </a:xfrm>
          <a:prstGeom prst="rect">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8339343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title"/>
          </p:nvPr>
        </p:nvSpPr>
        <p:spPr>
          <a:xfrm>
            <a:off x="838200" y="365125"/>
            <a:ext cx="10515600" cy="1325563"/>
          </a:xfrm>
          <a:prstGeom prst="rect">
            <a:avLst/>
          </a:prstGeom>
        </p:spPr>
        <p:txBody>
          <a:bodyPr/>
          <a:lstStyle>
            <a:lvl1pPr defTabSz="868680">
              <a:defRPr sz="4180"/>
            </a:lvl1pPr>
          </a:lstStyle>
          <a:p>
            <a:r>
              <a:t>RAs funded by the University – what is the mission? What are the rules?</a:t>
            </a:r>
          </a:p>
        </p:txBody>
      </p:sp>
      <p:sp>
        <p:nvSpPr>
          <p:cNvPr id="221" name="Human Resources insists on federal minimum wage…"/>
          <p:cNvSpPr txBox="1">
            <a:spLocks noGrp="1"/>
          </p:cNvSpPr>
          <p:nvPr>
            <p:ph type="body" idx="1"/>
          </p:nvPr>
        </p:nvSpPr>
        <p:spPr>
          <a:prstGeom prst="rect">
            <a:avLst/>
          </a:prstGeom>
        </p:spPr>
        <p:txBody>
          <a:bodyPr>
            <a:normAutofit/>
          </a:bodyPr>
          <a:lstStyle/>
          <a:p>
            <a:r>
              <a:rPr dirty="0"/>
              <a:t>Human Resources insists on federal minimum wage</a:t>
            </a:r>
          </a:p>
          <a:p>
            <a:r>
              <a:rPr dirty="0"/>
              <a:t>GASP eligibility requires $7,000/year stipend</a:t>
            </a:r>
          </a:p>
          <a:p>
            <a:r>
              <a:rPr dirty="0"/>
              <a:t>No other rules exist, except for the 205 TA/RA “Positions” managed by the Graduate School:</a:t>
            </a:r>
          </a:p>
          <a:p>
            <a:pPr lvl="1">
              <a:buFont typeface="Courier New" panose="02070309020205020404" pitchFamily="49" charset="0"/>
              <a:buChar char="o"/>
            </a:pPr>
            <a:r>
              <a:rPr sz="1800" dirty="0"/>
              <a:t>20-hours</a:t>
            </a:r>
          </a:p>
          <a:p>
            <a:pPr lvl="1">
              <a:buFont typeface="Courier New" panose="02070309020205020404" pitchFamily="49" charset="0"/>
              <a:buChar char="o"/>
            </a:pPr>
            <a:r>
              <a:rPr sz="1800" dirty="0"/>
              <a:t>One supervisor</a:t>
            </a:r>
          </a:p>
          <a:p>
            <a:pPr lvl="1">
              <a:buFont typeface="Courier New" panose="02070309020205020404" pitchFamily="49" charset="0"/>
              <a:buChar char="o"/>
            </a:pPr>
            <a:r>
              <a:rPr sz="1800" dirty="0"/>
              <a:t>Full academic year</a:t>
            </a:r>
          </a:p>
          <a:p>
            <a:pPr lvl="1">
              <a:buFont typeface="Courier New" panose="02070309020205020404" pitchFamily="49" charset="0"/>
              <a:buChar char="o"/>
            </a:pPr>
            <a:r>
              <a:rPr sz="1800" dirty="0"/>
              <a:t>$18,500 stipend for doctoral students</a:t>
            </a:r>
          </a:p>
          <a:p>
            <a:pPr lvl="1">
              <a:buFont typeface="Courier New" panose="02070309020205020404" pitchFamily="49" charset="0"/>
              <a:buChar char="o"/>
            </a:pPr>
            <a:r>
              <a:rPr sz="1800" dirty="0"/>
              <a:t>$14,000 stipend for master’s students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p:nvPr/>
        </p:nvSpPr>
        <p:spPr>
          <a:xfrm>
            <a:off x="3383914" y="119669"/>
            <a:ext cx="8666126"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defTabSz="713231">
              <a:lnSpc>
                <a:spcPct val="90000"/>
              </a:lnSpc>
              <a:defRPr sz="3432">
                <a:latin typeface="Calibri Light"/>
                <a:ea typeface="Calibri Light"/>
                <a:cs typeface="Calibri Light"/>
                <a:sym typeface="Calibri Light"/>
              </a:defRPr>
            </a:pPr>
            <a:r>
              <a:t>Graduate Assistantships pay salaries to students for work – but </a:t>
            </a:r>
            <a:r>
              <a:rPr u="sng"/>
              <a:t>it’s not a living wage </a:t>
            </a:r>
          </a:p>
        </p:txBody>
      </p:sp>
      <p:sp>
        <p:nvSpPr>
          <p:cNvPr id="224" name="TextBox 2"/>
          <p:cNvSpPr txBox="1"/>
          <p:nvPr/>
        </p:nvSpPr>
        <p:spPr>
          <a:xfrm>
            <a:off x="4133083" y="3365534"/>
            <a:ext cx="292194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r>
              <a:t>Tuition and health insurance paid to student’s account</a:t>
            </a:r>
          </a:p>
        </p:txBody>
      </p:sp>
      <p:sp>
        <p:nvSpPr>
          <p:cNvPr id="225" name="Right Arrow 11"/>
          <p:cNvSpPr/>
          <p:nvPr/>
        </p:nvSpPr>
        <p:spPr>
          <a:xfrm rot="4496878">
            <a:off x="730757" y="1818547"/>
            <a:ext cx="1988062" cy="364975"/>
          </a:xfrm>
          <a:prstGeom prst="rightArrow">
            <a:avLst>
              <a:gd name="adj1" fmla="val 23051"/>
              <a:gd name="adj2" fmla="val 45863"/>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27" name="Right Arrow 1"/>
          <p:cNvSpPr/>
          <p:nvPr/>
        </p:nvSpPr>
        <p:spPr>
          <a:xfrm flipH="1">
            <a:off x="3848202" y="4685753"/>
            <a:ext cx="3995804" cy="338204"/>
          </a:xfrm>
          <a:prstGeom prst="rightArrow">
            <a:avLst>
              <a:gd name="adj1" fmla="val 50000"/>
              <a:gd name="adj2" fmla="val 50000"/>
            </a:avLst>
          </a:prstGeom>
          <a:solidFill>
            <a:schemeClr val="accent5">
              <a:lumOff val="12058"/>
            </a:schemeClr>
          </a:solidFill>
          <a:ln w="12700">
            <a:solidFill>
              <a:srgbClr val="42719B"/>
            </a:solidFill>
            <a:miter/>
          </a:ln>
        </p:spPr>
        <p:txBody>
          <a:bodyPr lIns="45719" rIns="45719" anchor="ctr"/>
          <a:lstStyle/>
          <a:p>
            <a:pPr algn="ctr">
              <a:defRPr>
                <a:solidFill>
                  <a:srgbClr val="FFFFFF"/>
                </a:solidFill>
              </a:defRPr>
            </a:pPr>
            <a:endParaRPr/>
          </a:p>
        </p:txBody>
      </p:sp>
      <p:pic>
        <p:nvPicPr>
          <p:cNvPr id="228" name="Picture 8" descr="Picture 8"/>
          <p:cNvPicPr>
            <a:picLocks noChangeAspect="1"/>
          </p:cNvPicPr>
          <p:nvPr/>
        </p:nvPicPr>
        <p:blipFill>
          <a:blip r:embed="rId2">
            <a:extLst/>
          </a:blip>
          <a:stretch>
            <a:fillRect/>
          </a:stretch>
        </p:blipFill>
        <p:spPr>
          <a:xfrm>
            <a:off x="157255" y="313178"/>
            <a:ext cx="2921940" cy="1660439"/>
          </a:xfrm>
          <a:prstGeom prst="rect">
            <a:avLst/>
          </a:prstGeom>
          <a:ln w="12700">
            <a:miter lim="400000"/>
          </a:ln>
        </p:spPr>
      </p:pic>
      <p:grpSp>
        <p:nvGrpSpPr>
          <p:cNvPr id="236" name="Group"/>
          <p:cNvGrpSpPr/>
          <p:nvPr/>
        </p:nvGrpSpPr>
        <p:grpSpPr>
          <a:xfrm>
            <a:off x="1492724" y="2998728"/>
            <a:ext cx="9206631" cy="3723255"/>
            <a:chOff x="0" y="0"/>
            <a:chExt cx="9206630" cy="3723253"/>
          </a:xfrm>
        </p:grpSpPr>
        <p:pic>
          <p:nvPicPr>
            <p:cNvPr id="229" name="Picture 3" descr="Picture 3"/>
            <p:cNvPicPr>
              <a:picLocks noChangeAspect="1"/>
            </p:cNvPicPr>
            <p:nvPr/>
          </p:nvPicPr>
          <p:blipFill>
            <a:blip r:embed="rId3">
              <a:extLst/>
            </a:blip>
            <a:stretch>
              <a:fillRect/>
            </a:stretch>
          </p:blipFill>
          <p:spPr>
            <a:xfrm>
              <a:off x="0" y="0"/>
              <a:ext cx="2331212" cy="2373770"/>
            </a:xfrm>
            <a:prstGeom prst="rect">
              <a:avLst/>
            </a:prstGeom>
            <a:ln w="12700" cap="flat">
              <a:noFill/>
              <a:miter lim="400000"/>
            </a:ln>
            <a:effectLst/>
          </p:spPr>
        </p:pic>
        <p:pic>
          <p:nvPicPr>
            <p:cNvPr id="230" name="Picture 4" descr="Picture 4"/>
            <p:cNvPicPr>
              <a:picLocks noChangeAspect="1"/>
            </p:cNvPicPr>
            <p:nvPr/>
          </p:nvPicPr>
          <p:blipFill>
            <a:blip r:embed="rId4">
              <a:extLst/>
            </a:blip>
            <a:srcRect t="28954" r="8263"/>
            <a:stretch>
              <a:fillRect/>
            </a:stretch>
          </p:blipFill>
          <p:spPr>
            <a:xfrm>
              <a:off x="5936301" y="988278"/>
              <a:ext cx="3270330" cy="1385454"/>
            </a:xfrm>
            <a:prstGeom prst="rect">
              <a:avLst/>
            </a:prstGeom>
            <a:ln w="12700" cap="flat">
              <a:noFill/>
              <a:miter lim="400000"/>
            </a:ln>
            <a:effectLst/>
          </p:spPr>
        </p:pic>
        <p:grpSp>
          <p:nvGrpSpPr>
            <p:cNvPr id="234" name="Curved Left Arrow 5"/>
            <p:cNvGrpSpPr/>
            <p:nvPr/>
          </p:nvGrpSpPr>
          <p:grpSpPr>
            <a:xfrm flipH="1">
              <a:off x="805328" y="2371924"/>
              <a:ext cx="7218983" cy="1340329"/>
              <a:chOff x="0" y="0"/>
              <a:chExt cx="7218981" cy="1340328"/>
            </a:xfrm>
          </p:grpSpPr>
          <p:sp>
            <p:nvSpPr>
              <p:cNvPr id="231"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232"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233"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235"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
        <p:nvSpPr>
          <p:cNvPr id="16" name="TextBox 12"/>
          <p:cNvSpPr txBox="1"/>
          <p:nvPr/>
        </p:nvSpPr>
        <p:spPr>
          <a:xfrm>
            <a:off x="2129902" y="1840426"/>
            <a:ext cx="7769010"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a:pPr>
            <a:r>
              <a:rPr dirty="0"/>
              <a:t>Average doc: $15,728</a:t>
            </a:r>
            <a:r>
              <a:rPr lang="en-US" dirty="0"/>
              <a:t> - $3,284 = </a:t>
            </a:r>
            <a:r>
              <a:rPr lang="en-US" b="1" dirty="0"/>
              <a:t>$12,444 </a:t>
            </a:r>
            <a:r>
              <a:rPr lang="en-US" dirty="0"/>
              <a:t>taxable income</a:t>
            </a:r>
            <a:endParaRPr dirty="0"/>
          </a:p>
          <a:p>
            <a:pPr>
              <a:defRPr sz="2400"/>
            </a:pPr>
            <a:r>
              <a:rPr dirty="0"/>
              <a:t>Average master’s: $7,452</a:t>
            </a:r>
            <a:r>
              <a:rPr lang="en-US" dirty="0"/>
              <a:t> - $3,284 = </a:t>
            </a:r>
            <a:r>
              <a:rPr lang="en-US" b="1" dirty="0"/>
              <a:t>$4,168 </a:t>
            </a:r>
            <a:r>
              <a:rPr lang="en-US" dirty="0"/>
              <a:t>taxable income</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1"/>
          <p:cNvSpPr txBox="1">
            <a:spLocks noGrp="1"/>
          </p:cNvSpPr>
          <p:nvPr>
            <p:ph type="title"/>
          </p:nvPr>
        </p:nvSpPr>
        <p:spPr>
          <a:prstGeom prst="rect">
            <a:avLst/>
          </a:prstGeom>
        </p:spPr>
        <p:txBody>
          <a:bodyPr/>
          <a:lstStyle>
            <a:lvl1pPr defTabSz="868680">
              <a:defRPr sz="4180"/>
            </a:lvl1pPr>
          </a:lstStyle>
          <a:p>
            <a:r>
              <a:t>Funding: UNC Charlotte provides money to help students fund their education</a:t>
            </a:r>
          </a:p>
        </p:txBody>
      </p:sp>
      <p:sp>
        <p:nvSpPr>
          <p:cNvPr id="239" name="Tuition support: GASP and more…"/>
          <p:cNvSpPr txBox="1">
            <a:spLocks noGrp="1"/>
          </p:cNvSpPr>
          <p:nvPr>
            <p:ph type="body" idx="1"/>
          </p:nvPr>
        </p:nvSpPr>
        <p:spPr>
          <a:xfrm>
            <a:off x="838200" y="2789138"/>
            <a:ext cx="10515600" cy="3387825"/>
          </a:xfrm>
          <a:prstGeom prst="rect">
            <a:avLst/>
          </a:prstGeom>
        </p:spPr>
        <p:txBody>
          <a:bodyPr/>
          <a:lstStyle/>
          <a:p>
            <a:pPr marL="481263" indent="-481263">
              <a:lnSpc>
                <a:spcPct val="100000"/>
              </a:lnSpc>
              <a:spcBef>
                <a:spcPts val="0"/>
              </a:spcBef>
              <a:buFontTx/>
              <a:buAutoNum type="arabicPeriod"/>
              <a:defRPr sz="3600">
                <a:solidFill>
                  <a:srgbClr val="BFBFBF"/>
                </a:solidFill>
              </a:defRPr>
            </a:pPr>
            <a:r>
              <a:t>Tuition support: GASP and more</a:t>
            </a:r>
          </a:p>
          <a:p>
            <a:pPr marL="481263" indent="-481263">
              <a:lnSpc>
                <a:spcPct val="100000"/>
              </a:lnSpc>
              <a:spcBef>
                <a:spcPts val="0"/>
              </a:spcBef>
              <a:buFontTx/>
              <a:buAutoNum type="arabicPeriod"/>
              <a:defRPr sz="3600">
                <a:solidFill>
                  <a:srgbClr val="BFBFBF"/>
                </a:solidFill>
              </a:defRPr>
            </a:pPr>
            <a:r>
              <a:t>Graduate Assistantships: stipend salaries</a:t>
            </a:r>
          </a:p>
          <a:p>
            <a:pPr marL="481263" indent="-481263">
              <a:lnSpc>
                <a:spcPct val="100000"/>
              </a:lnSpc>
              <a:spcBef>
                <a:spcPts val="0"/>
              </a:spcBef>
              <a:buFontTx/>
              <a:buAutoNum type="arabicPeriod"/>
              <a:defRPr sz="3600">
                <a:solidFill>
                  <a:srgbClr val="BFBFBF"/>
                </a:solidFill>
              </a:defRPr>
            </a:pPr>
            <a:r>
              <a:t>GA Position Definitions</a:t>
            </a:r>
          </a:p>
          <a:p>
            <a:pPr marL="481263" indent="-481263">
              <a:lnSpc>
                <a:spcPct val="100000"/>
              </a:lnSpc>
              <a:spcBef>
                <a:spcPts val="0"/>
              </a:spcBef>
              <a:buFontTx/>
              <a:buAutoNum type="arabicPeriod"/>
              <a:defRPr sz="3600"/>
            </a:pPr>
            <a:r>
              <a:t>Student loans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can borrow up to the Cost of Attendance minus EFC</a:t>
            </a:r>
          </a:p>
        </p:txBody>
      </p:sp>
      <p:graphicFrame>
        <p:nvGraphicFramePr>
          <p:cNvPr id="4" name="Table 3"/>
          <p:cNvGraphicFramePr>
            <a:graphicFrameLocks noGrp="1"/>
          </p:cNvGraphicFramePr>
          <p:nvPr>
            <p:extLst>
              <p:ext uri="{D42A27DB-BD31-4B8C-83A1-F6EECF244321}">
                <p14:modId xmlns:p14="http://schemas.microsoft.com/office/powerpoint/2010/main" val="2155528496"/>
              </p:ext>
            </p:extLst>
          </p:nvPr>
        </p:nvGraphicFramePr>
        <p:xfrm>
          <a:off x="1137698" y="1985760"/>
          <a:ext cx="9302540" cy="2123440"/>
        </p:xfrm>
        <a:graphic>
          <a:graphicData uri="http://schemas.openxmlformats.org/drawingml/2006/table">
            <a:tbl>
              <a:tblPr firstRow="1" bandRow="1">
                <a:tableStyleId>{2A488322-F2BA-4B5B-9748-0D474271808F}</a:tableStyleId>
              </a:tblPr>
              <a:tblGrid>
                <a:gridCol w="2325635">
                  <a:extLst>
                    <a:ext uri="{9D8B030D-6E8A-4147-A177-3AD203B41FA5}">
                      <a16:colId xmlns:a16="http://schemas.microsoft.com/office/drawing/2014/main" val="198553866"/>
                    </a:ext>
                  </a:extLst>
                </a:gridCol>
                <a:gridCol w="2325635">
                  <a:extLst>
                    <a:ext uri="{9D8B030D-6E8A-4147-A177-3AD203B41FA5}">
                      <a16:colId xmlns:a16="http://schemas.microsoft.com/office/drawing/2014/main" val="2017556315"/>
                    </a:ext>
                  </a:extLst>
                </a:gridCol>
                <a:gridCol w="2325635">
                  <a:extLst>
                    <a:ext uri="{9D8B030D-6E8A-4147-A177-3AD203B41FA5}">
                      <a16:colId xmlns:a16="http://schemas.microsoft.com/office/drawing/2014/main" val="1100136943"/>
                    </a:ext>
                  </a:extLst>
                </a:gridCol>
                <a:gridCol w="2325635">
                  <a:extLst>
                    <a:ext uri="{9D8B030D-6E8A-4147-A177-3AD203B41FA5}">
                      <a16:colId xmlns:a16="http://schemas.microsoft.com/office/drawing/2014/main" val="2058356752"/>
                    </a:ext>
                  </a:extLst>
                </a:gridCol>
              </a:tblGrid>
              <a:tr h="370840">
                <a:tc>
                  <a:txBody>
                    <a:bodyPr/>
                    <a:lstStyle/>
                    <a:p>
                      <a:endParaRPr lang="en-US" sz="1800" dirty="0">
                        <a:latin typeface="+mj-lt"/>
                      </a:endParaRPr>
                    </a:p>
                  </a:txBody>
                  <a:tcPr/>
                </a:tc>
                <a:tc>
                  <a:txBody>
                    <a:bodyPr/>
                    <a:lstStyle/>
                    <a:p>
                      <a:r>
                        <a:rPr lang="en-US" sz="1800" dirty="0">
                          <a:latin typeface="+mj-lt"/>
                        </a:rPr>
                        <a:t>NC Resident</a:t>
                      </a:r>
                    </a:p>
                  </a:txBody>
                  <a:tcPr/>
                </a:tc>
                <a:tc>
                  <a:txBody>
                    <a:bodyPr/>
                    <a:lstStyle/>
                    <a:p>
                      <a:r>
                        <a:rPr lang="en-US" sz="1800" dirty="0">
                          <a:latin typeface="+mj-lt"/>
                        </a:rPr>
                        <a:t>Nonresident</a:t>
                      </a:r>
                    </a:p>
                  </a:txBody>
                  <a:tcPr/>
                </a:tc>
                <a:tc>
                  <a:txBody>
                    <a:bodyPr/>
                    <a:lstStyle/>
                    <a:p>
                      <a:r>
                        <a:rPr lang="en-US" sz="1800" dirty="0">
                          <a:latin typeface="+mj-lt"/>
                        </a:rPr>
                        <a:t>International</a:t>
                      </a:r>
                    </a:p>
                  </a:txBody>
                  <a:tcPr/>
                </a:tc>
                <a:extLst>
                  <a:ext uri="{0D108BD9-81ED-4DB2-BD59-A6C34878D82A}">
                    <a16:rowId xmlns:a16="http://schemas.microsoft.com/office/drawing/2014/main" val="1013976890"/>
                  </a:ext>
                </a:extLst>
              </a:tr>
              <a:tr h="370840">
                <a:tc>
                  <a:txBody>
                    <a:bodyPr/>
                    <a:lstStyle/>
                    <a:p>
                      <a:r>
                        <a:rPr lang="en-US" sz="1800" dirty="0">
                          <a:latin typeface="+mj-lt"/>
                        </a:rPr>
                        <a:t>Cost of Attendance</a:t>
                      </a:r>
                    </a:p>
                  </a:txBody>
                  <a:tcPr/>
                </a:tc>
                <a:tc>
                  <a:txBody>
                    <a:bodyPr/>
                    <a:lstStyle/>
                    <a:p>
                      <a:r>
                        <a:rPr lang="en-US" sz="1800" dirty="0">
                          <a:latin typeface="+mj-lt"/>
                        </a:rPr>
                        <a:t>$24,700</a:t>
                      </a:r>
                    </a:p>
                  </a:txBody>
                  <a:tcPr/>
                </a:tc>
                <a:tc>
                  <a:txBody>
                    <a:bodyPr/>
                    <a:lstStyle/>
                    <a:p>
                      <a:r>
                        <a:rPr lang="en-US" sz="1800" dirty="0">
                          <a:latin typeface="+mj-lt"/>
                        </a:rPr>
                        <a:t>$38,982</a:t>
                      </a:r>
                    </a:p>
                  </a:txBody>
                  <a:tcPr/>
                </a:tc>
                <a:tc>
                  <a:txBody>
                    <a:bodyPr/>
                    <a:lstStyle/>
                    <a:p>
                      <a:r>
                        <a:rPr lang="en-US" sz="1800" dirty="0">
                          <a:latin typeface="+mj-lt"/>
                        </a:rPr>
                        <a:t>$38,982</a:t>
                      </a:r>
                    </a:p>
                  </a:txBody>
                  <a:tcPr/>
                </a:tc>
                <a:extLst>
                  <a:ext uri="{0D108BD9-81ED-4DB2-BD59-A6C34878D82A}">
                    <a16:rowId xmlns:a16="http://schemas.microsoft.com/office/drawing/2014/main" val="3492934870"/>
                  </a:ext>
                </a:extLst>
              </a:tr>
              <a:tr h="370840">
                <a:tc>
                  <a:txBody>
                    <a:bodyPr/>
                    <a:lstStyle/>
                    <a:p>
                      <a:r>
                        <a:rPr lang="en-US" sz="1800" dirty="0">
                          <a:latin typeface="+mj-lt"/>
                        </a:rPr>
                        <a:t>GASP tuition and HI</a:t>
                      </a:r>
                    </a:p>
                  </a:txBody>
                  <a:tcPr/>
                </a:tc>
                <a:tc>
                  <a:txBody>
                    <a:bodyPr/>
                    <a:lstStyle/>
                    <a:p>
                      <a:r>
                        <a:rPr lang="en-US" sz="1800" dirty="0">
                          <a:latin typeface="+mj-lt"/>
                        </a:rPr>
                        <a:t>$6,964</a:t>
                      </a:r>
                    </a:p>
                  </a:txBody>
                  <a:tcPr/>
                </a:tc>
                <a:tc>
                  <a:txBody>
                    <a:bodyPr/>
                    <a:lstStyle/>
                    <a:p>
                      <a:r>
                        <a:rPr lang="en-US" sz="1800" dirty="0">
                          <a:latin typeface="+mj-lt"/>
                        </a:rPr>
                        <a:t>$20,398</a:t>
                      </a:r>
                    </a:p>
                  </a:txBody>
                  <a:tcPr/>
                </a:tc>
                <a:tc>
                  <a:txBody>
                    <a:bodyPr/>
                    <a:lstStyle/>
                    <a:p>
                      <a:r>
                        <a:rPr lang="en-US" sz="1800" dirty="0">
                          <a:latin typeface="+mj-lt"/>
                        </a:rPr>
                        <a:t>$20,398</a:t>
                      </a:r>
                    </a:p>
                  </a:txBody>
                  <a:tcPr/>
                </a:tc>
                <a:extLst>
                  <a:ext uri="{0D108BD9-81ED-4DB2-BD59-A6C34878D82A}">
                    <a16:rowId xmlns:a16="http://schemas.microsoft.com/office/drawing/2014/main" val="2462562831"/>
                  </a:ext>
                </a:extLst>
              </a:tr>
              <a:tr h="370840">
                <a:tc>
                  <a:txBody>
                    <a:bodyPr/>
                    <a:lstStyle/>
                    <a:p>
                      <a:r>
                        <a:rPr lang="en-US" sz="1800" dirty="0">
                          <a:latin typeface="+mj-lt"/>
                        </a:rPr>
                        <a:t>Stipend or EFC</a:t>
                      </a:r>
                    </a:p>
                  </a:txBody>
                  <a:tcPr/>
                </a:tc>
                <a:tc>
                  <a:txBody>
                    <a:bodyPr/>
                    <a:lstStyle/>
                    <a:p>
                      <a:r>
                        <a:rPr lang="en-US" sz="1800" dirty="0">
                          <a:latin typeface="+mj-lt"/>
                        </a:rPr>
                        <a:t>On</a:t>
                      </a:r>
                      <a:r>
                        <a:rPr lang="en-US" sz="1800" baseline="0" dirty="0">
                          <a:latin typeface="+mj-lt"/>
                        </a:rPr>
                        <a:t> FAFSA?</a:t>
                      </a:r>
                      <a:endParaRPr lang="en-US" sz="1800" dirty="0">
                        <a:latin typeface="+mj-lt"/>
                      </a:endParaRPr>
                    </a:p>
                  </a:txBody>
                  <a:tcPr/>
                </a:tc>
                <a:tc>
                  <a:txBody>
                    <a:bodyPr/>
                    <a:lstStyle/>
                    <a:p>
                      <a:r>
                        <a:rPr lang="en-US" sz="1800" dirty="0">
                          <a:latin typeface="+mj-lt"/>
                        </a:rPr>
                        <a:t>On FAFSA?</a:t>
                      </a:r>
                    </a:p>
                  </a:txBody>
                  <a:tcPr/>
                </a:tc>
                <a:tc>
                  <a:txBody>
                    <a:bodyPr/>
                    <a:lstStyle/>
                    <a:p>
                      <a:r>
                        <a:rPr lang="en-US" sz="1800" dirty="0">
                          <a:latin typeface="+mj-lt"/>
                        </a:rPr>
                        <a:t>$15,000</a:t>
                      </a:r>
                    </a:p>
                  </a:txBody>
                  <a:tcPr/>
                </a:tc>
                <a:extLst>
                  <a:ext uri="{0D108BD9-81ED-4DB2-BD59-A6C34878D82A}">
                    <a16:rowId xmlns:a16="http://schemas.microsoft.com/office/drawing/2014/main" val="1292088959"/>
                  </a:ext>
                </a:extLst>
              </a:tr>
              <a:tr h="370840">
                <a:tc>
                  <a:txBody>
                    <a:bodyPr/>
                    <a:lstStyle/>
                    <a:p>
                      <a:r>
                        <a:rPr lang="en-US" sz="1800" dirty="0">
                          <a:latin typeface="+mj-lt"/>
                        </a:rPr>
                        <a:t>Remaining</a:t>
                      </a:r>
                      <a:r>
                        <a:rPr lang="en-US" sz="1800" baseline="0" dirty="0">
                          <a:latin typeface="+mj-lt"/>
                        </a:rPr>
                        <a:t> to show or borrow</a:t>
                      </a:r>
                      <a:endParaRPr lang="en-US" sz="1800" dirty="0">
                        <a:latin typeface="+mj-lt"/>
                      </a:endParaRPr>
                    </a:p>
                  </a:txBody>
                  <a:tcPr/>
                </a:tc>
                <a:tc>
                  <a:txBody>
                    <a:bodyPr/>
                    <a:lstStyle/>
                    <a:p>
                      <a:r>
                        <a:rPr lang="en-US" sz="1800" dirty="0">
                          <a:latin typeface="+mj-lt"/>
                        </a:rPr>
                        <a:t>$17,736</a:t>
                      </a:r>
                    </a:p>
                  </a:txBody>
                  <a:tcPr/>
                </a:tc>
                <a:tc>
                  <a:txBody>
                    <a:bodyPr/>
                    <a:lstStyle/>
                    <a:p>
                      <a:r>
                        <a:rPr lang="en-US" sz="1800" dirty="0">
                          <a:latin typeface="+mj-lt"/>
                        </a:rPr>
                        <a:t>$18,584</a:t>
                      </a:r>
                    </a:p>
                  </a:txBody>
                  <a:tcPr/>
                </a:tc>
                <a:tc>
                  <a:txBody>
                    <a:bodyPr/>
                    <a:lstStyle/>
                    <a:p>
                      <a:r>
                        <a:rPr lang="en-US" sz="1800" dirty="0">
                          <a:latin typeface="+mj-lt"/>
                        </a:rPr>
                        <a:t>$3,584</a:t>
                      </a:r>
                    </a:p>
                  </a:txBody>
                  <a:tcPr/>
                </a:tc>
                <a:extLst>
                  <a:ext uri="{0D108BD9-81ED-4DB2-BD59-A6C34878D82A}">
                    <a16:rowId xmlns:a16="http://schemas.microsoft.com/office/drawing/2014/main" val="3400720146"/>
                  </a:ext>
                </a:extLst>
              </a:tr>
            </a:tbl>
          </a:graphicData>
        </a:graphic>
      </p:graphicFrame>
      <p:sp>
        <p:nvSpPr>
          <p:cNvPr id="3" name="Rectangle 2"/>
          <p:cNvSpPr/>
          <p:nvPr/>
        </p:nvSpPr>
        <p:spPr>
          <a:xfrm>
            <a:off x="757084" y="3401961"/>
            <a:ext cx="10343535" cy="835742"/>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26551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838200" y="-106825"/>
            <a:ext cx="10515600" cy="1325563"/>
          </a:xfrm>
          <a:prstGeom prst="rect">
            <a:avLst/>
          </a:prstGeom>
        </p:spPr>
        <p:txBody>
          <a:bodyPr/>
          <a:lstStyle/>
          <a:p>
            <a:r>
              <a:rPr dirty="0"/>
              <a:t>Tuition </a:t>
            </a:r>
            <a:r>
              <a:rPr lang="en-US" dirty="0"/>
              <a:t>&amp; Fees </a:t>
            </a:r>
            <a:r>
              <a:rPr dirty="0"/>
              <a:t>Bill Per Semester</a:t>
            </a:r>
          </a:p>
        </p:txBody>
      </p:sp>
      <p:graphicFrame>
        <p:nvGraphicFramePr>
          <p:cNvPr id="98" name="Table"/>
          <p:cNvGraphicFramePr/>
          <p:nvPr>
            <p:extLst>
              <p:ext uri="{D42A27DB-BD31-4B8C-83A1-F6EECF244321}">
                <p14:modId xmlns:p14="http://schemas.microsoft.com/office/powerpoint/2010/main" val="4263976184"/>
              </p:ext>
            </p:extLst>
          </p:nvPr>
        </p:nvGraphicFramePr>
        <p:xfrm>
          <a:off x="1418750" y="1217150"/>
          <a:ext cx="8922696" cy="4206240"/>
        </p:xfrm>
        <a:graphic>
          <a:graphicData uri="http://schemas.openxmlformats.org/drawingml/2006/table">
            <a:tbl>
              <a:tblPr firstRow="1" firstCol="1" bandRow="1">
                <a:tableStyleId>{4C3C2611-4C71-4FC5-86AE-919BDF0F9419}</a:tableStyleId>
              </a:tblPr>
              <a:tblGrid>
                <a:gridCol w="3651088">
                  <a:extLst>
                    <a:ext uri="{9D8B030D-6E8A-4147-A177-3AD203B41FA5}">
                      <a16:colId xmlns:a16="http://schemas.microsoft.com/office/drawing/2014/main" val="20000"/>
                    </a:ext>
                  </a:extLst>
                </a:gridCol>
                <a:gridCol w="1317902">
                  <a:extLst>
                    <a:ext uri="{9D8B030D-6E8A-4147-A177-3AD203B41FA5}">
                      <a16:colId xmlns:a16="http://schemas.microsoft.com/office/drawing/2014/main" val="20001"/>
                    </a:ext>
                  </a:extLst>
                </a:gridCol>
                <a:gridCol w="1317902">
                  <a:extLst>
                    <a:ext uri="{9D8B030D-6E8A-4147-A177-3AD203B41FA5}">
                      <a16:colId xmlns:a16="http://schemas.microsoft.com/office/drawing/2014/main" val="20002"/>
                    </a:ext>
                  </a:extLst>
                </a:gridCol>
                <a:gridCol w="1317902">
                  <a:extLst>
                    <a:ext uri="{9D8B030D-6E8A-4147-A177-3AD203B41FA5}">
                      <a16:colId xmlns:a16="http://schemas.microsoft.com/office/drawing/2014/main" val="20003"/>
                    </a:ext>
                  </a:extLst>
                </a:gridCol>
                <a:gridCol w="1317902">
                  <a:extLst>
                    <a:ext uri="{9D8B030D-6E8A-4147-A177-3AD203B41FA5}">
                      <a16:colId xmlns:a16="http://schemas.microsoft.com/office/drawing/2014/main" val="20004"/>
                    </a:ext>
                  </a:extLst>
                </a:gridCol>
              </a:tblGrid>
              <a:tr h="406400">
                <a:tc>
                  <a:txBody>
                    <a:bodyPr/>
                    <a:lstStyle/>
                    <a:p>
                      <a:pPr algn="l">
                        <a:defRPr sz="1800"/>
                      </a:pPr>
                      <a:endParaRPr/>
                    </a:p>
                  </a:txBody>
                  <a:tcPr marL="0" marR="0" marT="0" marB="0" horzOverflow="overflow">
                    <a:lnL w="25400">
                      <a:solidFill>
                        <a:srgbClr val="000000"/>
                      </a:solidFill>
                    </a:lnL>
                  </a:tcPr>
                </a:tc>
                <a:tc>
                  <a:txBody>
                    <a:bodyPr/>
                    <a:lstStyle/>
                    <a:p>
                      <a:pPr algn="ctr">
                        <a:defRPr sz="1800" b="0">
                          <a:solidFill>
                            <a:srgbClr val="000000"/>
                          </a:solidFill>
                        </a:defRPr>
                      </a:pPr>
                      <a:r>
                        <a:rPr b="1">
                          <a:solidFill>
                            <a:srgbClr val="FFFFFF"/>
                          </a:solidFill>
                        </a:rPr>
                        <a:t>0-2 cr hr</a:t>
                      </a:r>
                    </a:p>
                  </a:txBody>
                  <a:tcPr marL="0" marR="0" marT="0" marB="0" anchor="b" horzOverflow="overflow"/>
                </a:tc>
                <a:tc>
                  <a:txBody>
                    <a:bodyPr/>
                    <a:lstStyle/>
                    <a:p>
                      <a:pPr algn="ctr">
                        <a:defRPr sz="1800" b="0">
                          <a:solidFill>
                            <a:srgbClr val="000000"/>
                          </a:solidFill>
                        </a:defRPr>
                      </a:pPr>
                      <a:r>
                        <a:rPr b="1">
                          <a:solidFill>
                            <a:srgbClr val="FFFFFF"/>
                          </a:solidFill>
                        </a:rPr>
                        <a:t>3-5 cr hr</a:t>
                      </a:r>
                    </a:p>
                  </a:txBody>
                  <a:tcPr marL="0" marR="0" marT="0" marB="0" anchor="b" horzOverflow="overflow"/>
                </a:tc>
                <a:tc>
                  <a:txBody>
                    <a:bodyPr/>
                    <a:lstStyle/>
                    <a:p>
                      <a:pPr algn="ctr">
                        <a:defRPr sz="1800" b="0">
                          <a:solidFill>
                            <a:srgbClr val="000000"/>
                          </a:solidFill>
                        </a:defRPr>
                      </a:pPr>
                      <a:r>
                        <a:rPr b="1">
                          <a:solidFill>
                            <a:srgbClr val="FFFFFF"/>
                          </a:solidFill>
                        </a:rPr>
                        <a:t>6-8 cr hr</a:t>
                      </a:r>
                    </a:p>
                  </a:txBody>
                  <a:tcPr marL="0" marR="0" marT="0" marB="0" anchor="b" horzOverflow="overflow"/>
                </a:tc>
                <a:tc>
                  <a:txBody>
                    <a:bodyPr/>
                    <a:lstStyle/>
                    <a:p>
                      <a:pPr algn="ctr">
                        <a:defRPr sz="1800" b="0">
                          <a:solidFill>
                            <a:srgbClr val="000000"/>
                          </a:solidFill>
                        </a:defRPr>
                      </a:pPr>
                      <a:r>
                        <a:rPr b="1">
                          <a:solidFill>
                            <a:srgbClr val="FFFFFF"/>
                          </a:solidFill>
                        </a:rPr>
                        <a:t>9+ cr hr</a:t>
                      </a:r>
                    </a:p>
                  </a:txBody>
                  <a:tcPr marL="0" marR="0" marT="0" marB="0" anchor="b" horzOverflow="overflow">
                    <a:lnR w="25400">
                      <a:solidFill>
                        <a:srgbClr val="000000"/>
                      </a:solidFill>
                    </a:lnR>
                  </a:tcPr>
                </a:tc>
                <a:extLst>
                  <a:ext uri="{0D108BD9-81ED-4DB2-BD59-A6C34878D82A}">
                    <a16:rowId xmlns:a16="http://schemas.microsoft.com/office/drawing/2014/main" val="10000"/>
                  </a:ext>
                </a:extLst>
              </a:tr>
              <a:tr h="406400">
                <a:tc>
                  <a:txBody>
                    <a:bodyPr/>
                    <a:lstStyle/>
                    <a:p>
                      <a:pPr>
                        <a:defRPr sz="1800" b="0">
                          <a:solidFill>
                            <a:srgbClr val="000000"/>
                          </a:solidFill>
                        </a:defRPr>
                      </a:pPr>
                      <a:r>
                        <a:rPr b="1">
                          <a:solidFill>
                            <a:srgbClr val="FFFFFF"/>
                          </a:solidFill>
                        </a:rPr>
                        <a:t>North Carolina Resident Tuition</a:t>
                      </a:r>
                    </a:p>
                  </a:txBody>
                  <a:tcPr marL="0" marR="0" marT="0" marB="0" anchor="ctr" horzOverflow="overflow"/>
                </a:tc>
                <a:tc>
                  <a:txBody>
                    <a:bodyPr/>
                    <a:lstStyle/>
                    <a:p>
                      <a:pPr>
                        <a:defRPr sz="1800"/>
                      </a:pPr>
                      <a:r>
                        <a:t>$542.25</a:t>
                      </a:r>
                    </a:p>
                  </a:txBody>
                  <a:tcPr marL="0" marR="0" marT="0" marB="0" anchor="ctr" horzOverflow="overflow"/>
                </a:tc>
                <a:tc>
                  <a:txBody>
                    <a:bodyPr/>
                    <a:lstStyle/>
                    <a:p>
                      <a:pPr>
                        <a:defRPr sz="1800"/>
                      </a:pPr>
                      <a:r>
                        <a:t>$1,084.25</a:t>
                      </a:r>
                    </a:p>
                  </a:txBody>
                  <a:tcPr marL="0" marR="0" marT="0" marB="0" anchor="ctr" horzOverflow="overflow"/>
                </a:tc>
                <a:tc>
                  <a:txBody>
                    <a:bodyPr/>
                    <a:lstStyle/>
                    <a:p>
                      <a:pPr>
                        <a:defRPr sz="1800"/>
                      </a:pPr>
                      <a:r>
                        <a:t>$1,626.50</a:t>
                      </a:r>
                    </a:p>
                  </a:txBody>
                  <a:tcPr marL="0" marR="0" marT="0" marB="0" anchor="ctr" horzOverflow="overflow"/>
                </a:tc>
                <a:tc>
                  <a:txBody>
                    <a:bodyPr/>
                    <a:lstStyle/>
                    <a:p>
                      <a:pPr>
                        <a:defRPr sz="1800"/>
                      </a:pPr>
                      <a:r>
                        <a:t>$2,168.50</a:t>
                      </a:r>
                    </a:p>
                  </a:txBody>
                  <a:tcPr marL="0" marR="0" marT="0" marB="0" anchor="ctr" horzOverflow="overflow"/>
                </a:tc>
                <a:extLst>
                  <a:ext uri="{0D108BD9-81ED-4DB2-BD59-A6C34878D82A}">
                    <a16:rowId xmlns:a16="http://schemas.microsoft.com/office/drawing/2014/main" val="10001"/>
                  </a:ext>
                </a:extLst>
              </a:tr>
              <a:tr h="406400">
                <a:tc>
                  <a:txBody>
                    <a:bodyPr/>
                    <a:lstStyle/>
                    <a:p>
                      <a:pPr>
                        <a:defRPr sz="1800" b="0">
                          <a:solidFill>
                            <a:srgbClr val="000000"/>
                          </a:solidFill>
                        </a:defRPr>
                      </a:pPr>
                      <a:r>
                        <a:rPr b="1">
                          <a:solidFill>
                            <a:srgbClr val="FFFFFF"/>
                          </a:solidFill>
                        </a:rPr>
                        <a:t>Non-Resident Tuition</a:t>
                      </a:r>
                    </a:p>
                  </a:txBody>
                  <a:tcPr marL="0" marR="0" marT="0" marB="0" anchor="ctr" horzOverflow="overflow"/>
                </a:tc>
                <a:tc>
                  <a:txBody>
                    <a:bodyPr/>
                    <a:lstStyle/>
                    <a:p>
                      <a:pPr>
                        <a:defRPr sz="1800"/>
                      </a:pPr>
                      <a:r>
                        <a:rPr dirty="0"/>
                        <a:t>$2,221.50</a:t>
                      </a:r>
                    </a:p>
                  </a:txBody>
                  <a:tcPr marL="0" marR="0" marT="0" marB="0" anchor="ctr" horzOverflow="overflow"/>
                </a:tc>
                <a:tc>
                  <a:txBody>
                    <a:bodyPr/>
                    <a:lstStyle/>
                    <a:p>
                      <a:pPr>
                        <a:defRPr sz="1800"/>
                      </a:pPr>
                      <a:r>
                        <a:t>$4,442.75</a:t>
                      </a:r>
                    </a:p>
                  </a:txBody>
                  <a:tcPr marL="0" marR="0" marT="0" marB="0" anchor="ctr" horzOverflow="overflow"/>
                </a:tc>
                <a:tc>
                  <a:txBody>
                    <a:bodyPr/>
                    <a:lstStyle/>
                    <a:p>
                      <a:pPr>
                        <a:defRPr sz="1800"/>
                      </a:pPr>
                      <a:r>
                        <a:t>$6,664.25</a:t>
                      </a:r>
                    </a:p>
                  </a:txBody>
                  <a:tcPr marL="0" marR="0" marT="0" marB="0" anchor="ctr" horzOverflow="overflow"/>
                </a:tc>
                <a:tc>
                  <a:txBody>
                    <a:bodyPr/>
                    <a:lstStyle/>
                    <a:p>
                      <a:pPr>
                        <a:defRPr sz="1800"/>
                      </a:pPr>
                      <a:r>
                        <a:t>$8,885.50</a:t>
                      </a:r>
                    </a:p>
                  </a:txBody>
                  <a:tcPr marL="0" marR="0" marT="0" marB="0" anchor="ctr" horzOverflow="overflow"/>
                </a:tc>
                <a:extLst>
                  <a:ext uri="{0D108BD9-81ED-4DB2-BD59-A6C34878D82A}">
                    <a16:rowId xmlns:a16="http://schemas.microsoft.com/office/drawing/2014/main" val="10002"/>
                  </a:ext>
                </a:extLst>
              </a:tr>
              <a:tr h="406400">
                <a:tc>
                  <a:txBody>
                    <a:bodyPr/>
                    <a:lstStyle/>
                    <a:p>
                      <a:pPr>
                        <a:defRPr sz="1800" b="0">
                          <a:solidFill>
                            <a:srgbClr val="000000"/>
                          </a:solidFill>
                        </a:defRPr>
                      </a:pPr>
                      <a:r>
                        <a:rPr b="1">
                          <a:solidFill>
                            <a:srgbClr val="FFFFFF"/>
                          </a:solidFill>
                        </a:rPr>
                        <a:t>Total Fees*</a:t>
                      </a:r>
                    </a:p>
                  </a:txBody>
                  <a:tcPr marL="0" marR="0" marT="0" marB="0" anchor="ctr" horzOverflow="overflow"/>
                </a:tc>
                <a:tc>
                  <a:txBody>
                    <a:bodyPr/>
                    <a:lstStyle/>
                    <a:p>
                      <a:pPr>
                        <a:defRPr sz="1800"/>
                      </a:pPr>
                      <a:r>
                        <a:t>$770.15</a:t>
                      </a:r>
                    </a:p>
                  </a:txBody>
                  <a:tcPr marL="0" marR="0" marT="0" marB="0" anchor="ctr" horzOverflow="overflow"/>
                </a:tc>
                <a:tc>
                  <a:txBody>
                    <a:bodyPr/>
                    <a:lstStyle/>
                    <a:p>
                      <a:pPr>
                        <a:defRPr sz="1800"/>
                      </a:pPr>
                      <a:r>
                        <a:t>$770.15</a:t>
                      </a:r>
                    </a:p>
                  </a:txBody>
                  <a:tcPr marL="0" marR="0" marT="0" marB="0" anchor="ctr" horzOverflow="overflow"/>
                </a:tc>
                <a:tc>
                  <a:txBody>
                    <a:bodyPr/>
                    <a:lstStyle/>
                    <a:p>
                      <a:pPr>
                        <a:defRPr sz="1800"/>
                      </a:pPr>
                      <a:r>
                        <a:t>$1,167.25</a:t>
                      </a:r>
                    </a:p>
                  </a:txBody>
                  <a:tcPr marL="0" marR="0" marT="0" marB="0" anchor="ctr" horzOverflow="overflow"/>
                </a:tc>
                <a:tc>
                  <a:txBody>
                    <a:bodyPr/>
                    <a:lstStyle/>
                    <a:p>
                      <a:pPr>
                        <a:defRPr sz="1800"/>
                      </a:pPr>
                      <a:r>
                        <a:t>$1,642.00</a:t>
                      </a:r>
                    </a:p>
                  </a:txBody>
                  <a:tcPr marL="0" marR="0" marT="0" marB="0" anchor="ctr" horzOverflow="overflow"/>
                </a:tc>
                <a:extLst>
                  <a:ext uri="{0D108BD9-81ED-4DB2-BD59-A6C34878D82A}">
                    <a16:rowId xmlns:a16="http://schemas.microsoft.com/office/drawing/2014/main" val="10003"/>
                  </a:ext>
                </a:extLst>
              </a:tr>
              <a:tr h="406400">
                <a:tc>
                  <a:txBody>
                    <a:bodyPr/>
                    <a:lstStyle/>
                    <a:p>
                      <a:pPr>
                        <a:defRPr sz="1800" b="0">
                          <a:solidFill>
                            <a:srgbClr val="000000"/>
                          </a:solidFill>
                        </a:defRPr>
                      </a:pPr>
                      <a:r>
                        <a:rPr b="1">
                          <a:solidFill>
                            <a:srgbClr val="FFFFFF"/>
                          </a:solidFill>
                        </a:rPr>
                        <a:t>Health Insurance</a:t>
                      </a:r>
                    </a:p>
                  </a:txBody>
                  <a:tcPr marL="0" marR="0" marT="0" marB="0" anchor="ctr" horzOverflow="overflow"/>
                </a:tc>
                <a:tc>
                  <a:txBody>
                    <a:bodyPr/>
                    <a:lstStyle/>
                    <a:p>
                      <a:pPr>
                        <a:defRPr sz="1800"/>
                      </a:pPr>
                      <a:r>
                        <a:t>$1,313.50</a:t>
                      </a:r>
                    </a:p>
                  </a:txBody>
                  <a:tcPr marL="0" marR="0" marT="0" marB="0" anchor="ctr" horzOverflow="overflow"/>
                </a:tc>
                <a:tc>
                  <a:txBody>
                    <a:bodyPr/>
                    <a:lstStyle/>
                    <a:p>
                      <a:pPr>
                        <a:defRPr sz="1800"/>
                      </a:pPr>
                      <a:r>
                        <a:t>$1,313.50</a:t>
                      </a:r>
                    </a:p>
                  </a:txBody>
                  <a:tcPr marL="0" marR="0" marT="0" marB="0" anchor="ctr" horzOverflow="overflow"/>
                </a:tc>
                <a:tc>
                  <a:txBody>
                    <a:bodyPr/>
                    <a:lstStyle/>
                    <a:p>
                      <a:pPr>
                        <a:defRPr sz="1800"/>
                      </a:pPr>
                      <a:r>
                        <a:t>$1,313.50</a:t>
                      </a:r>
                    </a:p>
                  </a:txBody>
                  <a:tcPr marL="0" marR="0" marT="0" marB="0" anchor="ctr" horzOverflow="overflow"/>
                </a:tc>
                <a:tc>
                  <a:txBody>
                    <a:bodyPr/>
                    <a:lstStyle/>
                    <a:p>
                      <a:pPr>
                        <a:defRPr sz="1800"/>
                      </a:pPr>
                      <a:r>
                        <a:rPr dirty="0"/>
                        <a:t>$1,313.50</a:t>
                      </a:r>
                    </a:p>
                  </a:txBody>
                  <a:tcPr marL="0" marR="0" marT="0" marB="0" anchor="ctr" horzOverflow="overflow"/>
                </a:tc>
                <a:extLst>
                  <a:ext uri="{0D108BD9-81ED-4DB2-BD59-A6C34878D82A}">
                    <a16:rowId xmlns:a16="http://schemas.microsoft.com/office/drawing/2014/main" val="10004"/>
                  </a:ext>
                </a:extLst>
              </a:tr>
              <a:tr h="406400">
                <a:tc>
                  <a:txBody>
                    <a:bodyPr/>
                    <a:lstStyle/>
                    <a:p>
                      <a:pPr>
                        <a:defRPr sz="1800" b="0">
                          <a:solidFill>
                            <a:srgbClr val="000000"/>
                          </a:solidFill>
                        </a:defRPr>
                      </a:pPr>
                      <a:r>
                        <a:rPr lang="en-US" b="1" dirty="0">
                          <a:solidFill>
                            <a:srgbClr val="FFFFFF"/>
                          </a:solidFill>
                        </a:rPr>
                        <a:t>Many Programs’ </a:t>
                      </a:r>
                      <a:r>
                        <a:rPr b="1" dirty="0">
                          <a:solidFill>
                            <a:srgbClr val="FFFFFF"/>
                          </a:solidFill>
                        </a:rPr>
                        <a:t>Tuition Increment (e.g. CCI)</a:t>
                      </a:r>
                    </a:p>
                  </a:txBody>
                  <a:tcPr marL="0" marR="0" marT="0" marB="0" anchor="ctr" horzOverflow="overflow">
                    <a:lnB w="50800">
                      <a:solidFill>
                        <a:srgbClr val="000000"/>
                      </a:solidFill>
                    </a:lnB>
                  </a:tcPr>
                </a:tc>
                <a:tc>
                  <a:txBody>
                    <a:bodyPr/>
                    <a:lstStyle/>
                    <a:p>
                      <a:pPr>
                        <a:defRPr sz="1800"/>
                      </a:pPr>
                      <a:r>
                        <a:t>$500.00</a:t>
                      </a:r>
                    </a:p>
                  </a:txBody>
                  <a:tcPr marL="0" marR="0" marT="0" marB="0" anchor="ctr" horzOverflow="overflow">
                    <a:lnB w="50800">
                      <a:solidFill>
                        <a:srgbClr val="000000"/>
                      </a:solidFill>
                    </a:lnB>
                  </a:tcPr>
                </a:tc>
                <a:tc>
                  <a:txBody>
                    <a:bodyPr/>
                    <a:lstStyle/>
                    <a:p>
                      <a:pPr>
                        <a:defRPr sz="1800"/>
                      </a:pPr>
                      <a:r>
                        <a:t>$1,000.00</a:t>
                      </a:r>
                    </a:p>
                  </a:txBody>
                  <a:tcPr marL="0" marR="0" marT="0" marB="0" anchor="ctr" horzOverflow="overflow">
                    <a:lnB w="50800">
                      <a:solidFill>
                        <a:srgbClr val="000000"/>
                      </a:solidFill>
                    </a:lnB>
                  </a:tcPr>
                </a:tc>
                <a:tc>
                  <a:txBody>
                    <a:bodyPr/>
                    <a:lstStyle/>
                    <a:p>
                      <a:pPr>
                        <a:defRPr sz="1800"/>
                      </a:pPr>
                      <a:r>
                        <a:t>$1,500.00</a:t>
                      </a:r>
                    </a:p>
                  </a:txBody>
                  <a:tcPr marL="0" marR="0" marT="0" marB="0" anchor="ctr" horzOverflow="overflow">
                    <a:lnB w="50800">
                      <a:solidFill>
                        <a:srgbClr val="000000"/>
                      </a:solidFill>
                    </a:lnB>
                  </a:tcPr>
                </a:tc>
                <a:tc>
                  <a:txBody>
                    <a:bodyPr/>
                    <a:lstStyle/>
                    <a:p>
                      <a:pPr>
                        <a:defRPr sz="1800"/>
                      </a:pPr>
                      <a:r>
                        <a:t>$2,000.00</a:t>
                      </a:r>
                    </a:p>
                  </a:txBody>
                  <a:tcPr marL="0" marR="0" marT="0" marB="0" anchor="ctr" horzOverflow="overflow">
                    <a:lnB w="50800">
                      <a:solidFill>
                        <a:srgbClr val="000000"/>
                      </a:solidFill>
                    </a:lnB>
                  </a:tcPr>
                </a:tc>
                <a:extLst>
                  <a:ext uri="{0D108BD9-81ED-4DB2-BD59-A6C34878D82A}">
                    <a16:rowId xmlns:a16="http://schemas.microsoft.com/office/drawing/2014/main" val="10005"/>
                  </a:ext>
                </a:extLst>
              </a:tr>
              <a:tr h="406400">
                <a:tc>
                  <a:txBody>
                    <a:bodyPr/>
                    <a:lstStyle/>
                    <a:p>
                      <a:pPr>
                        <a:defRPr sz="1800" b="0">
                          <a:solidFill>
                            <a:srgbClr val="000000"/>
                          </a:solidFill>
                        </a:defRPr>
                      </a:pPr>
                      <a:r>
                        <a:rPr b="1"/>
                        <a:t>Total Resident</a:t>
                      </a:r>
                    </a:p>
                  </a:txBody>
                  <a:tcPr marL="0" marR="0" marT="0" marB="0" anchor="ctr" horzOverflow="overflow">
                    <a:lnL w="25400">
                      <a:solidFill>
                        <a:srgbClr val="000000"/>
                      </a:solidFill>
                    </a:lnL>
                    <a:lnT w="50800">
                      <a:solidFill>
                        <a:srgbClr val="000000"/>
                      </a:solidFill>
                    </a:lnT>
                    <a:solidFill>
                      <a:srgbClr val="FFFFFF"/>
                    </a:solidFill>
                  </a:tcPr>
                </a:tc>
                <a:tc>
                  <a:txBody>
                    <a:bodyPr/>
                    <a:lstStyle/>
                    <a:p>
                      <a:pPr>
                        <a:defRPr sz="1800"/>
                      </a:pPr>
                      <a:r>
                        <a:rPr b="1"/>
                        <a:t>$2,625.90</a:t>
                      </a:r>
                    </a:p>
                  </a:txBody>
                  <a:tcPr marL="0" marR="0" marT="0" marB="0" anchor="ctr" horzOverflow="overflow">
                    <a:lnT w="50800">
                      <a:solidFill>
                        <a:srgbClr val="000000"/>
                      </a:solidFill>
                    </a:lnT>
                  </a:tcPr>
                </a:tc>
                <a:tc>
                  <a:txBody>
                    <a:bodyPr/>
                    <a:lstStyle/>
                    <a:p>
                      <a:pPr>
                        <a:defRPr sz="1800"/>
                      </a:pPr>
                      <a:r>
                        <a:rPr b="1"/>
                        <a:t>$3,167.90</a:t>
                      </a:r>
                    </a:p>
                  </a:txBody>
                  <a:tcPr marL="0" marR="0" marT="0" marB="0" anchor="ctr" horzOverflow="overflow">
                    <a:lnT w="50800">
                      <a:solidFill>
                        <a:srgbClr val="000000"/>
                      </a:solidFill>
                    </a:lnT>
                  </a:tcPr>
                </a:tc>
                <a:tc>
                  <a:txBody>
                    <a:bodyPr/>
                    <a:lstStyle/>
                    <a:p>
                      <a:pPr>
                        <a:defRPr sz="1800"/>
                      </a:pPr>
                      <a:r>
                        <a:rPr b="1"/>
                        <a:t>$4,107.25</a:t>
                      </a:r>
                    </a:p>
                  </a:txBody>
                  <a:tcPr marL="0" marR="0" marT="0" marB="0" anchor="ctr" horzOverflow="overflow">
                    <a:lnT w="50800">
                      <a:solidFill>
                        <a:srgbClr val="000000"/>
                      </a:solidFill>
                    </a:lnT>
                  </a:tcPr>
                </a:tc>
                <a:tc>
                  <a:txBody>
                    <a:bodyPr/>
                    <a:lstStyle/>
                    <a:p>
                      <a:pPr>
                        <a:defRPr sz="1800"/>
                      </a:pPr>
                      <a:r>
                        <a:rPr b="1"/>
                        <a:t>$5,124.00</a:t>
                      </a:r>
                    </a:p>
                  </a:txBody>
                  <a:tcPr marL="0" marR="0" marT="0" marB="0" anchor="ctr" horzOverflow="overflow">
                    <a:lnR w="25400">
                      <a:solidFill>
                        <a:srgbClr val="000000"/>
                      </a:solidFill>
                    </a:lnR>
                    <a:lnT w="50800">
                      <a:solidFill>
                        <a:srgbClr val="000000"/>
                      </a:solidFill>
                    </a:lnT>
                  </a:tcPr>
                </a:tc>
                <a:extLst>
                  <a:ext uri="{0D108BD9-81ED-4DB2-BD59-A6C34878D82A}">
                    <a16:rowId xmlns:a16="http://schemas.microsoft.com/office/drawing/2014/main" val="10006"/>
                  </a:ext>
                </a:extLst>
              </a:tr>
              <a:tr h="406400">
                <a:tc>
                  <a:txBody>
                    <a:bodyPr/>
                    <a:lstStyle/>
                    <a:p>
                      <a:pPr>
                        <a:defRPr sz="1800" b="0">
                          <a:solidFill>
                            <a:srgbClr val="000000"/>
                          </a:solidFill>
                        </a:defRPr>
                      </a:pPr>
                      <a:r>
                        <a:rPr b="1"/>
                        <a:t>Total Non-Resident</a:t>
                      </a:r>
                    </a:p>
                  </a:txBody>
                  <a:tcPr marL="0" marR="0" marT="0" marB="0" anchor="ctr" horzOverflow="overflow">
                    <a:lnL w="25400">
                      <a:solidFill>
                        <a:srgbClr val="000000"/>
                      </a:solidFill>
                    </a:lnL>
                    <a:solidFill>
                      <a:srgbClr val="FFFFFF"/>
                    </a:solidFill>
                  </a:tcPr>
                </a:tc>
                <a:tc>
                  <a:txBody>
                    <a:bodyPr/>
                    <a:lstStyle/>
                    <a:p>
                      <a:pPr>
                        <a:defRPr sz="1800"/>
                      </a:pPr>
                      <a:r>
                        <a:rPr b="1"/>
                        <a:t>$4,305.15</a:t>
                      </a:r>
                    </a:p>
                  </a:txBody>
                  <a:tcPr marL="0" marR="0" marT="0" marB="0" anchor="ctr" horzOverflow="overflow">
                    <a:solidFill>
                      <a:srgbClr val="FFFFFF"/>
                    </a:solidFill>
                  </a:tcPr>
                </a:tc>
                <a:tc>
                  <a:txBody>
                    <a:bodyPr/>
                    <a:lstStyle/>
                    <a:p>
                      <a:pPr>
                        <a:defRPr sz="1800"/>
                      </a:pPr>
                      <a:r>
                        <a:rPr b="1"/>
                        <a:t>$6,526.40</a:t>
                      </a:r>
                    </a:p>
                  </a:txBody>
                  <a:tcPr marL="0" marR="0" marT="0" marB="0" anchor="ctr" horzOverflow="overflow">
                    <a:solidFill>
                      <a:srgbClr val="FFFFFF"/>
                    </a:solidFill>
                  </a:tcPr>
                </a:tc>
                <a:tc>
                  <a:txBody>
                    <a:bodyPr/>
                    <a:lstStyle/>
                    <a:p>
                      <a:pPr>
                        <a:defRPr sz="1800"/>
                      </a:pPr>
                      <a:r>
                        <a:rPr b="1"/>
                        <a:t>$9,145.00</a:t>
                      </a:r>
                    </a:p>
                  </a:txBody>
                  <a:tcPr marL="0" marR="0" marT="0" marB="0" anchor="ctr" horzOverflow="overflow">
                    <a:solidFill>
                      <a:srgbClr val="FFFFFF"/>
                    </a:solidFill>
                  </a:tcPr>
                </a:tc>
                <a:tc>
                  <a:txBody>
                    <a:bodyPr/>
                    <a:lstStyle/>
                    <a:p>
                      <a:pPr>
                        <a:defRPr sz="1800"/>
                      </a:pPr>
                      <a:r>
                        <a:rPr b="1"/>
                        <a:t>$11,841.00</a:t>
                      </a:r>
                    </a:p>
                  </a:txBody>
                  <a:tcPr marL="0" marR="0" marT="0" marB="0" anchor="ctr" horzOverflow="overflow">
                    <a:lnR w="25400">
                      <a:solidFill>
                        <a:srgbClr val="000000"/>
                      </a:solidFill>
                    </a:lnR>
                    <a:solidFill>
                      <a:srgbClr val="FFFFFF"/>
                    </a:solidFill>
                  </a:tcPr>
                </a:tc>
                <a:extLst>
                  <a:ext uri="{0D108BD9-81ED-4DB2-BD59-A6C34878D82A}">
                    <a16:rowId xmlns:a16="http://schemas.microsoft.com/office/drawing/2014/main" val="10007"/>
                  </a:ext>
                </a:extLst>
              </a:tr>
              <a:tr h="406400">
                <a:tc>
                  <a:txBody>
                    <a:bodyPr/>
                    <a:lstStyle/>
                    <a:p>
                      <a:pPr>
                        <a:defRPr sz="1800" b="0">
                          <a:solidFill>
                            <a:srgbClr val="000000"/>
                          </a:solidFill>
                        </a:defRPr>
                      </a:pPr>
                      <a:r>
                        <a:rPr b="1"/>
                        <a:t> Cost Per Credit (3, 6, or 9 cr)</a:t>
                      </a:r>
                    </a:p>
                  </a:txBody>
                  <a:tcPr marL="0" marR="0" marT="0" marB="0" anchor="ctr" horzOverflow="overflow">
                    <a:lnL w="25400">
                      <a:solidFill>
                        <a:srgbClr val="000000"/>
                      </a:solidFill>
                    </a:lnL>
                    <a:solidFill>
                      <a:srgbClr val="FFFFFF"/>
                    </a:solidFill>
                  </a:tcPr>
                </a:tc>
                <a:tc>
                  <a:txBody>
                    <a:bodyPr/>
                    <a:lstStyle/>
                    <a:p>
                      <a:pPr>
                        <a:defRPr sz="1800" b="1"/>
                      </a:pPr>
                      <a:endParaRPr/>
                    </a:p>
                  </a:txBody>
                  <a:tcPr marL="0" marR="0" marT="0" marB="0" anchor="ctr" horzOverflow="overflow"/>
                </a:tc>
                <a:tc>
                  <a:txBody>
                    <a:bodyPr/>
                    <a:lstStyle/>
                    <a:p>
                      <a:pPr>
                        <a:defRPr sz="1800"/>
                      </a:pPr>
                      <a:r>
                        <a:rPr b="1">
                          <a:solidFill>
                            <a:srgbClr val="FF2600"/>
                          </a:solidFill>
                        </a:rPr>
                        <a:t>$1,055.97</a:t>
                      </a:r>
                    </a:p>
                  </a:txBody>
                  <a:tcPr marL="0" marR="0" marT="0" marB="0" anchor="ctr" horzOverflow="overflow"/>
                </a:tc>
                <a:tc>
                  <a:txBody>
                    <a:bodyPr/>
                    <a:lstStyle/>
                    <a:p>
                      <a:pPr>
                        <a:defRPr sz="1800"/>
                      </a:pPr>
                      <a:r>
                        <a:rPr b="1">
                          <a:solidFill>
                            <a:srgbClr val="FF2600"/>
                          </a:solidFill>
                        </a:rPr>
                        <a:t>$684.54</a:t>
                      </a:r>
                    </a:p>
                  </a:txBody>
                  <a:tcPr marL="0" marR="0" marT="0" marB="0" anchor="ctr" horzOverflow="overflow"/>
                </a:tc>
                <a:tc>
                  <a:txBody>
                    <a:bodyPr/>
                    <a:lstStyle/>
                    <a:p>
                      <a:pPr>
                        <a:defRPr sz="1800"/>
                      </a:pPr>
                      <a:r>
                        <a:rPr b="1">
                          <a:solidFill>
                            <a:srgbClr val="FF2600"/>
                          </a:solidFill>
                        </a:rPr>
                        <a:t>$569.33</a:t>
                      </a:r>
                    </a:p>
                  </a:txBody>
                  <a:tcPr marL="0" marR="0" marT="0" marB="0" anchor="ctr" horzOverflow="overflow">
                    <a:lnR w="25400">
                      <a:solidFill>
                        <a:srgbClr val="000000"/>
                      </a:solidFill>
                    </a:lnR>
                  </a:tcPr>
                </a:tc>
                <a:extLst>
                  <a:ext uri="{0D108BD9-81ED-4DB2-BD59-A6C34878D82A}">
                    <a16:rowId xmlns:a16="http://schemas.microsoft.com/office/drawing/2014/main" val="10008"/>
                  </a:ext>
                </a:extLst>
              </a:tr>
              <a:tr h="406400">
                <a:tc>
                  <a:txBody>
                    <a:bodyPr/>
                    <a:lstStyle/>
                    <a:p>
                      <a:pPr>
                        <a:defRPr sz="1800">
                          <a:solidFill>
                            <a:srgbClr val="000000"/>
                          </a:solidFill>
                        </a:defRPr>
                      </a:pPr>
                      <a:endParaRPr/>
                    </a:p>
                  </a:txBody>
                  <a:tcPr marL="0" marR="0" marT="0" marB="0" anchor="ctr" horzOverflow="overflow">
                    <a:lnL w="25400">
                      <a:solidFill>
                        <a:srgbClr val="000000"/>
                      </a:solidFill>
                    </a:lnL>
                    <a:lnB w="25400">
                      <a:solidFill>
                        <a:srgbClr val="000000"/>
                      </a:solidFill>
                    </a:lnB>
                    <a:solidFill>
                      <a:srgbClr val="FFFFFF"/>
                    </a:solidFill>
                  </a:tcPr>
                </a:tc>
                <a:tc>
                  <a:txBody>
                    <a:bodyPr/>
                    <a:lstStyle/>
                    <a:p>
                      <a:pPr>
                        <a:defRPr sz="1800" b="1"/>
                      </a:pPr>
                      <a:endParaRPr/>
                    </a:p>
                  </a:txBody>
                  <a:tcPr marL="0" marR="0" marT="0" marB="0" anchor="ctr" horzOverflow="overflow">
                    <a:lnB w="25400">
                      <a:solidFill>
                        <a:srgbClr val="000000"/>
                      </a:solidFill>
                    </a:lnB>
                    <a:solidFill>
                      <a:srgbClr val="FFFFFF"/>
                    </a:solidFill>
                  </a:tcPr>
                </a:tc>
                <a:tc gridSpan="3">
                  <a:txBody>
                    <a:bodyPr/>
                    <a:lstStyle/>
                    <a:p>
                      <a:pPr algn="ctr">
                        <a:defRPr sz="1800"/>
                      </a:pPr>
                      <a:r>
                        <a:rPr b="1" i="1" dirty="0"/>
                        <a:t>More expensive as part-time</a:t>
                      </a:r>
                    </a:p>
                  </a:txBody>
                  <a:tcPr marL="0" marR="0" marT="0" marB="0" anchor="ctr" horzOverflow="overflow">
                    <a:lnR w="25400">
                      <a:solidFill>
                        <a:srgbClr val="000000"/>
                      </a:solidFill>
                    </a:lnR>
                    <a:lnB w="25400">
                      <a:solidFill>
                        <a:srgbClr val="000000"/>
                      </a:solid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99" name="* Fees include Ed &amp; Tech, Safety and Security, University, 49er Card Access Misc. Service Charge, UNC System Assoc., Food Service Facilities Misc. Service Charge, Transportation Misc. Service Charge, and Health Services"/>
          <p:cNvSpPr txBox="1"/>
          <p:nvPr/>
        </p:nvSpPr>
        <p:spPr>
          <a:xfrm>
            <a:off x="1189590" y="5483079"/>
            <a:ext cx="9812820" cy="891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 Fees include Ed &amp; Tech, Safety and Security, University, 49er Card Access Misc. Service Charge, UNC System Assoc., Food Service Facilities Misc. Service Charge, Transportation Misc. Service Charge, and Health Services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can borrow up to the Cost of Attendance minus EFC</a:t>
            </a:r>
          </a:p>
        </p:txBody>
      </p:sp>
      <p:graphicFrame>
        <p:nvGraphicFramePr>
          <p:cNvPr id="4" name="Table 3"/>
          <p:cNvGraphicFramePr>
            <a:graphicFrameLocks noGrp="1"/>
          </p:cNvGraphicFramePr>
          <p:nvPr>
            <p:extLst>
              <p:ext uri="{D42A27DB-BD31-4B8C-83A1-F6EECF244321}">
                <p14:modId xmlns:p14="http://schemas.microsoft.com/office/powerpoint/2010/main" val="2155528496"/>
              </p:ext>
            </p:extLst>
          </p:nvPr>
        </p:nvGraphicFramePr>
        <p:xfrm>
          <a:off x="1137698" y="1985760"/>
          <a:ext cx="9302540" cy="2123440"/>
        </p:xfrm>
        <a:graphic>
          <a:graphicData uri="http://schemas.openxmlformats.org/drawingml/2006/table">
            <a:tbl>
              <a:tblPr firstRow="1" bandRow="1">
                <a:tableStyleId>{2A488322-F2BA-4B5B-9748-0D474271808F}</a:tableStyleId>
              </a:tblPr>
              <a:tblGrid>
                <a:gridCol w="2325635">
                  <a:extLst>
                    <a:ext uri="{9D8B030D-6E8A-4147-A177-3AD203B41FA5}">
                      <a16:colId xmlns:a16="http://schemas.microsoft.com/office/drawing/2014/main" val="198553866"/>
                    </a:ext>
                  </a:extLst>
                </a:gridCol>
                <a:gridCol w="2325635">
                  <a:extLst>
                    <a:ext uri="{9D8B030D-6E8A-4147-A177-3AD203B41FA5}">
                      <a16:colId xmlns:a16="http://schemas.microsoft.com/office/drawing/2014/main" val="2017556315"/>
                    </a:ext>
                  </a:extLst>
                </a:gridCol>
                <a:gridCol w="2325635">
                  <a:extLst>
                    <a:ext uri="{9D8B030D-6E8A-4147-A177-3AD203B41FA5}">
                      <a16:colId xmlns:a16="http://schemas.microsoft.com/office/drawing/2014/main" val="1100136943"/>
                    </a:ext>
                  </a:extLst>
                </a:gridCol>
                <a:gridCol w="2325635">
                  <a:extLst>
                    <a:ext uri="{9D8B030D-6E8A-4147-A177-3AD203B41FA5}">
                      <a16:colId xmlns:a16="http://schemas.microsoft.com/office/drawing/2014/main" val="2058356752"/>
                    </a:ext>
                  </a:extLst>
                </a:gridCol>
              </a:tblGrid>
              <a:tr h="370840">
                <a:tc>
                  <a:txBody>
                    <a:bodyPr/>
                    <a:lstStyle/>
                    <a:p>
                      <a:endParaRPr lang="en-US" sz="1800" dirty="0">
                        <a:latin typeface="+mj-lt"/>
                      </a:endParaRPr>
                    </a:p>
                  </a:txBody>
                  <a:tcPr/>
                </a:tc>
                <a:tc>
                  <a:txBody>
                    <a:bodyPr/>
                    <a:lstStyle/>
                    <a:p>
                      <a:r>
                        <a:rPr lang="en-US" sz="1800" dirty="0">
                          <a:latin typeface="+mj-lt"/>
                        </a:rPr>
                        <a:t>NC Resident</a:t>
                      </a:r>
                    </a:p>
                  </a:txBody>
                  <a:tcPr/>
                </a:tc>
                <a:tc>
                  <a:txBody>
                    <a:bodyPr/>
                    <a:lstStyle/>
                    <a:p>
                      <a:r>
                        <a:rPr lang="en-US" sz="1800" dirty="0">
                          <a:latin typeface="+mj-lt"/>
                        </a:rPr>
                        <a:t>Nonresident</a:t>
                      </a:r>
                    </a:p>
                  </a:txBody>
                  <a:tcPr/>
                </a:tc>
                <a:tc>
                  <a:txBody>
                    <a:bodyPr/>
                    <a:lstStyle/>
                    <a:p>
                      <a:r>
                        <a:rPr lang="en-US" sz="1800" dirty="0">
                          <a:latin typeface="+mj-lt"/>
                        </a:rPr>
                        <a:t>International</a:t>
                      </a:r>
                    </a:p>
                  </a:txBody>
                  <a:tcPr/>
                </a:tc>
                <a:extLst>
                  <a:ext uri="{0D108BD9-81ED-4DB2-BD59-A6C34878D82A}">
                    <a16:rowId xmlns:a16="http://schemas.microsoft.com/office/drawing/2014/main" val="1013976890"/>
                  </a:ext>
                </a:extLst>
              </a:tr>
              <a:tr h="370840">
                <a:tc>
                  <a:txBody>
                    <a:bodyPr/>
                    <a:lstStyle/>
                    <a:p>
                      <a:r>
                        <a:rPr lang="en-US" sz="1800" dirty="0">
                          <a:latin typeface="+mj-lt"/>
                        </a:rPr>
                        <a:t>Cost of Attendance</a:t>
                      </a:r>
                    </a:p>
                  </a:txBody>
                  <a:tcPr/>
                </a:tc>
                <a:tc>
                  <a:txBody>
                    <a:bodyPr/>
                    <a:lstStyle/>
                    <a:p>
                      <a:r>
                        <a:rPr lang="en-US" sz="1800" dirty="0">
                          <a:latin typeface="+mj-lt"/>
                        </a:rPr>
                        <a:t>$24,700</a:t>
                      </a:r>
                    </a:p>
                  </a:txBody>
                  <a:tcPr/>
                </a:tc>
                <a:tc>
                  <a:txBody>
                    <a:bodyPr/>
                    <a:lstStyle/>
                    <a:p>
                      <a:r>
                        <a:rPr lang="en-US" sz="1800" dirty="0">
                          <a:latin typeface="+mj-lt"/>
                        </a:rPr>
                        <a:t>$38,982</a:t>
                      </a:r>
                    </a:p>
                  </a:txBody>
                  <a:tcPr/>
                </a:tc>
                <a:tc>
                  <a:txBody>
                    <a:bodyPr/>
                    <a:lstStyle/>
                    <a:p>
                      <a:r>
                        <a:rPr lang="en-US" sz="1800" dirty="0">
                          <a:latin typeface="+mj-lt"/>
                        </a:rPr>
                        <a:t>$38,982</a:t>
                      </a:r>
                    </a:p>
                  </a:txBody>
                  <a:tcPr/>
                </a:tc>
                <a:extLst>
                  <a:ext uri="{0D108BD9-81ED-4DB2-BD59-A6C34878D82A}">
                    <a16:rowId xmlns:a16="http://schemas.microsoft.com/office/drawing/2014/main" val="3492934870"/>
                  </a:ext>
                </a:extLst>
              </a:tr>
              <a:tr h="370840">
                <a:tc>
                  <a:txBody>
                    <a:bodyPr/>
                    <a:lstStyle/>
                    <a:p>
                      <a:r>
                        <a:rPr lang="en-US" sz="1800" dirty="0">
                          <a:latin typeface="+mj-lt"/>
                        </a:rPr>
                        <a:t>GASP tuition and HI</a:t>
                      </a:r>
                    </a:p>
                  </a:txBody>
                  <a:tcPr/>
                </a:tc>
                <a:tc>
                  <a:txBody>
                    <a:bodyPr/>
                    <a:lstStyle/>
                    <a:p>
                      <a:r>
                        <a:rPr lang="en-US" sz="1800" dirty="0">
                          <a:latin typeface="+mj-lt"/>
                        </a:rPr>
                        <a:t>$6,964</a:t>
                      </a:r>
                    </a:p>
                  </a:txBody>
                  <a:tcPr/>
                </a:tc>
                <a:tc>
                  <a:txBody>
                    <a:bodyPr/>
                    <a:lstStyle/>
                    <a:p>
                      <a:r>
                        <a:rPr lang="en-US" sz="1800" dirty="0">
                          <a:latin typeface="+mj-lt"/>
                        </a:rPr>
                        <a:t>$20,398</a:t>
                      </a:r>
                    </a:p>
                  </a:txBody>
                  <a:tcPr/>
                </a:tc>
                <a:tc>
                  <a:txBody>
                    <a:bodyPr/>
                    <a:lstStyle/>
                    <a:p>
                      <a:r>
                        <a:rPr lang="en-US" sz="1800" dirty="0">
                          <a:latin typeface="+mj-lt"/>
                        </a:rPr>
                        <a:t>$20,398</a:t>
                      </a:r>
                    </a:p>
                  </a:txBody>
                  <a:tcPr/>
                </a:tc>
                <a:extLst>
                  <a:ext uri="{0D108BD9-81ED-4DB2-BD59-A6C34878D82A}">
                    <a16:rowId xmlns:a16="http://schemas.microsoft.com/office/drawing/2014/main" val="2462562831"/>
                  </a:ext>
                </a:extLst>
              </a:tr>
              <a:tr h="370840">
                <a:tc>
                  <a:txBody>
                    <a:bodyPr/>
                    <a:lstStyle/>
                    <a:p>
                      <a:r>
                        <a:rPr lang="en-US" sz="1800" dirty="0">
                          <a:latin typeface="+mj-lt"/>
                        </a:rPr>
                        <a:t>Stipend or EFC</a:t>
                      </a:r>
                    </a:p>
                  </a:txBody>
                  <a:tcPr/>
                </a:tc>
                <a:tc>
                  <a:txBody>
                    <a:bodyPr/>
                    <a:lstStyle/>
                    <a:p>
                      <a:r>
                        <a:rPr lang="en-US" sz="1800" dirty="0">
                          <a:latin typeface="+mj-lt"/>
                        </a:rPr>
                        <a:t>On</a:t>
                      </a:r>
                      <a:r>
                        <a:rPr lang="en-US" sz="1800" baseline="0" dirty="0">
                          <a:latin typeface="+mj-lt"/>
                        </a:rPr>
                        <a:t> FAFSA?</a:t>
                      </a:r>
                      <a:endParaRPr lang="en-US" sz="1800" dirty="0">
                        <a:latin typeface="+mj-lt"/>
                      </a:endParaRPr>
                    </a:p>
                  </a:txBody>
                  <a:tcPr/>
                </a:tc>
                <a:tc>
                  <a:txBody>
                    <a:bodyPr/>
                    <a:lstStyle/>
                    <a:p>
                      <a:r>
                        <a:rPr lang="en-US" sz="1800" dirty="0">
                          <a:latin typeface="+mj-lt"/>
                        </a:rPr>
                        <a:t>On FAFSA?</a:t>
                      </a:r>
                    </a:p>
                  </a:txBody>
                  <a:tcPr/>
                </a:tc>
                <a:tc>
                  <a:txBody>
                    <a:bodyPr/>
                    <a:lstStyle/>
                    <a:p>
                      <a:r>
                        <a:rPr lang="en-US" sz="1800" dirty="0">
                          <a:latin typeface="+mj-lt"/>
                        </a:rPr>
                        <a:t>$15,000</a:t>
                      </a:r>
                    </a:p>
                  </a:txBody>
                  <a:tcPr/>
                </a:tc>
                <a:extLst>
                  <a:ext uri="{0D108BD9-81ED-4DB2-BD59-A6C34878D82A}">
                    <a16:rowId xmlns:a16="http://schemas.microsoft.com/office/drawing/2014/main" val="1292088959"/>
                  </a:ext>
                </a:extLst>
              </a:tr>
              <a:tr h="370840">
                <a:tc>
                  <a:txBody>
                    <a:bodyPr/>
                    <a:lstStyle/>
                    <a:p>
                      <a:r>
                        <a:rPr lang="en-US" sz="1800" dirty="0">
                          <a:latin typeface="+mj-lt"/>
                        </a:rPr>
                        <a:t>Remaining</a:t>
                      </a:r>
                      <a:r>
                        <a:rPr lang="en-US" sz="1800" baseline="0" dirty="0">
                          <a:latin typeface="+mj-lt"/>
                        </a:rPr>
                        <a:t> to show or borrow</a:t>
                      </a:r>
                      <a:endParaRPr lang="en-US" sz="1800" dirty="0">
                        <a:latin typeface="+mj-lt"/>
                      </a:endParaRPr>
                    </a:p>
                  </a:txBody>
                  <a:tcPr/>
                </a:tc>
                <a:tc>
                  <a:txBody>
                    <a:bodyPr/>
                    <a:lstStyle/>
                    <a:p>
                      <a:r>
                        <a:rPr lang="en-US" sz="1800" dirty="0">
                          <a:latin typeface="+mj-lt"/>
                        </a:rPr>
                        <a:t>$17,736</a:t>
                      </a:r>
                    </a:p>
                  </a:txBody>
                  <a:tcPr/>
                </a:tc>
                <a:tc>
                  <a:txBody>
                    <a:bodyPr/>
                    <a:lstStyle/>
                    <a:p>
                      <a:r>
                        <a:rPr lang="en-US" sz="1800" dirty="0">
                          <a:latin typeface="+mj-lt"/>
                        </a:rPr>
                        <a:t>$18,584</a:t>
                      </a:r>
                    </a:p>
                  </a:txBody>
                  <a:tcPr/>
                </a:tc>
                <a:tc>
                  <a:txBody>
                    <a:bodyPr/>
                    <a:lstStyle/>
                    <a:p>
                      <a:r>
                        <a:rPr lang="en-US" sz="1800" dirty="0">
                          <a:latin typeface="+mj-lt"/>
                        </a:rPr>
                        <a:t>$3,584</a:t>
                      </a:r>
                    </a:p>
                  </a:txBody>
                  <a:tcPr/>
                </a:tc>
                <a:extLst>
                  <a:ext uri="{0D108BD9-81ED-4DB2-BD59-A6C34878D82A}">
                    <a16:rowId xmlns:a16="http://schemas.microsoft.com/office/drawing/2014/main" val="3400720146"/>
                  </a:ext>
                </a:extLst>
              </a:tr>
            </a:tbl>
          </a:graphicData>
        </a:graphic>
      </p:graphicFrame>
      <p:sp>
        <p:nvSpPr>
          <p:cNvPr id="5" name="Up Arrow 4"/>
          <p:cNvSpPr/>
          <p:nvPr/>
        </p:nvSpPr>
        <p:spPr>
          <a:xfrm>
            <a:off x="9636369" y="3838471"/>
            <a:ext cx="663191" cy="1276140"/>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TextBox 5"/>
          <p:cNvSpPr txBox="1"/>
          <p:nvPr/>
        </p:nvSpPr>
        <p:spPr>
          <a:xfrm>
            <a:off x="7656845" y="5114611"/>
            <a:ext cx="4535155"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International</a:t>
            </a:r>
            <a:r>
              <a:rPr kumimoji="0" lang="en-US" sz="2000" b="0" i="0" u="none" strike="noStrike" cap="none" spc="0" normalizeH="0" dirty="0">
                <a:ln>
                  <a:noFill/>
                </a:ln>
                <a:solidFill>
                  <a:srgbClr val="000000"/>
                </a:solidFill>
                <a:effectLst/>
                <a:uFillTx/>
                <a:latin typeface="+mj-lt"/>
                <a:ea typeface="+mj-ea"/>
                <a:cs typeface="+mj-cs"/>
                <a:sym typeface="Calibri"/>
              </a:rPr>
              <a:t> students must show this much (depending on stipend) for just ONE year</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8297452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prstGeom prst="rect">
            <a:avLst/>
          </a:prstGeom>
        </p:spPr>
        <p:txBody>
          <a:bodyPr/>
          <a:lstStyle>
            <a:lvl1pPr defTabSz="868680">
              <a:defRPr sz="4180"/>
            </a:lvl1pPr>
          </a:lstStyle>
          <a:p>
            <a:r>
              <a:t>Our agenda: find ways to implement the Funding Task Force recommendations </a:t>
            </a:r>
          </a:p>
        </p:txBody>
      </p:sp>
      <p:sp>
        <p:nvSpPr>
          <p:cNvPr id="2" name="Text Placeholder 1"/>
          <p:cNvSpPr>
            <a:spLocks noGrp="1"/>
          </p:cNvSpPr>
          <p:nvPr>
            <p:ph type="body" idx="1"/>
          </p:nvPr>
        </p:nvSpPr>
        <p:spPr>
          <a:xfrm>
            <a:off x="838200" y="1825624"/>
            <a:ext cx="10515600" cy="4910455"/>
          </a:xfrm>
        </p:spPr>
        <p:txBody>
          <a:bodyPr>
            <a:normAutofit fontScale="92500"/>
          </a:bodyPr>
          <a:lstStyle/>
          <a:p>
            <a:r>
              <a:rPr lang="en-US" dirty="0"/>
              <a:t>Subcommittee meets regularly to formulate implementation plans from recommendations</a:t>
            </a:r>
          </a:p>
          <a:p>
            <a:pPr lvl="1"/>
            <a:r>
              <a:rPr lang="en-US" dirty="0"/>
              <a:t>Collect feedback from GPDs via meetings &amp; online discussion forums</a:t>
            </a:r>
          </a:p>
          <a:p>
            <a:pPr lvl="1"/>
            <a:r>
              <a:rPr lang="en-US" dirty="0"/>
              <a:t>Provide regular update to Associate Dean’s Council and Graduate Council</a:t>
            </a:r>
          </a:p>
          <a:p>
            <a:pPr lvl="1"/>
            <a:r>
              <a:rPr lang="en-US" dirty="0"/>
              <a:t>Bring recommendations to Graduate Council for discussion/consideration</a:t>
            </a:r>
          </a:p>
          <a:p>
            <a:r>
              <a:rPr lang="en-US" dirty="0"/>
              <a:t>Discussion cycle:</a:t>
            </a:r>
          </a:p>
          <a:p>
            <a:pPr lvl="1"/>
            <a:r>
              <a:rPr lang="en-US" dirty="0"/>
              <a:t>Proposal available for discussion for several weeks</a:t>
            </a:r>
          </a:p>
          <a:p>
            <a:pPr lvl="1"/>
            <a:r>
              <a:rPr lang="en-US" dirty="0"/>
              <a:t>Subcommittee crafts formal proposal and presents to Grad Council</a:t>
            </a:r>
          </a:p>
          <a:p>
            <a:pPr lvl="1"/>
            <a:r>
              <a:rPr lang="en-US"/>
              <a:t>GC discussion </a:t>
            </a:r>
            <a:r>
              <a:rPr lang="en-US" dirty="0"/>
              <a:t>followed by possible vote for adoption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xfrm>
            <a:off x="838200" y="365125"/>
            <a:ext cx="10515600" cy="1325563"/>
          </a:xfrm>
          <a:prstGeom prst="rect">
            <a:avLst/>
          </a:prstGeom>
        </p:spPr>
        <p:txBody>
          <a:bodyPr/>
          <a:lstStyle>
            <a:lvl1pPr defTabSz="868680">
              <a:defRPr sz="4180"/>
            </a:lvl1pPr>
          </a:lstStyle>
          <a:p>
            <a:r>
              <a:t>The cost to complete a program is more expensive for part-time students</a:t>
            </a:r>
          </a:p>
        </p:txBody>
      </p:sp>
      <p:graphicFrame>
        <p:nvGraphicFramePr>
          <p:cNvPr id="124" name="Content Placeholder 3"/>
          <p:cNvGraphicFramePr/>
          <p:nvPr>
            <p:extLst>
              <p:ext uri="{D42A27DB-BD31-4B8C-83A1-F6EECF244321}">
                <p14:modId xmlns:p14="http://schemas.microsoft.com/office/powerpoint/2010/main" val="2112335247"/>
              </p:ext>
            </p:extLst>
          </p:nvPr>
        </p:nvGraphicFramePr>
        <p:xfrm>
          <a:off x="1588913" y="2326318"/>
          <a:ext cx="9014171" cy="2494280"/>
        </p:xfrm>
        <a:graphic>
          <a:graphicData uri="http://schemas.openxmlformats.org/drawingml/2006/table">
            <a:tbl>
              <a:tblPr bandRow="1">
                <a:tableStyleId>{4C3C2611-4C71-4FC5-86AE-919BDF0F9419}</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1915864">
                  <a:extLst>
                    <a:ext uri="{9D8B030D-6E8A-4147-A177-3AD203B41FA5}">
                      <a16:colId xmlns:a16="http://schemas.microsoft.com/office/drawing/2014/main" val="20002"/>
                    </a:ext>
                  </a:extLst>
                </a:gridCol>
                <a:gridCol w="1840507">
                  <a:extLst>
                    <a:ext uri="{9D8B030D-6E8A-4147-A177-3AD203B41FA5}">
                      <a16:colId xmlns:a16="http://schemas.microsoft.com/office/drawing/2014/main" val="20003"/>
                    </a:ext>
                  </a:extLst>
                </a:gridCol>
              </a:tblGrid>
              <a:tr h="370840">
                <a:tc>
                  <a:txBody>
                    <a:bodyPr/>
                    <a:lstStyle/>
                    <a:p>
                      <a:pPr algn="ctr">
                        <a:defRPr sz="1800" b="1">
                          <a:solidFill>
                            <a:srgbClr val="FFFFFF"/>
                          </a:solidFill>
                        </a:defRPr>
                      </a:pPr>
                      <a:endParaRPr/>
                    </a:p>
                  </a:txBody>
                  <a:tcPr marL="45720" marR="45720" horzOverflow="overflow">
                    <a:lnL w="25400">
                      <a:solidFill>
                        <a:srgbClr val="000000"/>
                      </a:solidFill>
                    </a:lnL>
                    <a:lnT w="25400">
                      <a:solidFill>
                        <a:srgbClr val="000000"/>
                      </a:solidFill>
                    </a:lnT>
                    <a:solidFill>
                      <a:schemeClr val="accent6"/>
                    </a:solidFill>
                  </a:tcPr>
                </a:tc>
                <a:tc>
                  <a:txBody>
                    <a:bodyPr/>
                    <a:lstStyle/>
                    <a:p>
                      <a:pPr algn="ctr">
                        <a:defRPr sz="1800" b="1">
                          <a:solidFill>
                            <a:srgbClr val="FFFFFF"/>
                          </a:solidFill>
                        </a:defRPr>
                      </a:pPr>
                      <a:endParaRPr/>
                    </a:p>
                  </a:txBody>
                  <a:tcPr marL="45720" marR="45720" horzOverflow="overflow">
                    <a:lnT w="25400">
                      <a:solidFill>
                        <a:srgbClr val="000000"/>
                      </a:solidFill>
                    </a:lnT>
                    <a:solidFill>
                      <a:schemeClr val="accent6"/>
                    </a:solidFill>
                  </a:tcPr>
                </a:tc>
                <a:tc gridSpan="2">
                  <a:txBody>
                    <a:bodyPr/>
                    <a:lstStyle/>
                    <a:p>
                      <a:pPr algn="ctr">
                        <a:defRPr sz="1800"/>
                      </a:pPr>
                      <a:r>
                        <a:rPr b="1">
                          <a:solidFill>
                            <a:srgbClr val="FFFFFF"/>
                          </a:solidFill>
                        </a:rPr>
                        <a:t>Total Cost for Degree</a:t>
                      </a:r>
                    </a:p>
                  </a:txBody>
                  <a:tcPr marL="45720" marR="45720" horzOverflow="overflow">
                    <a:lnT w="25400">
                      <a:solidFill>
                        <a:srgbClr val="000000"/>
                      </a:solidFill>
                    </a:lnT>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defRPr sz="1800"/>
                      </a:pPr>
                      <a:r>
                        <a:rPr b="1" dirty="0">
                          <a:solidFill>
                            <a:srgbClr val="FFFFFF"/>
                          </a:solidFill>
                        </a:rPr>
                        <a:t>Typical Degree</a:t>
                      </a:r>
                      <a:r>
                        <a:rPr lang="en-US" b="1" baseline="0" dirty="0">
                          <a:solidFill>
                            <a:srgbClr val="FFFFFF"/>
                          </a:solidFill>
                        </a:rPr>
                        <a:t> </a:t>
                      </a:r>
                      <a:r>
                        <a:rPr b="1" dirty="0">
                          <a:solidFill>
                            <a:srgbClr val="FFFFFF"/>
                          </a:solidFill>
                        </a:rPr>
                        <a:t>(program hours)</a:t>
                      </a:r>
                    </a:p>
                  </a:txBody>
                  <a:tcPr marL="45720" marR="45720" horzOverflow="overflow">
                    <a:lnL w="25400">
                      <a:solidFill>
                        <a:srgbClr val="000000"/>
                      </a:solidFill>
                    </a:lnL>
                    <a:lnB w="25400">
                      <a:solidFill>
                        <a:srgbClr val="000000"/>
                      </a:solidFill>
                    </a:lnB>
                    <a:solidFill>
                      <a:schemeClr val="accent6"/>
                    </a:solidFill>
                  </a:tcPr>
                </a:tc>
                <a:tc>
                  <a:txBody>
                    <a:bodyPr/>
                    <a:lstStyle/>
                    <a:p>
                      <a:pPr algn="ctr">
                        <a:defRPr sz="1800"/>
                      </a:pPr>
                      <a:r>
                        <a:rPr b="1">
                          <a:solidFill>
                            <a:srgbClr val="FFFFFF"/>
                          </a:solidFill>
                        </a:rPr>
                        <a:t>Residency</a:t>
                      </a:r>
                    </a:p>
                  </a:txBody>
                  <a:tcPr marL="45720" marR="45720" horzOverflow="overflow">
                    <a:lnB w="25400">
                      <a:solidFill>
                        <a:srgbClr val="000000"/>
                      </a:solidFill>
                    </a:lnB>
                    <a:solidFill>
                      <a:schemeClr val="accent6"/>
                    </a:solidFill>
                  </a:tcPr>
                </a:tc>
                <a:tc>
                  <a:txBody>
                    <a:bodyPr/>
                    <a:lstStyle/>
                    <a:p>
                      <a:pPr algn="ctr">
                        <a:defRPr sz="1800"/>
                      </a:pPr>
                      <a:r>
                        <a:rPr b="1">
                          <a:solidFill>
                            <a:srgbClr val="FFFFFF"/>
                          </a:solidFill>
                        </a:rPr>
                        <a:t>6 credits per semester</a:t>
                      </a:r>
                    </a:p>
                  </a:txBody>
                  <a:tcPr marL="45720" marR="45720" horzOverflow="overflow">
                    <a:lnB w="25400">
                      <a:solidFill>
                        <a:srgbClr val="000000"/>
                      </a:solidFill>
                    </a:lnB>
                    <a:solidFill>
                      <a:schemeClr val="accent6"/>
                    </a:solidFill>
                  </a:tcPr>
                </a:tc>
                <a:tc>
                  <a:txBody>
                    <a:bodyPr/>
                    <a:lstStyle/>
                    <a:p>
                      <a:pPr algn="ctr">
                        <a:defRPr sz="1800"/>
                      </a:pPr>
                      <a:r>
                        <a:rPr b="1">
                          <a:solidFill>
                            <a:srgbClr val="FFFFFF"/>
                          </a:solidFill>
                        </a:rPr>
                        <a:t>9 credits per semester</a:t>
                      </a:r>
                    </a:p>
                  </a:txBody>
                  <a:tcPr marL="45720" marR="45720" horzOverflow="overflow">
                    <a:lnB w="25400">
                      <a:solidFill>
                        <a:srgbClr val="000000"/>
                      </a:solidFill>
                    </a:lnB>
                    <a:solidFill>
                      <a:schemeClr val="accent6"/>
                    </a:solidFill>
                  </a:tcPr>
                </a:tc>
                <a:extLst>
                  <a:ext uri="{0D108BD9-81ED-4DB2-BD59-A6C34878D82A}">
                    <a16:rowId xmlns:a16="http://schemas.microsoft.com/office/drawing/2014/main" val="10001"/>
                  </a:ext>
                </a:extLst>
              </a:tr>
              <a:tr h="370840">
                <a:tc>
                  <a:txBody>
                    <a:bodyPr/>
                    <a:lstStyle/>
                    <a:p>
                      <a:pPr algn="ctr">
                        <a:defRPr sz="1800"/>
                      </a:pPr>
                      <a:r>
                        <a:t>MS (~50 hours)</a:t>
                      </a:r>
                    </a:p>
                  </a:txBody>
                  <a:tcPr marL="45720" marR="45720" horzOverflow="overflow">
                    <a:lnT w="25400">
                      <a:solidFill>
                        <a:srgbClr val="000000"/>
                      </a:solidFill>
                    </a:lnT>
                  </a:tcPr>
                </a:tc>
                <a:tc>
                  <a:txBody>
                    <a:bodyPr/>
                    <a:lstStyle/>
                    <a:p>
                      <a:pPr algn="l">
                        <a:defRPr sz="1800"/>
                      </a:pPr>
                      <a:r>
                        <a:t>NC</a:t>
                      </a:r>
                    </a:p>
                  </a:txBody>
                  <a:tcPr marL="45720" marR="45720" horzOverflow="overflow">
                    <a:lnT w="25400">
                      <a:solidFill>
                        <a:srgbClr val="000000"/>
                      </a:solidFill>
                    </a:lnT>
                  </a:tcPr>
                </a:tc>
                <a:tc>
                  <a:txBody>
                    <a:bodyPr/>
                    <a:lstStyle/>
                    <a:p>
                      <a:pPr algn="ctr">
                        <a:defRPr sz="1800"/>
                      </a:pPr>
                      <a:r>
                        <a:rPr>
                          <a:solidFill>
                            <a:srgbClr val="FF2600"/>
                          </a:solidFill>
                        </a:rPr>
                        <a:t>$23,250</a:t>
                      </a:r>
                    </a:p>
                  </a:txBody>
                  <a:tcPr marL="45720" marR="45720" horzOverflow="overflow">
                    <a:lnT w="25400">
                      <a:solidFill>
                        <a:srgbClr val="000000"/>
                      </a:solidFill>
                    </a:lnT>
                  </a:tcPr>
                </a:tc>
                <a:tc>
                  <a:txBody>
                    <a:bodyPr/>
                    <a:lstStyle/>
                    <a:p>
                      <a:pPr algn="ctr">
                        <a:defRPr sz="1800"/>
                      </a:pPr>
                      <a:r>
                        <a:t>$21,150</a:t>
                      </a:r>
                    </a:p>
                  </a:txBody>
                  <a:tcPr marL="45720" marR="45720" horzOverflow="overflow">
                    <a:lnT w="25400">
                      <a:solidFill>
                        <a:srgbClr val="000000"/>
                      </a:solidFill>
                    </a:lnT>
                  </a:tcPr>
                </a:tc>
                <a:extLst>
                  <a:ext uri="{0D108BD9-81ED-4DB2-BD59-A6C34878D82A}">
                    <a16:rowId xmlns:a16="http://schemas.microsoft.com/office/drawing/2014/main" val="10002"/>
                  </a:ext>
                </a:extLst>
              </a:tr>
              <a:tr h="370840">
                <a:tc>
                  <a:txBody>
                    <a:bodyPr/>
                    <a:lstStyle/>
                    <a:p>
                      <a:pPr algn="ctr">
                        <a:defRPr sz="1800"/>
                      </a:pPr>
                      <a:endParaRPr/>
                    </a:p>
                  </a:txBody>
                  <a:tcPr marL="45720" marR="45720" horzOverflow="overflow"/>
                </a:tc>
                <a:tc>
                  <a:txBody>
                    <a:bodyPr/>
                    <a:lstStyle/>
                    <a:p>
                      <a:pPr algn="l">
                        <a:defRPr sz="1800"/>
                      </a:pPr>
                      <a:r>
                        <a:t>Nonresident</a:t>
                      </a:r>
                    </a:p>
                  </a:txBody>
                  <a:tcPr marL="45720" marR="45720" horzOverflow="overflow"/>
                </a:tc>
                <a:tc>
                  <a:txBody>
                    <a:bodyPr/>
                    <a:lstStyle/>
                    <a:p>
                      <a:pPr algn="ctr">
                        <a:defRPr sz="1800"/>
                      </a:pPr>
                      <a:r>
                        <a:rPr>
                          <a:solidFill>
                            <a:srgbClr val="FF2600"/>
                          </a:solidFill>
                        </a:rPr>
                        <a:t>$65,250</a:t>
                      </a:r>
                    </a:p>
                  </a:txBody>
                  <a:tcPr marL="45720" marR="45720" horzOverflow="overflow"/>
                </a:tc>
                <a:tc>
                  <a:txBody>
                    <a:bodyPr/>
                    <a:lstStyle/>
                    <a:p>
                      <a:pPr algn="ctr">
                        <a:defRPr sz="1800"/>
                      </a:pPr>
                      <a:r>
                        <a:t>$58,500</a:t>
                      </a:r>
                    </a:p>
                  </a:txBody>
                  <a:tcPr marL="45720" marR="45720" horzOverflow="overflow"/>
                </a:tc>
                <a:extLst>
                  <a:ext uri="{0D108BD9-81ED-4DB2-BD59-A6C34878D82A}">
                    <a16:rowId xmlns:a16="http://schemas.microsoft.com/office/drawing/2014/main" val="10003"/>
                  </a:ext>
                </a:extLst>
              </a:tr>
              <a:tr h="370840">
                <a:tc>
                  <a:txBody>
                    <a:bodyPr/>
                    <a:lstStyle/>
                    <a:p>
                      <a:pPr algn="ctr">
                        <a:defRPr sz="1800"/>
                      </a:pPr>
                      <a:r>
                        <a:t>Doctoral (~72 hours)</a:t>
                      </a:r>
                    </a:p>
                  </a:txBody>
                  <a:tcPr marL="45720" marR="45720" horzOverflow="overflow"/>
                </a:tc>
                <a:tc>
                  <a:txBody>
                    <a:bodyPr/>
                    <a:lstStyle/>
                    <a:p>
                      <a:pPr algn="l">
                        <a:defRPr sz="1800"/>
                      </a:pPr>
                      <a:r>
                        <a:t>NC</a:t>
                      </a:r>
                    </a:p>
                  </a:txBody>
                  <a:tcPr marL="45720" marR="45720" horzOverflow="overflow"/>
                </a:tc>
                <a:tc>
                  <a:txBody>
                    <a:bodyPr/>
                    <a:lstStyle/>
                    <a:p>
                      <a:pPr algn="ctr">
                        <a:defRPr sz="1800"/>
                      </a:pPr>
                      <a:r>
                        <a:rPr>
                          <a:solidFill>
                            <a:srgbClr val="FF2600"/>
                          </a:solidFill>
                        </a:rPr>
                        <a:t>$33,480</a:t>
                      </a:r>
                    </a:p>
                  </a:txBody>
                  <a:tcPr marL="45720" marR="45720" horzOverflow="overflow"/>
                </a:tc>
                <a:tc>
                  <a:txBody>
                    <a:bodyPr/>
                    <a:lstStyle/>
                    <a:p>
                      <a:pPr algn="ctr">
                        <a:defRPr sz="1800"/>
                      </a:pPr>
                      <a:r>
                        <a:t>$30,456</a:t>
                      </a: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lnB w="25400">
                      <a:solidFill>
                        <a:srgbClr val="000000"/>
                      </a:solidFill>
                    </a:lnB>
                  </a:tcPr>
                </a:tc>
                <a:tc>
                  <a:txBody>
                    <a:bodyPr/>
                    <a:lstStyle/>
                    <a:p>
                      <a:pPr algn="l">
                        <a:defRPr sz="1800"/>
                      </a:pPr>
                      <a:r>
                        <a:t>Nonresident</a:t>
                      </a:r>
                    </a:p>
                  </a:txBody>
                  <a:tcPr marL="45720" marR="45720" horzOverflow="overflow">
                    <a:lnB w="25400">
                      <a:solidFill>
                        <a:srgbClr val="000000"/>
                      </a:solidFill>
                    </a:lnB>
                  </a:tcPr>
                </a:tc>
                <a:tc>
                  <a:txBody>
                    <a:bodyPr/>
                    <a:lstStyle/>
                    <a:p>
                      <a:pPr algn="ctr">
                        <a:defRPr sz="1800"/>
                      </a:pPr>
                      <a:r>
                        <a:rPr>
                          <a:solidFill>
                            <a:srgbClr val="FF2600"/>
                          </a:solidFill>
                        </a:rPr>
                        <a:t>$93,960</a:t>
                      </a:r>
                    </a:p>
                  </a:txBody>
                  <a:tcPr marL="45720" marR="45720" horzOverflow="overflow">
                    <a:lnB w="25400">
                      <a:solidFill>
                        <a:srgbClr val="000000"/>
                      </a:solidFill>
                    </a:lnB>
                  </a:tcPr>
                </a:tc>
                <a:tc>
                  <a:txBody>
                    <a:bodyPr/>
                    <a:lstStyle/>
                    <a:p>
                      <a:pPr algn="ctr">
                        <a:defRPr sz="1800"/>
                      </a:pPr>
                      <a:r>
                        <a:rPr dirty="0"/>
                        <a:t>$84,240</a:t>
                      </a:r>
                    </a:p>
                  </a:txBody>
                  <a:tcPr marL="45720" marR="45720" horzOverflow="overflow">
                    <a:lnB w="25400">
                      <a:solidFill>
                        <a:srgbClr val="000000"/>
                      </a:solidFill>
                    </a:lnB>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uition is actual money spent There is no “waiver”"/>
          <p:cNvSpPr txBox="1">
            <a:spLocks noGrp="1"/>
          </p:cNvSpPr>
          <p:nvPr>
            <p:ph type="title"/>
          </p:nvPr>
        </p:nvSpPr>
        <p:spPr>
          <a:xfrm>
            <a:off x="717620" y="318562"/>
            <a:ext cx="11038952" cy="1325563"/>
          </a:xfrm>
          <a:prstGeom prst="rect">
            <a:avLst/>
          </a:prstGeom>
        </p:spPr>
        <p:txBody>
          <a:bodyPr/>
          <a:lstStyle/>
          <a:p>
            <a:pPr defTabSz="868680">
              <a:defRPr sz="4180"/>
            </a:pPr>
            <a:r>
              <a:rPr dirty="0"/>
              <a:t>Tuition</a:t>
            </a:r>
            <a:r>
              <a:rPr lang="en-US" dirty="0"/>
              <a:t>, fees and increments</a:t>
            </a:r>
            <a:r>
              <a:rPr dirty="0"/>
              <a:t> </a:t>
            </a:r>
            <a:r>
              <a:rPr lang="en-US" dirty="0"/>
              <a:t>are</a:t>
            </a:r>
            <a:r>
              <a:rPr dirty="0"/>
              <a:t> actual money spent</a:t>
            </a:r>
            <a:r>
              <a:rPr lang="en-US" dirty="0"/>
              <a:t>; t</a:t>
            </a:r>
            <a:r>
              <a:rPr dirty="0"/>
              <a:t>here is no “waiver”</a:t>
            </a:r>
          </a:p>
        </p:txBody>
      </p:sp>
      <p:grpSp>
        <p:nvGrpSpPr>
          <p:cNvPr id="134" name="Group"/>
          <p:cNvGrpSpPr/>
          <p:nvPr/>
        </p:nvGrpSpPr>
        <p:grpSpPr>
          <a:xfrm>
            <a:off x="1492724" y="2998728"/>
            <a:ext cx="9206631" cy="3723255"/>
            <a:chOff x="0" y="0"/>
            <a:chExt cx="9206630" cy="3723253"/>
          </a:xfrm>
        </p:grpSpPr>
        <p:pic>
          <p:nvPicPr>
            <p:cNvPr id="127" name="Picture 3" descr="Picture 3"/>
            <p:cNvPicPr>
              <a:picLocks noChangeAspect="1"/>
            </p:cNvPicPr>
            <p:nvPr/>
          </p:nvPicPr>
          <p:blipFill>
            <a:blip r:embed="rId2">
              <a:extLst/>
            </a:blip>
            <a:stretch>
              <a:fillRect/>
            </a:stretch>
          </p:blipFill>
          <p:spPr>
            <a:xfrm>
              <a:off x="0" y="0"/>
              <a:ext cx="2331212" cy="2373770"/>
            </a:xfrm>
            <a:prstGeom prst="rect">
              <a:avLst/>
            </a:prstGeom>
            <a:ln w="12700" cap="flat">
              <a:noFill/>
              <a:miter lim="400000"/>
            </a:ln>
            <a:effectLst/>
          </p:spPr>
        </p:pic>
        <p:pic>
          <p:nvPicPr>
            <p:cNvPr id="128" name="Picture 4" descr="Picture 4"/>
            <p:cNvPicPr>
              <a:picLocks noChangeAspect="1"/>
            </p:cNvPicPr>
            <p:nvPr/>
          </p:nvPicPr>
          <p:blipFill>
            <a:blip r:embed="rId3">
              <a:extLst/>
            </a:blip>
            <a:srcRect t="28954" r="8263"/>
            <a:stretch>
              <a:fillRect/>
            </a:stretch>
          </p:blipFill>
          <p:spPr>
            <a:xfrm>
              <a:off x="5936301" y="988278"/>
              <a:ext cx="3270330" cy="1385454"/>
            </a:xfrm>
            <a:prstGeom prst="rect">
              <a:avLst/>
            </a:prstGeom>
            <a:ln w="12700" cap="flat">
              <a:noFill/>
              <a:miter lim="400000"/>
            </a:ln>
            <a:effectLst/>
          </p:spPr>
        </p:pic>
        <p:grpSp>
          <p:nvGrpSpPr>
            <p:cNvPr id="132" name="Curved Left Arrow 5"/>
            <p:cNvGrpSpPr/>
            <p:nvPr/>
          </p:nvGrpSpPr>
          <p:grpSpPr>
            <a:xfrm flipH="1">
              <a:off x="805328" y="2371924"/>
              <a:ext cx="7218983" cy="1340329"/>
              <a:chOff x="0" y="0"/>
              <a:chExt cx="7218981" cy="1340328"/>
            </a:xfrm>
          </p:grpSpPr>
          <p:sp>
            <p:nvSpPr>
              <p:cNvPr id="129"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30"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31"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33"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838200" y="365125"/>
            <a:ext cx="10515600" cy="1325563"/>
          </a:xfrm>
          <a:prstGeom prst="rect">
            <a:avLst/>
          </a:prstGeom>
        </p:spPr>
        <p:txBody>
          <a:bodyPr/>
          <a:lstStyle>
            <a:lvl1pPr defTabSz="868680">
              <a:defRPr sz="4180"/>
            </a:lvl1pPr>
          </a:lstStyle>
          <a:p>
            <a:r>
              <a:t>Funding: UNC Charlotte provides money to help students fund their education</a:t>
            </a:r>
          </a:p>
        </p:txBody>
      </p:sp>
      <p:sp>
        <p:nvSpPr>
          <p:cNvPr id="137" name="Tuition support: GASP and more…"/>
          <p:cNvSpPr txBox="1">
            <a:spLocks noGrp="1"/>
          </p:cNvSpPr>
          <p:nvPr>
            <p:ph type="body" idx="1"/>
          </p:nvPr>
        </p:nvSpPr>
        <p:spPr>
          <a:xfrm>
            <a:off x="838200" y="2789138"/>
            <a:ext cx="10515600" cy="3387825"/>
          </a:xfrm>
          <a:prstGeom prst="rect">
            <a:avLst/>
          </a:prstGeom>
        </p:spPr>
        <p:txBody>
          <a:bodyPr/>
          <a:lstStyle/>
          <a:p>
            <a:pPr marL="481263" indent="-481263">
              <a:lnSpc>
                <a:spcPct val="100000"/>
              </a:lnSpc>
              <a:spcBef>
                <a:spcPts val="0"/>
              </a:spcBef>
              <a:buFontTx/>
              <a:buAutoNum type="arabicPeriod"/>
              <a:defRPr sz="3600"/>
            </a:pPr>
            <a:r>
              <a:t>Tuition support: GASP and more</a:t>
            </a:r>
          </a:p>
          <a:p>
            <a:pPr marL="481263" indent="-481263">
              <a:lnSpc>
                <a:spcPct val="100000"/>
              </a:lnSpc>
              <a:spcBef>
                <a:spcPts val="0"/>
              </a:spcBef>
              <a:buFontTx/>
              <a:buAutoNum type="arabicPeriod"/>
              <a:defRPr sz="3600">
                <a:solidFill>
                  <a:srgbClr val="BFBFBF"/>
                </a:solidFill>
              </a:defRPr>
            </a:pPr>
            <a:r>
              <a:t>Graduate Assistantships: stipend salaries</a:t>
            </a:r>
          </a:p>
          <a:p>
            <a:pPr marL="481263" indent="-481263">
              <a:lnSpc>
                <a:spcPct val="100000"/>
              </a:lnSpc>
              <a:spcBef>
                <a:spcPts val="0"/>
              </a:spcBef>
              <a:buFontTx/>
              <a:buAutoNum type="arabicPeriod"/>
              <a:defRPr sz="3600">
                <a:solidFill>
                  <a:srgbClr val="BFBFBF"/>
                </a:solidFill>
              </a:defRPr>
            </a:pPr>
            <a:r>
              <a:t>GA Position Definitions</a:t>
            </a:r>
          </a:p>
          <a:p>
            <a:pPr marL="481263" indent="-481263">
              <a:lnSpc>
                <a:spcPct val="100000"/>
              </a:lnSpc>
              <a:spcBef>
                <a:spcPts val="0"/>
              </a:spcBef>
              <a:buFontTx/>
              <a:buAutoNum type="arabicPeriod"/>
              <a:defRPr sz="3600">
                <a:solidFill>
                  <a:srgbClr val="BFBFBF"/>
                </a:solidFill>
              </a:defRPr>
            </a:pPr>
            <a:r>
              <a:t>Student loans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
          <p:cNvSpPr/>
          <p:nvPr/>
        </p:nvSpPr>
        <p:spPr>
          <a:xfrm flipH="1">
            <a:off x="3848202" y="4685753"/>
            <a:ext cx="3995804" cy="338204"/>
          </a:xfrm>
          <a:prstGeom prst="rightArrow">
            <a:avLst>
              <a:gd name="adj1" fmla="val 50000"/>
              <a:gd name="adj2" fmla="val 50000"/>
            </a:avLst>
          </a:prstGeom>
          <a:solidFill>
            <a:schemeClr val="accent5">
              <a:lumOff val="12058"/>
            </a:schemeClr>
          </a:solidFill>
          <a:ln w="12700">
            <a:solidFill>
              <a:srgbClr val="42719B"/>
            </a:solidFill>
            <a:miter/>
          </a:ln>
        </p:spPr>
        <p:txBody>
          <a:bodyPr lIns="45719" rIns="45719" anchor="ctr"/>
          <a:lstStyle/>
          <a:p>
            <a:pPr algn="ctr">
              <a:defRPr>
                <a:solidFill>
                  <a:srgbClr val="FFFFFF"/>
                </a:solidFill>
              </a:defRPr>
            </a:pPr>
            <a:endParaRPr/>
          </a:p>
        </p:txBody>
      </p:sp>
      <p:sp>
        <p:nvSpPr>
          <p:cNvPr id="139" name="For eligible doctoral students, GASP pays full tuition and the health insurance premium"/>
          <p:cNvSpPr txBox="1">
            <a:spLocks noGrp="1"/>
          </p:cNvSpPr>
          <p:nvPr>
            <p:ph type="title"/>
          </p:nvPr>
        </p:nvSpPr>
        <p:spPr>
          <a:prstGeom prst="rect">
            <a:avLst/>
          </a:prstGeom>
        </p:spPr>
        <p:txBody>
          <a:bodyPr/>
          <a:lstStyle>
            <a:lvl1pPr defTabSz="859536">
              <a:defRPr sz="4136"/>
            </a:lvl1pPr>
          </a:lstStyle>
          <a:p>
            <a:r>
              <a:t>For eligible doctoral students, GASP pays full tuition and the health insurance premium</a:t>
            </a:r>
          </a:p>
        </p:txBody>
      </p:sp>
      <p:sp>
        <p:nvSpPr>
          <p:cNvPr id="141" name="TextBox 2"/>
          <p:cNvSpPr txBox="1"/>
          <p:nvPr/>
        </p:nvSpPr>
        <p:spPr>
          <a:xfrm>
            <a:off x="4607860" y="3006949"/>
            <a:ext cx="2331212"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r>
              <a:rPr dirty="0"/>
              <a:t>Tuition &amp; health insurance paid to student’s account</a:t>
            </a:r>
          </a:p>
        </p:txBody>
      </p:sp>
      <p:grpSp>
        <p:nvGrpSpPr>
          <p:cNvPr id="149" name="Group"/>
          <p:cNvGrpSpPr/>
          <p:nvPr/>
        </p:nvGrpSpPr>
        <p:grpSpPr>
          <a:xfrm>
            <a:off x="1492724" y="2998728"/>
            <a:ext cx="9206631" cy="3723255"/>
            <a:chOff x="0" y="0"/>
            <a:chExt cx="9206630" cy="3723253"/>
          </a:xfrm>
        </p:grpSpPr>
        <p:pic>
          <p:nvPicPr>
            <p:cNvPr id="142" name="Picture 3" descr="Picture 3"/>
            <p:cNvPicPr>
              <a:picLocks noChangeAspect="1"/>
            </p:cNvPicPr>
            <p:nvPr/>
          </p:nvPicPr>
          <p:blipFill>
            <a:blip r:embed="rId2">
              <a:extLst/>
            </a:blip>
            <a:stretch>
              <a:fillRect/>
            </a:stretch>
          </p:blipFill>
          <p:spPr>
            <a:xfrm>
              <a:off x="0" y="0"/>
              <a:ext cx="2331212" cy="2373770"/>
            </a:xfrm>
            <a:prstGeom prst="rect">
              <a:avLst/>
            </a:prstGeom>
            <a:ln w="12700" cap="flat">
              <a:noFill/>
              <a:miter lim="400000"/>
            </a:ln>
            <a:effectLst/>
          </p:spPr>
        </p:pic>
        <p:pic>
          <p:nvPicPr>
            <p:cNvPr id="143" name="Picture 4" descr="Picture 4"/>
            <p:cNvPicPr>
              <a:picLocks noChangeAspect="1"/>
            </p:cNvPicPr>
            <p:nvPr/>
          </p:nvPicPr>
          <p:blipFill>
            <a:blip r:embed="rId3">
              <a:extLst/>
            </a:blip>
            <a:srcRect t="28954" r="8263"/>
            <a:stretch>
              <a:fillRect/>
            </a:stretch>
          </p:blipFill>
          <p:spPr>
            <a:xfrm>
              <a:off x="5936301" y="988278"/>
              <a:ext cx="3270330" cy="1385454"/>
            </a:xfrm>
            <a:prstGeom prst="rect">
              <a:avLst/>
            </a:prstGeom>
            <a:ln w="12700" cap="flat">
              <a:noFill/>
              <a:miter lim="400000"/>
            </a:ln>
            <a:effectLst/>
          </p:spPr>
        </p:pic>
        <p:grpSp>
          <p:nvGrpSpPr>
            <p:cNvPr id="147" name="Curved Left Arrow 5"/>
            <p:cNvGrpSpPr/>
            <p:nvPr/>
          </p:nvGrpSpPr>
          <p:grpSpPr>
            <a:xfrm flipH="1">
              <a:off x="805328" y="2371924"/>
              <a:ext cx="7218983" cy="1340329"/>
              <a:chOff x="0" y="0"/>
              <a:chExt cx="7218981" cy="1340328"/>
            </a:xfrm>
          </p:grpSpPr>
          <p:sp>
            <p:nvSpPr>
              <p:cNvPr id="144"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45"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46"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48"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We also provide tuition money for eligible master’s students"/>
          <p:cNvSpPr txBox="1">
            <a:spLocks noGrp="1"/>
          </p:cNvSpPr>
          <p:nvPr>
            <p:ph type="title"/>
          </p:nvPr>
        </p:nvSpPr>
        <p:spPr>
          <a:prstGeom prst="rect">
            <a:avLst/>
          </a:prstGeom>
        </p:spPr>
        <p:txBody>
          <a:bodyPr/>
          <a:lstStyle>
            <a:lvl1pPr defTabSz="868680">
              <a:defRPr sz="4180"/>
            </a:lvl1pPr>
          </a:lstStyle>
          <a:p>
            <a:r>
              <a:t>We also provide tuition money for eligible master’s students</a:t>
            </a:r>
          </a:p>
        </p:txBody>
      </p:sp>
      <p:sp>
        <p:nvSpPr>
          <p:cNvPr id="152" name="TextBox 2"/>
          <p:cNvSpPr txBox="1"/>
          <p:nvPr/>
        </p:nvSpPr>
        <p:spPr>
          <a:xfrm>
            <a:off x="3352552" y="3201170"/>
            <a:ext cx="5299028"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r>
              <a:rPr lang="en-US" dirty="0"/>
              <a:t>Graduate School Grant: </a:t>
            </a:r>
            <a:r>
              <a:rPr dirty="0"/>
              <a:t>$2,000</a:t>
            </a:r>
            <a:endParaRPr lang="en-US" dirty="0"/>
          </a:p>
          <a:p>
            <a:r>
              <a:rPr lang="en-US" dirty="0"/>
              <a:t>Master’s Merit:</a:t>
            </a:r>
            <a:r>
              <a:rPr dirty="0"/>
              <a:t> $4,000 or $8,000</a:t>
            </a:r>
          </a:p>
        </p:txBody>
      </p:sp>
      <p:sp>
        <p:nvSpPr>
          <p:cNvPr id="153" name="Right Arrow 1"/>
          <p:cNvSpPr/>
          <p:nvPr/>
        </p:nvSpPr>
        <p:spPr>
          <a:xfrm flipH="1">
            <a:off x="4004164" y="3917983"/>
            <a:ext cx="3995804" cy="338204"/>
          </a:xfrm>
          <a:prstGeom prst="rightArrow">
            <a:avLst>
              <a:gd name="adj1" fmla="val 50000"/>
              <a:gd name="adj2" fmla="val 50000"/>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grpSp>
        <p:nvGrpSpPr>
          <p:cNvPr id="161" name="Group"/>
          <p:cNvGrpSpPr/>
          <p:nvPr/>
        </p:nvGrpSpPr>
        <p:grpSpPr>
          <a:xfrm>
            <a:off x="1492724" y="2998728"/>
            <a:ext cx="9206631" cy="3723255"/>
            <a:chOff x="0" y="0"/>
            <a:chExt cx="9206630" cy="3723253"/>
          </a:xfrm>
        </p:grpSpPr>
        <p:pic>
          <p:nvPicPr>
            <p:cNvPr id="154" name="Picture 3" descr="Picture 3"/>
            <p:cNvPicPr>
              <a:picLocks noChangeAspect="1"/>
            </p:cNvPicPr>
            <p:nvPr/>
          </p:nvPicPr>
          <p:blipFill>
            <a:blip r:embed="rId2">
              <a:extLst/>
            </a:blip>
            <a:stretch>
              <a:fillRect/>
            </a:stretch>
          </p:blipFill>
          <p:spPr>
            <a:xfrm>
              <a:off x="0" y="0"/>
              <a:ext cx="2331212" cy="2373770"/>
            </a:xfrm>
            <a:prstGeom prst="rect">
              <a:avLst/>
            </a:prstGeom>
            <a:ln w="12700" cap="flat">
              <a:noFill/>
              <a:miter lim="400000"/>
            </a:ln>
            <a:effectLst/>
          </p:spPr>
        </p:pic>
        <p:pic>
          <p:nvPicPr>
            <p:cNvPr id="155" name="Picture 4" descr="Picture 4"/>
            <p:cNvPicPr>
              <a:picLocks noChangeAspect="1"/>
            </p:cNvPicPr>
            <p:nvPr/>
          </p:nvPicPr>
          <p:blipFill>
            <a:blip r:embed="rId3">
              <a:extLst/>
            </a:blip>
            <a:srcRect t="28954" r="8263"/>
            <a:stretch>
              <a:fillRect/>
            </a:stretch>
          </p:blipFill>
          <p:spPr>
            <a:xfrm>
              <a:off x="5936301" y="988278"/>
              <a:ext cx="3270330" cy="1385454"/>
            </a:xfrm>
            <a:prstGeom prst="rect">
              <a:avLst/>
            </a:prstGeom>
            <a:ln w="12700" cap="flat">
              <a:noFill/>
              <a:miter lim="400000"/>
            </a:ln>
            <a:effectLst/>
          </p:spPr>
        </p:pic>
        <p:grpSp>
          <p:nvGrpSpPr>
            <p:cNvPr id="159" name="Curved Left Arrow 5"/>
            <p:cNvGrpSpPr/>
            <p:nvPr/>
          </p:nvGrpSpPr>
          <p:grpSpPr>
            <a:xfrm flipH="1">
              <a:off x="805328" y="2371924"/>
              <a:ext cx="7218983" cy="1340329"/>
              <a:chOff x="0" y="0"/>
              <a:chExt cx="7218981" cy="1340328"/>
            </a:xfrm>
          </p:grpSpPr>
          <p:sp>
            <p:nvSpPr>
              <p:cNvPr id="156"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57"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58"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60"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a:xfrm rot="1851761">
            <a:off x="7268030" y="3100094"/>
            <a:ext cx="3126697" cy="453003"/>
          </a:xfrm>
          <a:prstGeom prst="leftArrow">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Left Arrow 9"/>
          <p:cNvSpPr/>
          <p:nvPr/>
        </p:nvSpPr>
        <p:spPr>
          <a:xfrm rot="3216397">
            <a:off x="6270504" y="3136011"/>
            <a:ext cx="1920240" cy="1005840"/>
          </a:xfrm>
          <a:prstGeom prst="leftArrow">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3" name="We fund 1,119 students with a program that was set up to pay for 282 students"/>
          <p:cNvSpPr txBox="1">
            <a:spLocks noGrp="1"/>
          </p:cNvSpPr>
          <p:nvPr>
            <p:ph type="title"/>
          </p:nvPr>
        </p:nvSpPr>
        <p:spPr>
          <a:xfrm>
            <a:off x="905492" y="-17388"/>
            <a:ext cx="10515600" cy="1325563"/>
          </a:xfrm>
          <a:prstGeom prst="rect">
            <a:avLst/>
          </a:prstGeom>
        </p:spPr>
        <p:txBody>
          <a:bodyPr/>
          <a:lstStyle>
            <a:lvl1pPr defTabSz="868680">
              <a:defRPr sz="4180"/>
            </a:lvl1pPr>
          </a:lstStyle>
          <a:p>
            <a:r>
              <a:rPr dirty="0"/>
              <a:t>We fund 1,119 students with a program that was set up to pay for 282 students </a:t>
            </a:r>
          </a:p>
        </p:txBody>
      </p:sp>
      <p:grpSp>
        <p:nvGrpSpPr>
          <p:cNvPr id="173" name="Group"/>
          <p:cNvGrpSpPr/>
          <p:nvPr/>
        </p:nvGrpSpPr>
        <p:grpSpPr>
          <a:xfrm>
            <a:off x="1492724" y="2998728"/>
            <a:ext cx="9206631" cy="3723255"/>
            <a:chOff x="0" y="0"/>
            <a:chExt cx="9206630" cy="3723253"/>
          </a:xfrm>
        </p:grpSpPr>
        <p:pic>
          <p:nvPicPr>
            <p:cNvPr id="166" name="Picture 3" descr="Picture 3"/>
            <p:cNvPicPr>
              <a:picLocks noChangeAspect="1"/>
            </p:cNvPicPr>
            <p:nvPr/>
          </p:nvPicPr>
          <p:blipFill>
            <a:blip r:embed="rId2">
              <a:extLst/>
            </a:blip>
            <a:stretch>
              <a:fillRect/>
            </a:stretch>
          </p:blipFill>
          <p:spPr>
            <a:xfrm>
              <a:off x="0" y="0"/>
              <a:ext cx="2331212" cy="2373770"/>
            </a:xfrm>
            <a:prstGeom prst="rect">
              <a:avLst/>
            </a:prstGeom>
            <a:ln w="12700" cap="flat">
              <a:noFill/>
              <a:miter lim="400000"/>
            </a:ln>
            <a:effectLst/>
          </p:spPr>
        </p:pic>
        <p:pic>
          <p:nvPicPr>
            <p:cNvPr id="167" name="Picture 4" descr="Picture 4"/>
            <p:cNvPicPr>
              <a:picLocks noChangeAspect="1"/>
            </p:cNvPicPr>
            <p:nvPr/>
          </p:nvPicPr>
          <p:blipFill>
            <a:blip r:embed="rId3">
              <a:extLst/>
            </a:blip>
            <a:srcRect t="28954" r="8263"/>
            <a:stretch>
              <a:fillRect/>
            </a:stretch>
          </p:blipFill>
          <p:spPr>
            <a:xfrm>
              <a:off x="5936301" y="988278"/>
              <a:ext cx="3270330" cy="1385454"/>
            </a:xfrm>
            <a:prstGeom prst="rect">
              <a:avLst/>
            </a:prstGeom>
            <a:ln w="12700" cap="flat">
              <a:noFill/>
              <a:miter lim="400000"/>
            </a:ln>
            <a:effectLst/>
          </p:spPr>
        </p:pic>
        <p:grpSp>
          <p:nvGrpSpPr>
            <p:cNvPr id="171" name="Curved Left Arrow 5"/>
            <p:cNvGrpSpPr/>
            <p:nvPr/>
          </p:nvGrpSpPr>
          <p:grpSpPr>
            <a:xfrm flipH="1">
              <a:off x="805328" y="2371924"/>
              <a:ext cx="7218983" cy="1340329"/>
              <a:chOff x="0" y="0"/>
              <a:chExt cx="7218981" cy="1340328"/>
            </a:xfrm>
          </p:grpSpPr>
          <p:sp>
            <p:nvSpPr>
              <p:cNvPr id="168" name="Shape"/>
              <p:cNvSpPr/>
              <p:nvPr/>
            </p:nvSpPr>
            <p:spPr>
              <a:xfrm rot="5400000">
                <a:off x="2939327" y="-2939327"/>
                <a:ext cx="1340329" cy="7218982"/>
              </a:xfrm>
              <a:custGeom>
                <a:avLst/>
                <a:gdLst/>
                <a:ahLst/>
                <a:cxnLst>
                  <a:cxn ang="0">
                    <a:pos x="wd2" y="hd2"/>
                  </a:cxn>
                  <a:cxn ang="5400000">
                    <a:pos x="wd2" y="hd2"/>
                  </a:cxn>
                  <a:cxn ang="10800000">
                    <a:pos x="wd2" y="hd2"/>
                  </a:cxn>
                  <a:cxn ang="16200000">
                    <a:pos x="wd2" y="hd2"/>
                  </a:cxn>
                </a:cxnLst>
                <a:rect l="0" t="0" r="r" b="b"/>
                <a:pathLst>
                  <a:path w="20793" h="21600" extrusionOk="0">
                    <a:moveTo>
                      <a:pt x="0" y="20351"/>
                    </a:moveTo>
                    <a:lnTo>
                      <a:pt x="7141" y="17920"/>
                    </a:lnTo>
                    <a:lnTo>
                      <a:pt x="7141" y="18834"/>
                    </a:lnTo>
                    <a:lnTo>
                      <a:pt x="7141" y="18834"/>
                    </a:lnTo>
                    <a:cubicBezTo>
                      <a:pt x="14661" y="17549"/>
                      <a:pt x="19933" y="14362"/>
                      <a:pt x="20697" y="10639"/>
                    </a:cubicBezTo>
                    <a:cubicBezTo>
                      <a:pt x="21600" y="15039"/>
                      <a:pt x="16028" y="19168"/>
                      <a:pt x="7141" y="20687"/>
                    </a:cubicBezTo>
                    <a:lnTo>
                      <a:pt x="7141" y="21600"/>
                    </a:lnTo>
                    <a:close/>
                    <a:moveTo>
                      <a:pt x="20792" y="11565"/>
                    </a:moveTo>
                    <a:cubicBezTo>
                      <a:pt x="20792" y="6201"/>
                      <a:pt x="11483" y="1853"/>
                      <a:pt x="0" y="1853"/>
                    </a:cubicBezTo>
                    <a:lnTo>
                      <a:pt x="0" y="0"/>
                    </a:lnTo>
                    <a:cubicBezTo>
                      <a:pt x="11483" y="0"/>
                      <a:pt x="20792" y="4348"/>
                      <a:pt x="20792" y="97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169" name="Shape"/>
              <p:cNvSpPr/>
              <p:nvPr/>
            </p:nvSpPr>
            <p:spPr>
              <a:xfrm rot="5400000">
                <a:off x="4616220" y="-1262478"/>
                <a:ext cx="1340286" cy="3865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82"/>
                      <a:pt x="11929" y="3461"/>
                      <a:pt x="0" y="3461"/>
                    </a:cubicBezTo>
                    <a:lnTo>
                      <a:pt x="0" y="0"/>
                    </a:lnTo>
                    <a:cubicBezTo>
                      <a:pt x="11929" y="0"/>
                      <a:pt x="21600" y="8121"/>
                      <a:pt x="21600" y="18139"/>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70" name="Line"/>
              <p:cNvSpPr/>
              <p:nvPr/>
            </p:nvSpPr>
            <p:spPr>
              <a:xfrm rot="5400000">
                <a:off x="2939348" y="-2939349"/>
                <a:ext cx="1340286" cy="7218983"/>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cubicBezTo>
                      <a:pt x="21600" y="6201"/>
                      <a:pt x="11929" y="1853"/>
                      <a:pt x="0" y="1853"/>
                    </a:cubicBezTo>
                    <a:lnTo>
                      <a:pt x="0" y="0"/>
                    </a:lnTo>
                    <a:cubicBezTo>
                      <a:pt x="11929" y="0"/>
                      <a:pt x="21600" y="4348"/>
                      <a:pt x="21600" y="9712"/>
                    </a:cubicBezTo>
                    <a:lnTo>
                      <a:pt x="21600" y="11565"/>
                    </a:lnTo>
                    <a:cubicBezTo>
                      <a:pt x="21600" y="15643"/>
                      <a:pt x="15936" y="19286"/>
                      <a:pt x="7419" y="20687"/>
                    </a:cubicBezTo>
                    <a:lnTo>
                      <a:pt x="7419" y="21600"/>
                    </a:lnTo>
                    <a:lnTo>
                      <a:pt x="0" y="20351"/>
                    </a:lnTo>
                    <a:lnTo>
                      <a:pt x="7419" y="17920"/>
                    </a:lnTo>
                    <a:lnTo>
                      <a:pt x="7419" y="18834"/>
                    </a:lnTo>
                    <a:lnTo>
                      <a:pt x="7419" y="18834"/>
                    </a:lnTo>
                    <a:cubicBezTo>
                      <a:pt x="15231" y="17549"/>
                      <a:pt x="20708" y="14362"/>
                      <a:pt x="21501" y="10639"/>
                    </a:cubicBezTo>
                  </a:path>
                </a:pathLst>
              </a:custGeom>
              <a:noFill/>
              <a:ln w="12700" cap="flat">
                <a:solidFill>
                  <a:srgbClr val="42719B"/>
                </a:solidFill>
                <a:prstDash val="solid"/>
                <a:miter lim="800000"/>
              </a:ln>
              <a:effectLst/>
            </p:spPr>
            <p:txBody>
              <a:bodyPr wrap="square" lIns="45719" tIns="45719" rIns="45719" bIns="45719" numCol="1" anchor="ctr">
                <a:noAutofit/>
              </a:bodyPr>
              <a:lstStyle/>
              <a:p>
                <a:pPr algn="ctr"/>
                <a:endParaRPr/>
              </a:p>
            </p:txBody>
          </p:sp>
        </p:grpSp>
        <p:sp>
          <p:nvSpPr>
            <p:cNvPr id="172" name="TextBox 7"/>
            <p:cNvSpPr txBox="1"/>
            <p:nvPr/>
          </p:nvSpPr>
          <p:spPr>
            <a:xfrm>
              <a:off x="2623598" y="2412613"/>
              <a:ext cx="3582445" cy="131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800"/>
              </a:lvl1pPr>
            </a:lstStyle>
            <a:p>
              <a:r>
                <a:t>Tuition, fees, health insurance, &amp; tuition increment</a:t>
              </a:r>
            </a:p>
          </p:txBody>
        </p:sp>
      </p:grpSp>
      <p:pic>
        <p:nvPicPr>
          <p:cNvPr id="14" name="Picture 8" descr="Picture 8"/>
          <p:cNvPicPr>
            <a:picLocks noChangeAspect="1"/>
          </p:cNvPicPr>
          <p:nvPr/>
        </p:nvPicPr>
        <p:blipFill>
          <a:blip r:embed="rId4">
            <a:extLst/>
          </a:blip>
          <a:stretch>
            <a:fillRect/>
          </a:stretch>
        </p:blipFill>
        <p:spPr>
          <a:xfrm>
            <a:off x="9818711" y="1327091"/>
            <a:ext cx="1761290" cy="1041584"/>
          </a:xfrm>
          <a:prstGeom prst="rect">
            <a:avLst/>
          </a:prstGeom>
          <a:ln w="12700">
            <a:miter lim="400000"/>
          </a:ln>
        </p:spPr>
      </p:pic>
      <p:sp>
        <p:nvSpPr>
          <p:cNvPr id="2" name="Down Arrow 1"/>
          <p:cNvSpPr/>
          <p:nvPr/>
        </p:nvSpPr>
        <p:spPr>
          <a:xfrm>
            <a:off x="10078497" y="2476172"/>
            <a:ext cx="452176" cy="1392443"/>
          </a:xfrm>
          <a:prstGeom prst="downArrow">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TextBox 2"/>
          <p:cNvSpPr txBox="1"/>
          <p:nvPr/>
        </p:nvSpPr>
        <p:spPr>
          <a:xfrm>
            <a:off x="10530673" y="2477640"/>
            <a:ext cx="1358666"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j-lt"/>
                <a:ea typeface="+mj-ea"/>
                <a:cs typeface="+mj-cs"/>
                <a:sym typeface="Calibri"/>
              </a:rPr>
              <a:t>Money for 282 students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3740" y="1657028"/>
            <a:ext cx="2136542" cy="1121590"/>
          </a:xfrm>
          <a:prstGeom prst="rect">
            <a:avLst/>
          </a:prstGeom>
        </p:spPr>
      </p:pic>
      <p:sp>
        <p:nvSpPr>
          <p:cNvPr id="11" name="TextBox 10"/>
          <p:cNvSpPr txBox="1"/>
          <p:nvPr/>
        </p:nvSpPr>
        <p:spPr>
          <a:xfrm>
            <a:off x="8524922" y="2554586"/>
            <a:ext cx="97536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282</a:t>
            </a:r>
          </a:p>
        </p:txBody>
      </p:sp>
      <p:sp>
        <p:nvSpPr>
          <p:cNvPr id="12" name="TextBox 11"/>
          <p:cNvSpPr txBox="1"/>
          <p:nvPr/>
        </p:nvSpPr>
        <p:spPr>
          <a:xfrm>
            <a:off x="7318465" y="2998728"/>
            <a:ext cx="91735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Calibri"/>
              </a:rPr>
              <a:t>837</a:t>
            </a:r>
          </a:p>
        </p:txBody>
      </p:sp>
      <p:sp>
        <p:nvSpPr>
          <p:cNvPr id="21" name="Curved Up Arrow 20"/>
          <p:cNvSpPr/>
          <p:nvPr/>
        </p:nvSpPr>
        <p:spPr>
          <a:xfrm rot="9909662">
            <a:off x="1934663" y="1651280"/>
            <a:ext cx="3063026" cy="1037663"/>
          </a:xfrm>
          <a:prstGeom prst="curvedUpArrow">
            <a:avLst>
              <a:gd name="adj1" fmla="val 50055"/>
              <a:gd name="adj2" fmla="val 108589"/>
              <a:gd name="adj3" fmla="val 25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TextBox 21"/>
          <p:cNvSpPr txBox="1"/>
          <p:nvPr/>
        </p:nvSpPr>
        <p:spPr>
          <a:xfrm>
            <a:off x="1" y="3220435"/>
            <a:ext cx="158425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Calibri"/>
              </a:rPr>
              <a:t>1,119</a:t>
            </a:r>
          </a:p>
          <a:p>
            <a:pPr marL="0" marR="0" indent="0" algn="l" defTabSz="914400" rtl="0" fontAlgn="auto" latinLnBrk="0" hangingPunct="0">
              <a:lnSpc>
                <a:spcPct val="100000"/>
              </a:lnSpc>
              <a:spcBef>
                <a:spcPts val="0"/>
              </a:spcBef>
              <a:spcAft>
                <a:spcPts val="0"/>
              </a:spcAft>
              <a:buClrTx/>
              <a:buSzTx/>
              <a:buFontTx/>
              <a:buNone/>
              <a:tabLst/>
            </a:pPr>
            <a:r>
              <a:rPr lang="en-US" sz="3200" dirty="0"/>
              <a:t>Master’s and Doc</a:t>
            </a:r>
            <a:endParaRPr kumimoji="0" lang="en-US" sz="3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72074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1" grpId="0"/>
      <p:bldP spid="12"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prstGeom prst="rect">
            <a:avLst/>
          </a:prstGeom>
        </p:spPr>
        <p:txBody>
          <a:bodyPr/>
          <a:lstStyle>
            <a:lvl1pPr defTabSz="868680">
              <a:defRPr sz="4180"/>
            </a:lvl1pPr>
          </a:lstStyle>
          <a:p>
            <a:r>
              <a:t>Funding: UNC Charlotte provides money to help students fund their education</a:t>
            </a:r>
          </a:p>
        </p:txBody>
      </p:sp>
      <p:sp>
        <p:nvSpPr>
          <p:cNvPr id="176" name="Tuition support: GASP and more…"/>
          <p:cNvSpPr txBox="1">
            <a:spLocks noGrp="1"/>
          </p:cNvSpPr>
          <p:nvPr>
            <p:ph type="body" idx="1"/>
          </p:nvPr>
        </p:nvSpPr>
        <p:spPr>
          <a:xfrm>
            <a:off x="838200" y="2789138"/>
            <a:ext cx="10515600" cy="3387825"/>
          </a:xfrm>
          <a:prstGeom prst="rect">
            <a:avLst/>
          </a:prstGeom>
        </p:spPr>
        <p:txBody>
          <a:bodyPr/>
          <a:lstStyle/>
          <a:p>
            <a:pPr marL="481263" indent="-481263">
              <a:lnSpc>
                <a:spcPct val="100000"/>
              </a:lnSpc>
              <a:spcBef>
                <a:spcPts val="0"/>
              </a:spcBef>
              <a:buFontTx/>
              <a:buAutoNum type="arabicPeriod"/>
              <a:defRPr sz="3600">
                <a:solidFill>
                  <a:srgbClr val="BFBFBF"/>
                </a:solidFill>
              </a:defRPr>
            </a:pPr>
            <a:r>
              <a:t>Tuition support: GASP and more</a:t>
            </a:r>
          </a:p>
          <a:p>
            <a:pPr marL="481263" indent="-481263">
              <a:lnSpc>
                <a:spcPct val="100000"/>
              </a:lnSpc>
              <a:spcBef>
                <a:spcPts val="0"/>
              </a:spcBef>
              <a:buFontTx/>
              <a:buAutoNum type="arabicPeriod"/>
              <a:defRPr sz="3600"/>
            </a:pPr>
            <a:r>
              <a:t>Graduate Assistantships: stipend salaries</a:t>
            </a:r>
          </a:p>
          <a:p>
            <a:pPr marL="481263" indent="-481263">
              <a:lnSpc>
                <a:spcPct val="100000"/>
              </a:lnSpc>
              <a:spcBef>
                <a:spcPts val="0"/>
              </a:spcBef>
              <a:buFontTx/>
              <a:buAutoNum type="arabicPeriod"/>
              <a:defRPr sz="3600">
                <a:solidFill>
                  <a:srgbClr val="BFBFBF"/>
                </a:solidFill>
              </a:defRPr>
            </a:pPr>
            <a:r>
              <a:t>GA Position Definitions</a:t>
            </a:r>
          </a:p>
          <a:p>
            <a:pPr marL="481263" indent="-481263">
              <a:lnSpc>
                <a:spcPct val="100000"/>
              </a:lnSpc>
              <a:spcBef>
                <a:spcPts val="0"/>
              </a:spcBef>
              <a:buFontTx/>
              <a:buAutoNum type="arabicPeriod"/>
              <a:defRPr sz="3600">
                <a:solidFill>
                  <a:srgbClr val="BFBFBF"/>
                </a:solidFill>
              </a:defRPr>
            </a:pPr>
            <a:r>
              <a:t>Student loans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TotalTime>
  <Words>1040</Words>
  <Application>Microsoft Office PowerPoint</Application>
  <PresentationFormat>Widescreen</PresentationFormat>
  <Paragraphs>190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Graduate Student Funding As-Is: Definitions and Concepts</vt:lpstr>
      <vt:lpstr>Tuition &amp; Fees Bill Per Semester</vt:lpstr>
      <vt:lpstr>The cost to complete a program is more expensive for part-time students</vt:lpstr>
      <vt:lpstr>Tuition, fees and increments are actual money spent; there is no “waiver”</vt:lpstr>
      <vt:lpstr>Funding: UNC Charlotte provides money to help students fund their education</vt:lpstr>
      <vt:lpstr>For eligible doctoral students, GASP pays full tuition and the health insurance premium</vt:lpstr>
      <vt:lpstr>We also provide tuition money for eligible master’s students</vt:lpstr>
      <vt:lpstr>We fund 1,119 students with a program that was set up to pay for 282 students </vt:lpstr>
      <vt:lpstr>Funding: UNC Charlotte provides money to help students fund their education</vt:lpstr>
      <vt:lpstr>Graduate Assistantships pay salaries to students for work </vt:lpstr>
      <vt:lpstr>Graduate Assistantships pay salaries to students for work </vt:lpstr>
      <vt:lpstr>Funding: UNC Charlotte provides money to help students fund their education</vt:lpstr>
      <vt:lpstr>What is the work?  eGA asks for a Type and Duties and Responsibilities that appear in the student’s contract</vt:lpstr>
      <vt:lpstr>Where does the TA/RA money come from?</vt:lpstr>
      <vt:lpstr>Grant funds pay RAs, Institutional funds pay TAs, AAs, AND RAs</vt:lpstr>
      <vt:lpstr>RAs funded by the University – what is the mission? What are the rules?</vt:lpstr>
      <vt:lpstr>PowerPoint Presentation</vt:lpstr>
      <vt:lpstr>Funding: UNC Charlotte provides money to help students fund their education</vt:lpstr>
      <vt:lpstr>Students can borrow up to the Cost of Attendance minus EFC</vt:lpstr>
      <vt:lpstr>Students can borrow up to the Cost of Attendance minus EFC</vt:lpstr>
      <vt:lpstr>Our agenda: find ways to implement the Funding Task Force 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Funding As-Is: Definitions and Concepts</dc:title>
  <dc:creator>Goodliffe, Julie</dc:creator>
  <cp:lastModifiedBy>Parks, Annette</cp:lastModifiedBy>
  <cp:revision>43</cp:revision>
  <dcterms:modified xsi:type="dcterms:W3CDTF">2019-10-01T20:07:25Z</dcterms:modified>
</cp:coreProperties>
</file>