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0" r:id="rId2"/>
    <p:sldId id="331" r:id="rId3"/>
    <p:sldId id="332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3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1/19/2017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Fit to Major is a critical problem for Transfer students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Graduation</a:t>
            </a:r>
            <a:r>
              <a:rPr lang="en-US" baseline="0" dirty="0" smtClean="0"/>
              <a:t> of Transfer students w/in 4 years of achieving Junior standing lags 10-15% behind comparable rates for native Freshmen who achieve Junior standing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92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29% MT grades</a:t>
            </a:r>
            <a:r>
              <a:rPr lang="en-US" baseline="0" dirty="0" smtClean="0"/>
              <a:t> only</a:t>
            </a:r>
          </a:p>
          <a:p>
            <a:r>
              <a:rPr lang="en-US" baseline="0" dirty="0" smtClean="0"/>
              <a:t>13% EA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904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33% of</a:t>
            </a:r>
            <a:r>
              <a:rPr lang="en-US" baseline="0" dirty="0" smtClean="0"/>
              <a:t> students in a section reporting </a:t>
            </a:r>
            <a:r>
              <a:rPr lang="en-US" dirty="0" smtClean="0"/>
              <a:t>MT grades</a:t>
            </a:r>
            <a:r>
              <a:rPr lang="en-US" baseline="0" dirty="0" smtClean="0"/>
              <a:t> only</a:t>
            </a:r>
          </a:p>
          <a:p>
            <a:r>
              <a:rPr lang="en-US" baseline="0" dirty="0" smtClean="0"/>
              <a:t>13% of students in a section reporting EA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083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1/19/2017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1/19/2017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IPASS:  Integrated Planning and Advising for Student Success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99160" y="1936749"/>
            <a:ext cx="11007090" cy="4730751"/>
          </a:xfrm>
        </p:spPr>
        <p:txBody>
          <a:bodyPr>
            <a:noAutofit/>
          </a:bodyPr>
          <a:lstStyle/>
          <a:p>
            <a:r>
              <a:rPr lang="en-US" sz="2800" dirty="0" smtClean="0"/>
              <a:t>IPASS – National Best Practice Grant</a:t>
            </a:r>
          </a:p>
          <a:p>
            <a:pPr lvl="1"/>
            <a:r>
              <a:rPr lang="en-US" sz="2800" dirty="0" smtClean="0"/>
              <a:t>Gates Foundation through EDUCAUSE</a:t>
            </a:r>
          </a:p>
          <a:p>
            <a:pPr lvl="1"/>
            <a:r>
              <a:rPr lang="en-US" sz="2800" dirty="0" smtClean="0"/>
              <a:t>~ 30 Institutions Nationwide, mix of 2- and 4-year schools</a:t>
            </a:r>
          </a:p>
          <a:p>
            <a:pPr lvl="1"/>
            <a:r>
              <a:rPr lang="en-US" sz="2800" dirty="0" smtClean="0"/>
              <a:t>3 years</a:t>
            </a:r>
          </a:p>
          <a:p>
            <a:pPr marL="233363" lvl="1" indent="-233363"/>
            <a:r>
              <a:rPr lang="en-US" sz="2800" dirty="0" smtClean="0"/>
              <a:t>IPASS – Randomized Controlled Trial (RCT)</a:t>
            </a:r>
            <a:endParaRPr lang="en-US" sz="2800" dirty="0"/>
          </a:p>
          <a:p>
            <a:pPr lvl="1"/>
            <a:r>
              <a:rPr lang="en-US" sz="2800" dirty="0" smtClean="0"/>
              <a:t>Gates Foundation through CCRC / MDRC</a:t>
            </a:r>
          </a:p>
          <a:p>
            <a:pPr lvl="1"/>
            <a:r>
              <a:rPr lang="en-US" sz="2800" dirty="0" smtClean="0"/>
              <a:t>3 Institutions:</a:t>
            </a:r>
          </a:p>
          <a:p>
            <a:pPr lvl="2"/>
            <a:r>
              <a:rPr lang="en-US" sz="2400" dirty="0" smtClean="0"/>
              <a:t>UNC Charlotte</a:t>
            </a:r>
          </a:p>
          <a:p>
            <a:pPr lvl="2"/>
            <a:r>
              <a:rPr lang="en-US" sz="2400" dirty="0" smtClean="0"/>
              <a:t>Fresno State</a:t>
            </a:r>
          </a:p>
          <a:p>
            <a:pPr lvl="2"/>
            <a:r>
              <a:rPr lang="en-US" sz="2400" dirty="0" smtClean="0"/>
              <a:t>Montgomery CC (Philadelphia)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06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216407"/>
          </a:xfrm>
        </p:spPr>
        <p:txBody>
          <a:bodyPr/>
          <a:lstStyle/>
          <a:p>
            <a:r>
              <a:rPr lang="en-US" sz="4000" dirty="0" smtClean="0"/>
              <a:t>IPASS:  Randomized Controlled Trial</a:t>
            </a:r>
            <a:endParaRPr lang="en-US" sz="4000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190500" y="1866899"/>
            <a:ext cx="11684001" cy="4991101"/>
          </a:xfrm>
          <a:prstGeom prst="rect">
            <a:avLst/>
          </a:prstGeom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3200" dirty="0"/>
              <a:t> </a:t>
            </a:r>
            <a:r>
              <a:rPr lang="en-US" sz="3200" dirty="0" smtClean="0"/>
              <a:t> Cohort 1  --   </a:t>
            </a:r>
            <a:r>
              <a:rPr lang="en-US" sz="3000" dirty="0" smtClean="0"/>
              <a:t>Spring 17 </a:t>
            </a:r>
            <a:r>
              <a:rPr lang="en-US" sz="3000" dirty="0" smtClean="0">
                <a:sym typeface="Wingdings"/>
              </a:rPr>
              <a:t> Fall 18</a:t>
            </a:r>
          </a:p>
          <a:p>
            <a:pPr lvl="1">
              <a:spcBef>
                <a:spcPts val="0"/>
              </a:spcBef>
            </a:pPr>
            <a:r>
              <a:rPr lang="en-US" sz="3000" dirty="0">
                <a:sym typeface="Wingdings"/>
              </a:rPr>
              <a:t> </a:t>
            </a:r>
            <a:r>
              <a:rPr lang="en-US" sz="3000" dirty="0" smtClean="0">
                <a:sym typeface="Wingdings"/>
              </a:rPr>
              <a:t>Continuing FR and SO (both native freshmen and transfers)</a:t>
            </a:r>
          </a:p>
          <a:p>
            <a:pPr lvl="1">
              <a:spcBef>
                <a:spcPts val="0"/>
              </a:spcBef>
            </a:pPr>
            <a:r>
              <a:rPr lang="en-US" sz="3000" dirty="0">
                <a:sym typeface="Wingdings"/>
              </a:rPr>
              <a:t> </a:t>
            </a:r>
            <a:r>
              <a:rPr lang="en-US" sz="3000" dirty="0" smtClean="0">
                <a:sym typeface="Wingdings"/>
              </a:rPr>
              <a:t>Colleges</a:t>
            </a:r>
          </a:p>
          <a:p>
            <a:pPr lvl="2">
              <a:spcBef>
                <a:spcPts val="0"/>
              </a:spcBef>
            </a:pPr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COB</a:t>
            </a:r>
          </a:p>
          <a:p>
            <a:pPr lvl="2">
              <a:spcBef>
                <a:spcPts val="0"/>
              </a:spcBef>
            </a:pPr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CCI</a:t>
            </a:r>
          </a:p>
          <a:p>
            <a:pPr lvl="2">
              <a:spcBef>
                <a:spcPts val="0"/>
              </a:spcBef>
            </a:pPr>
            <a:r>
              <a:rPr lang="en-US" sz="2800" dirty="0" smtClean="0">
                <a:sym typeface="Wingdings"/>
              </a:rPr>
              <a:t> CLAS (PBIO, PCJU, PCOM, PSYC, POLS)</a:t>
            </a:r>
          </a:p>
          <a:p>
            <a:pPr lvl="2">
              <a:spcBef>
                <a:spcPts val="0"/>
              </a:spcBef>
            </a:pPr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UCOL</a:t>
            </a:r>
            <a:endParaRPr lang="en-US" sz="2800" dirty="0">
              <a:sym typeface="Wingdings"/>
            </a:endParaRPr>
          </a:p>
          <a:p>
            <a:pPr lvl="1">
              <a:spcBef>
                <a:spcPts val="0"/>
              </a:spcBef>
            </a:pPr>
            <a:r>
              <a:rPr lang="en-US" sz="3000" dirty="0" smtClean="0">
                <a:sym typeface="Wingdings"/>
              </a:rPr>
              <a:t> Randomized Treatment and Control (total N of 2500)</a:t>
            </a:r>
            <a:endParaRPr lang="en-US" sz="1800" dirty="0" smtClean="0">
              <a:sym typeface="Wingdings"/>
            </a:endParaRPr>
          </a:p>
          <a:p>
            <a:pPr lvl="1">
              <a:spcBef>
                <a:spcPts val="0"/>
              </a:spcBef>
            </a:pPr>
            <a:endParaRPr lang="en-US" sz="1800" dirty="0" smtClean="0">
              <a:sym typeface="Wingding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 Cohort 2 ?   </a:t>
            </a:r>
          </a:p>
        </p:txBody>
      </p:sp>
    </p:spTree>
    <p:extLst>
      <p:ext uri="{BB962C8B-B14F-4D97-AF65-F5344CB8AC3E}">
        <p14:creationId xmlns:p14="http://schemas.microsoft.com/office/powerpoint/2010/main" val="402206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Early Alerts and Mid-Term D/F Grades</a:t>
            </a:r>
            <a:br>
              <a:rPr lang="en-US" sz="3600" dirty="0" smtClean="0"/>
            </a:br>
            <a:r>
              <a:rPr lang="en-US" dirty="0"/>
              <a:t>	</a:t>
            </a:r>
            <a:r>
              <a:rPr lang="en-US" dirty="0" smtClean="0"/>
              <a:t>TOP 40 / PROGRESSION COURSES, FALL 2016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1625" y="2190749"/>
            <a:ext cx="10607167" cy="3986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 smtClean="0"/>
              <a:t>REPORTING -- </a:t>
            </a:r>
          </a:p>
          <a:p>
            <a:pPr marL="0" indent="0">
              <a:buNone/>
            </a:pPr>
            <a:r>
              <a:rPr lang="en-US" sz="3200" dirty="0" smtClean="0"/>
              <a:t>994 SECTIONS designated as Top 40 or Progression Courses</a:t>
            </a:r>
          </a:p>
          <a:p>
            <a:pPr lvl="1"/>
            <a:r>
              <a:rPr lang="en-US" sz="3200" dirty="0" smtClean="0"/>
              <a:t>EARLY ALERT  -- 54% of sections</a:t>
            </a:r>
          </a:p>
          <a:p>
            <a:pPr lvl="1"/>
            <a:r>
              <a:rPr lang="en-US" sz="3200" dirty="0" smtClean="0"/>
              <a:t>MT GRADES  -- 60% of sections</a:t>
            </a:r>
          </a:p>
          <a:p>
            <a:pPr lvl="2"/>
            <a:r>
              <a:rPr lang="en-US" sz="3000" b="1" dirty="0" smtClean="0"/>
              <a:t>BOTH</a:t>
            </a:r>
            <a:r>
              <a:rPr lang="en-US" sz="3000" dirty="0" smtClean="0"/>
              <a:t> EA and MT  -- </a:t>
            </a:r>
            <a:r>
              <a:rPr lang="en-US" sz="3000" b="1" dirty="0" smtClean="0"/>
              <a:t>32% </a:t>
            </a:r>
            <a:r>
              <a:rPr lang="en-US" sz="3000" dirty="0" smtClean="0"/>
              <a:t>of sections</a:t>
            </a:r>
          </a:p>
          <a:p>
            <a:pPr lvl="2"/>
            <a:r>
              <a:rPr lang="en-US" sz="3000" b="1" dirty="0" smtClean="0"/>
              <a:t>NEITHER</a:t>
            </a:r>
            <a:r>
              <a:rPr lang="en-US" sz="3000" dirty="0" smtClean="0"/>
              <a:t> EA or MT  -- </a:t>
            </a:r>
            <a:r>
              <a:rPr lang="en-US" sz="3200" b="1" dirty="0" smtClean="0"/>
              <a:t>26% </a:t>
            </a:r>
            <a:r>
              <a:rPr lang="en-US" sz="3200" dirty="0" smtClean="0"/>
              <a:t>of sections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4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Early Alerts and Mid-Term D/F Grades</a:t>
            </a:r>
            <a:br>
              <a:rPr lang="en-US" sz="3600" dirty="0" smtClean="0"/>
            </a:br>
            <a:r>
              <a:rPr lang="en-US" dirty="0"/>
              <a:t>	</a:t>
            </a:r>
            <a:r>
              <a:rPr lang="en-US" dirty="0" smtClean="0"/>
              <a:t>TOP 40 / PROGRESSION COURSES, FALL 2016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809750"/>
            <a:ext cx="10575417" cy="936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RELIABILITY – MT Grades  (instructors in same color)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08000" y="2492375"/>
          <a:ext cx="11398253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0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8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84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8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84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84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84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027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Course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Sections Reporting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      D</a:t>
                      </a:r>
                      <a:r>
                        <a:rPr lang="en-US" sz="2400" baseline="0" dirty="0" smtClean="0"/>
                        <a:t> or 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      D</a:t>
                      </a:r>
                      <a:r>
                        <a:rPr lang="en-US" sz="2400" baseline="0" dirty="0" smtClean="0"/>
                        <a:t> or 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      D</a:t>
                      </a:r>
                      <a:r>
                        <a:rPr lang="en-US" sz="2400" baseline="0" dirty="0" smtClean="0"/>
                        <a:t> or 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      D</a:t>
                      </a:r>
                      <a:r>
                        <a:rPr lang="en-US" sz="2400" baseline="0" dirty="0" smtClean="0"/>
                        <a:t> or 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      D</a:t>
                      </a:r>
                      <a:r>
                        <a:rPr lang="en-US" sz="2400" baseline="0" dirty="0" smtClean="0"/>
                        <a:t> or 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%       D</a:t>
                      </a:r>
                      <a:r>
                        <a:rPr lang="en-US" sz="2400" baseline="0" dirty="0" smtClean="0"/>
                        <a:t> or 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      D</a:t>
                      </a:r>
                      <a:r>
                        <a:rPr lang="en-US" sz="2400" baseline="0" dirty="0" smtClean="0"/>
                        <a:t> or 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%       D</a:t>
                      </a:r>
                      <a:r>
                        <a:rPr lang="en-US" sz="2400" baseline="0" dirty="0" smtClean="0"/>
                        <a:t> or 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6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LBST 1105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12%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21%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29%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6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BIOL</a:t>
                      </a:r>
                      <a:r>
                        <a:rPr lang="en-US" sz="2400" baseline="0" dirty="0" smtClean="0"/>
                        <a:t> 1110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6%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10%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6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CHEM 1200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31%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43%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6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CHEM 1251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42%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43%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47%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47%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50%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51%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52%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6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MATH 1100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 &lt; 10%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r>
                        <a:rPr lang="en-US" sz="1600" dirty="0" smtClean="0"/>
                        <a:t>%</a:t>
                      </a:r>
                      <a:r>
                        <a:rPr lang="en-US" sz="2400" dirty="0" smtClean="0"/>
                        <a:t> &lt; 11 &lt;20</a:t>
                      </a:r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20</a:t>
                      </a:r>
                      <a:r>
                        <a:rPr lang="en-US" sz="1600" dirty="0" smtClean="0"/>
                        <a:t>%</a:t>
                      </a:r>
                      <a:r>
                        <a:rPr lang="en-US" sz="2400" dirty="0" smtClean="0"/>
                        <a:t> &lt; 7 &lt;30</a:t>
                      </a:r>
                      <a:r>
                        <a:rPr lang="en-US" sz="1600" dirty="0" smtClean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40</a:t>
                      </a:r>
                      <a:r>
                        <a:rPr lang="en-US" sz="1600" dirty="0" smtClean="0"/>
                        <a:t>%</a:t>
                      </a:r>
                      <a:r>
                        <a:rPr lang="en-US" sz="2400" dirty="0" smtClean="0"/>
                        <a:t> &lt; 2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6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ACCT 2121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6 </a:t>
                      </a:r>
                      <a:r>
                        <a:rPr lang="en-US" sz="1800" dirty="0" smtClean="0">
                          <a:solidFill>
                            <a:srgbClr val="008000"/>
                          </a:solidFill>
                        </a:rPr>
                        <a:t>(2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66FF"/>
                          </a:solidFill>
                        </a:rPr>
                        <a:t>15</a:t>
                      </a:r>
                      <a:endParaRPr lang="en-US" sz="24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66FF"/>
                          </a:solidFill>
                        </a:rPr>
                        <a:t>19</a:t>
                      </a:r>
                      <a:endParaRPr lang="en-US" sz="24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3366FF"/>
                          </a:solidFill>
                        </a:rPr>
                        <a:t>23</a:t>
                      </a:r>
                      <a:endParaRPr lang="en-US" sz="24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6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ITCS 1212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29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0796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/>
          </a:p>
          <a:p>
            <a:pPr algn="ctr"/>
            <a:r>
              <a:rPr lang="en-US" sz="4400" dirty="0" smtClean="0"/>
              <a:t>The Murky Middle</a:t>
            </a:r>
          </a:p>
          <a:p>
            <a:pPr algn="ctr"/>
            <a:endParaRPr lang="en-US" sz="44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Source:  EAB: “The Murky Middle Project”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150" y="0"/>
            <a:ext cx="8310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6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632" y="218461"/>
            <a:ext cx="10605085" cy="427924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813403"/>
              </p:ext>
            </p:extLst>
          </p:nvPr>
        </p:nvGraphicFramePr>
        <p:xfrm>
          <a:off x="269875" y="4497706"/>
          <a:ext cx="10414000" cy="2377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2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sz="2800" dirty="0" smtClean="0"/>
                        <a:t>Attrition</a:t>
                      </a:r>
                      <a:r>
                        <a:rPr lang="en-US" sz="2800" baseline="0" dirty="0" smtClean="0"/>
                        <a:t> by First Year GPA:  SSC National Data Set of UNC Charlotte 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</a:t>
                      </a:r>
                      <a:r>
                        <a:rPr lang="en-US" sz="2400" baseline="30000" dirty="0" smtClean="0"/>
                        <a:t>st</a:t>
                      </a:r>
                      <a:r>
                        <a:rPr lang="en-US" sz="2400" dirty="0" smtClean="0"/>
                        <a:t> Year GPA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&lt; 2.0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2.0 - 2.99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&lt;</a:t>
                      </a:r>
                      <a:r>
                        <a:rPr lang="en-US" sz="2800" baseline="0" dirty="0" smtClean="0"/>
                        <a:t> 3.0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SSC National</a:t>
                      </a:r>
                      <a:r>
                        <a:rPr lang="en-US" sz="2400" baseline="0" dirty="0" smtClean="0"/>
                        <a:t> Data Set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88%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47%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31%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UNC Charlotte FTFTFR, 2005-2010 </a:t>
                      </a:r>
                      <a:r>
                        <a:rPr lang="en-US" sz="1800" dirty="0" smtClean="0"/>
                        <a:t>(N=18,165)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87%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46%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29%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7322" y="659757"/>
            <a:ext cx="17014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/>
          </a:p>
          <a:p>
            <a:pPr algn="ctr"/>
            <a:r>
              <a:rPr lang="en-US" sz="3200" dirty="0" smtClean="0"/>
              <a:t>1. Attrition</a:t>
            </a:r>
          </a:p>
          <a:p>
            <a:pPr algn="ctr"/>
            <a:endParaRPr lang="en-US" sz="4400" dirty="0"/>
          </a:p>
          <a:p>
            <a:pPr algn="ctr"/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9382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155" y="0"/>
            <a:ext cx="9487845" cy="6858000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V="1">
            <a:off x="7778750" y="3810000"/>
            <a:ext cx="666750" cy="206375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080500" y="4826000"/>
            <a:ext cx="650875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 YR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8074025" y="2581274"/>
            <a:ext cx="6731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 YR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4041775" y="4692650"/>
            <a:ext cx="657225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 YR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3543300" y="2765425"/>
            <a:ext cx="631825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 YR</a:t>
            </a:r>
            <a:endParaRPr lang="en-US" sz="2000" dirty="0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3762375" y="4422776"/>
            <a:ext cx="501650" cy="355599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0" y="0"/>
            <a:ext cx="20796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/>
          </a:p>
          <a:p>
            <a:pPr algn="ctr"/>
            <a:r>
              <a:rPr lang="en-US" sz="4400" dirty="0" smtClean="0"/>
              <a:t>Finding the Right Major</a:t>
            </a:r>
          </a:p>
          <a:p>
            <a:pPr algn="ctr"/>
            <a:endParaRPr lang="en-US" sz="4400" dirty="0"/>
          </a:p>
          <a:p>
            <a:pPr algn="ctr"/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8546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IPASS:  WHY?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8000" y="2190749"/>
            <a:ext cx="10922000" cy="42068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To increase degree completion – TIMELY completion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pPr marL="457200" lvl="1" indent="0">
              <a:buNone/>
            </a:pPr>
            <a:r>
              <a:rPr lang="en-US" sz="3600" dirty="0" smtClean="0"/>
              <a:t>We need to help students </a:t>
            </a:r>
            <a:r>
              <a:rPr lang="is-IS" sz="3600" dirty="0" smtClean="0"/>
              <a:t>…</a:t>
            </a:r>
            <a:endParaRPr lang="en-US" sz="3600" dirty="0" smtClean="0"/>
          </a:p>
          <a:p>
            <a:pPr lvl="2"/>
            <a:r>
              <a:rPr lang="en-US" sz="3400" dirty="0" smtClean="0"/>
              <a:t> </a:t>
            </a:r>
            <a:r>
              <a:rPr lang="en-US" sz="3600" dirty="0" smtClean="0"/>
              <a:t>Murky Middle students</a:t>
            </a:r>
          </a:p>
          <a:p>
            <a:pPr lvl="2"/>
            <a:r>
              <a:rPr lang="en-US" sz="3600" dirty="0" smtClean="0"/>
              <a:t> Transfer students</a:t>
            </a:r>
          </a:p>
          <a:p>
            <a:pPr marL="457200" lvl="1" indent="0">
              <a:buNone/>
            </a:pPr>
            <a:r>
              <a:rPr lang="en-US" sz="3600" dirty="0" smtClean="0"/>
              <a:t>				</a:t>
            </a:r>
            <a:r>
              <a:rPr lang="is-IS" sz="3600" dirty="0" smtClean="0"/>
              <a:t>…</a:t>
            </a:r>
            <a:r>
              <a:rPr lang="en-US" sz="3600" dirty="0" smtClean="0"/>
              <a:t>find the ‘Right Fit’ major</a:t>
            </a:r>
            <a:r>
              <a:rPr lang="is-IS" sz="3600" dirty="0" smtClean="0"/>
              <a:t>…</a:t>
            </a:r>
            <a:r>
              <a:rPr lang="en-US" sz="3600" dirty="0" smtClean="0"/>
              <a:t>  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								</a:t>
            </a:r>
            <a:r>
              <a:rPr lang="is-IS" sz="3600" dirty="0" smtClean="0"/>
              <a:t>…</a:t>
            </a:r>
            <a:r>
              <a:rPr lang="en-US" sz="3600" dirty="0" smtClean="0"/>
              <a:t>faster</a:t>
            </a:r>
          </a:p>
          <a:p>
            <a:pPr lvl="1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7124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IPASS:  HOW?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7999" y="2190749"/>
            <a:ext cx="11287126" cy="42068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Advising Touch Points  </a:t>
            </a:r>
            <a:r>
              <a:rPr lang="is-IS" sz="3600" dirty="0" smtClean="0"/>
              <a:t>…  Problematic</a:t>
            </a:r>
            <a:endParaRPr lang="en-US" sz="3600" dirty="0" smtClean="0"/>
          </a:p>
          <a:p>
            <a:pPr marL="457200" lvl="1" indent="0">
              <a:buNone/>
            </a:pPr>
            <a:endParaRPr lang="en-US" sz="3600" dirty="0" smtClean="0"/>
          </a:p>
          <a:p>
            <a:pPr lvl="1"/>
            <a:r>
              <a:rPr lang="en-US" sz="3600" dirty="0" smtClean="0"/>
              <a:t> Less structured advising after freshman year.</a:t>
            </a:r>
          </a:p>
          <a:p>
            <a:pPr lvl="1"/>
            <a:r>
              <a:rPr lang="en-US" sz="3600" dirty="0"/>
              <a:t> </a:t>
            </a:r>
            <a:r>
              <a:rPr lang="en-US" sz="3600" dirty="0" smtClean="0"/>
              <a:t>Most advising is during pre-registration (limits leverage)</a:t>
            </a:r>
          </a:p>
          <a:p>
            <a:pPr lvl="1"/>
            <a:r>
              <a:rPr lang="en-US" sz="3600" dirty="0"/>
              <a:t> </a:t>
            </a:r>
            <a:r>
              <a:rPr lang="en-US" sz="3600" dirty="0" smtClean="0"/>
              <a:t>Developing culture of intrusive advising</a:t>
            </a:r>
          </a:p>
          <a:p>
            <a:pPr lvl="2"/>
            <a:r>
              <a:rPr lang="en-US" sz="3400" dirty="0"/>
              <a:t> </a:t>
            </a:r>
            <a:r>
              <a:rPr lang="en-US" sz="3400" dirty="0" smtClean="0"/>
              <a:t>Advisor capacity  </a:t>
            </a:r>
          </a:p>
          <a:p>
            <a:pPr lvl="2"/>
            <a:r>
              <a:rPr lang="en-US" sz="3400" dirty="0"/>
              <a:t> </a:t>
            </a:r>
            <a:r>
              <a:rPr lang="en-US" sz="3400" dirty="0" smtClean="0"/>
              <a:t>Students’ expectations</a:t>
            </a:r>
            <a:endParaRPr lang="en-US" sz="3600" dirty="0" smtClean="0"/>
          </a:p>
          <a:p>
            <a:pPr lvl="1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5476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IPASS:  WHAT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750" y="2016125"/>
            <a:ext cx="4810125" cy="4730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Leveraging (new) data</a:t>
            </a:r>
          </a:p>
          <a:p>
            <a:pPr lvl="1"/>
            <a:r>
              <a:rPr lang="en-US" sz="3600" dirty="0" smtClean="0"/>
              <a:t> SSC Graduation Risk</a:t>
            </a:r>
          </a:p>
          <a:p>
            <a:pPr lvl="1"/>
            <a:r>
              <a:rPr lang="en-US" sz="3600" dirty="0"/>
              <a:t> </a:t>
            </a:r>
            <a:r>
              <a:rPr lang="en-US" sz="3600" dirty="0" smtClean="0"/>
              <a:t>SSC Success Markers </a:t>
            </a:r>
          </a:p>
          <a:p>
            <a:pPr lvl="1"/>
            <a:r>
              <a:rPr lang="en-US" sz="3600" dirty="0"/>
              <a:t> </a:t>
            </a:r>
            <a:r>
              <a:rPr lang="en-US" sz="3600" dirty="0" smtClean="0"/>
              <a:t>Early Alerts*</a:t>
            </a:r>
          </a:p>
          <a:p>
            <a:pPr lvl="1"/>
            <a:r>
              <a:rPr lang="en-US" sz="3600" dirty="0"/>
              <a:t> </a:t>
            </a:r>
            <a:r>
              <a:rPr lang="en-US" sz="3600" dirty="0" smtClean="0"/>
              <a:t>Mid-Term Grades* </a:t>
            </a:r>
          </a:p>
          <a:p>
            <a:pPr lvl="1"/>
            <a:r>
              <a:rPr lang="en-US" sz="3600" dirty="0" smtClean="0"/>
              <a:t> Responsiveness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6438900" y="2009775"/>
            <a:ext cx="4810125" cy="4730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3600" dirty="0" smtClean="0"/>
              <a:t>Engaging Students </a:t>
            </a:r>
          </a:p>
          <a:p>
            <a:pPr lvl="1"/>
            <a:r>
              <a:rPr lang="en-US" sz="3400" dirty="0" smtClean="0"/>
              <a:t> Early</a:t>
            </a:r>
          </a:p>
          <a:p>
            <a:pPr lvl="1"/>
            <a:r>
              <a:rPr lang="en-US" sz="3400" dirty="0" smtClean="0"/>
              <a:t> Expecting action</a:t>
            </a:r>
          </a:p>
          <a:p>
            <a:pPr lvl="1"/>
            <a:r>
              <a:rPr lang="en-US" sz="3400" dirty="0" smtClean="0"/>
              <a:t> Developing skills</a:t>
            </a:r>
          </a:p>
        </p:txBody>
      </p:sp>
    </p:spTree>
    <p:extLst>
      <p:ext uri="{BB962C8B-B14F-4D97-AF65-F5344CB8AC3E}">
        <p14:creationId xmlns:p14="http://schemas.microsoft.com/office/powerpoint/2010/main" val="206641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IPASS:  WHAT</a:t>
            </a:r>
            <a:endParaRPr lang="en-US" sz="4000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254000" y="2073274"/>
            <a:ext cx="11684001" cy="4784725"/>
          </a:xfrm>
          <a:prstGeom prst="rect">
            <a:avLst/>
          </a:prstGeom>
          <a:ln w="63500"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3200" dirty="0" smtClean="0"/>
              <a:t>Week 0 	</a:t>
            </a:r>
            <a:r>
              <a:rPr lang="en-US" sz="2800" dirty="0" smtClean="0">
                <a:solidFill>
                  <a:srgbClr val="0000FF"/>
                </a:solidFill>
              </a:rPr>
              <a:t>– 52% Grad Probability, 1 Success Marker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800" dirty="0"/>
              <a:t>		</a:t>
            </a:r>
            <a:r>
              <a:rPr lang="en-US" sz="2800" dirty="0" smtClean="0">
                <a:solidFill>
                  <a:srgbClr val="008000"/>
                </a:solidFill>
              </a:rPr>
              <a:t>-- Homework to set goals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3200" dirty="0" smtClean="0"/>
              <a:t>	Week 2 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008000"/>
                </a:solidFill>
              </a:rPr>
              <a:t>-- Flag progression courses, link to success services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3200" dirty="0" smtClean="0"/>
              <a:t>		Week 4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-- EA in Progression course(s)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800" dirty="0"/>
              <a:t>	</a:t>
            </a:r>
            <a:r>
              <a:rPr lang="en-US" sz="2800" dirty="0" smtClean="0"/>
              <a:t>			</a:t>
            </a:r>
            <a:r>
              <a:rPr lang="en-US" sz="2800" dirty="0" smtClean="0">
                <a:solidFill>
                  <a:srgbClr val="008000"/>
                </a:solidFill>
              </a:rPr>
              <a:t>-- Push success services for EA courses (again)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			Week 6</a:t>
            </a:r>
            <a:r>
              <a:rPr lang="en-US" sz="2800" dirty="0" smtClean="0">
                <a:solidFill>
                  <a:srgbClr val="008000"/>
                </a:solidFill>
              </a:rPr>
              <a:t>	-- Warning if student not </a:t>
            </a:r>
            <a:r>
              <a:rPr lang="en-US" sz="2800" dirty="0" smtClean="0">
                <a:solidFill>
                  <a:srgbClr val="0000FF"/>
                </a:solidFill>
              </a:rPr>
              <a:t>taking action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				Week 8</a:t>
            </a:r>
            <a:r>
              <a:rPr lang="en-US" sz="2800" dirty="0" smtClean="0">
                <a:solidFill>
                  <a:srgbClr val="008000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-- MT D in progression course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					-- </a:t>
            </a:r>
            <a:r>
              <a:rPr lang="en-US" sz="2800" dirty="0" smtClean="0">
                <a:solidFill>
                  <a:srgbClr val="008000"/>
                </a:solidFill>
              </a:rPr>
              <a:t>Parallel Plan assignment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					Week 9 +</a:t>
            </a:r>
            <a:r>
              <a:rPr lang="en-US" sz="2800" dirty="0" smtClean="0">
                <a:solidFill>
                  <a:srgbClr val="0000FF"/>
                </a:solidFill>
              </a:rPr>
              <a:t>	--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Required Risk Advising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						Next Term	-- </a:t>
            </a:r>
            <a:r>
              <a:rPr lang="en-US" sz="2800" dirty="0" smtClean="0">
                <a:solidFill>
                  <a:srgbClr val="008000"/>
                </a:solidFill>
              </a:rPr>
              <a:t>Pre-term outreach</a:t>
            </a:r>
          </a:p>
        </p:txBody>
      </p:sp>
    </p:spTree>
    <p:extLst>
      <p:ext uri="{BB962C8B-B14F-4D97-AF65-F5344CB8AC3E}">
        <p14:creationId xmlns:p14="http://schemas.microsoft.com/office/powerpoint/2010/main" val="1947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IPASS:  Adaptable</a:t>
            </a:r>
            <a:endParaRPr lang="en-US" sz="4000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254000" y="2073274"/>
            <a:ext cx="11684001" cy="4784725"/>
          </a:xfrm>
          <a:prstGeom prst="rect">
            <a:avLst/>
          </a:prstGeom>
          <a:ln w="635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3200" dirty="0"/>
              <a:t> </a:t>
            </a:r>
            <a:r>
              <a:rPr lang="en-US" sz="3200" dirty="0" smtClean="0"/>
              <a:t> Presented</a:t>
            </a:r>
          </a:p>
          <a:p>
            <a:pPr lvl="1">
              <a:spcBef>
                <a:spcPts val="0"/>
              </a:spcBef>
            </a:pPr>
            <a:r>
              <a:rPr lang="en-US" sz="3000" dirty="0"/>
              <a:t> </a:t>
            </a:r>
            <a:r>
              <a:rPr lang="en-US" sz="3200" dirty="0" smtClean="0"/>
              <a:t>Freshmen and Sophomores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 Emerging Academic Risk</a:t>
            </a:r>
          </a:p>
          <a:p>
            <a:pPr lvl="1">
              <a:spcBef>
                <a:spcPts val="0"/>
              </a:spcBef>
            </a:pPr>
            <a:r>
              <a:rPr lang="en-US" sz="3200" dirty="0"/>
              <a:t> </a:t>
            </a:r>
            <a:r>
              <a:rPr lang="en-US" sz="3200" dirty="0" smtClean="0"/>
              <a:t>Focus on ‘Right Fit’ major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3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400" dirty="0"/>
              <a:t> </a:t>
            </a:r>
            <a:r>
              <a:rPr lang="en-US" sz="3400" dirty="0" smtClean="0"/>
              <a:t> Options</a:t>
            </a:r>
          </a:p>
          <a:p>
            <a:pPr lvl="1">
              <a:spcBef>
                <a:spcPts val="0"/>
              </a:spcBef>
            </a:pPr>
            <a:r>
              <a:rPr lang="en-US" sz="3200" dirty="0"/>
              <a:t> </a:t>
            </a:r>
            <a:r>
              <a:rPr lang="en-US" sz="3200" dirty="0" smtClean="0"/>
              <a:t>Time to degree – Juniors and Seniors (</a:t>
            </a:r>
            <a:r>
              <a:rPr lang="en-US" sz="3200" dirty="0" err="1" smtClean="0"/>
              <a:t>esp</a:t>
            </a:r>
            <a:r>
              <a:rPr lang="en-US" sz="3200" dirty="0" smtClean="0"/>
              <a:t> w/ Degree Works)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 Sub-groups  (gender, underrepresented)</a:t>
            </a:r>
          </a:p>
          <a:p>
            <a:pPr lvl="1">
              <a:spcBef>
                <a:spcPts val="0"/>
              </a:spcBef>
            </a:pPr>
            <a:r>
              <a:rPr lang="en-US" sz="3200" dirty="0"/>
              <a:t> </a:t>
            </a:r>
            <a:r>
              <a:rPr lang="en-US" sz="3200" dirty="0" smtClean="0"/>
              <a:t>High achievers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sz="28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6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25372</TotalTime>
  <Words>612</Words>
  <Application>Microsoft Office PowerPoint</Application>
  <PresentationFormat>Widescreen</PresentationFormat>
  <Paragraphs>173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Educational subjects 16x9</vt:lpstr>
      <vt:lpstr>IPASS:  Integrated Planning and Advising for Student Success</vt:lpstr>
      <vt:lpstr>PowerPoint Presentation</vt:lpstr>
      <vt:lpstr>PowerPoint Presentation</vt:lpstr>
      <vt:lpstr>PowerPoint Presentation</vt:lpstr>
      <vt:lpstr>IPASS:  WHY?</vt:lpstr>
      <vt:lpstr>IPASS:  HOW?</vt:lpstr>
      <vt:lpstr>IPASS:  WHAT</vt:lpstr>
      <vt:lpstr>IPASS:  WHAT</vt:lpstr>
      <vt:lpstr>IPASS:  Adaptable</vt:lpstr>
      <vt:lpstr>IPASS:  Randomized Controlled Trial</vt:lpstr>
      <vt:lpstr>Early Alerts and Mid-Term D/F Grades  TOP 40 / PROGRESSION COURSES, FALL 2016</vt:lpstr>
      <vt:lpstr>Early Alerts and Mid-Term D/F Grades  TOP 40 / PROGRESSION COURSES, FALL 2016</vt:lpstr>
    </vt:vector>
  </TitlesOfParts>
  <Company>UNC Charlotte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Success Working Group</dc:title>
  <dc:creator>Johnson, Tamara</dc:creator>
  <cp:lastModifiedBy>Wyse, Matt</cp:lastModifiedBy>
  <cp:revision>50</cp:revision>
  <cp:lastPrinted>2016-09-20T12:20:45Z</cp:lastPrinted>
  <dcterms:created xsi:type="dcterms:W3CDTF">2016-09-15T04:22:13Z</dcterms:created>
  <dcterms:modified xsi:type="dcterms:W3CDTF">2017-01-19T17:15:35Z</dcterms:modified>
</cp:coreProperties>
</file>