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7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6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8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4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2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3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9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5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7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0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5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E6760-B6EC-458B-ABEA-E67D33ED184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78F8B-EEC2-4F2A-A125-9089C7058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9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GASP funding season – how we pay to enroll the new class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1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April 1</a:t>
            </a:r>
            <a:r>
              <a:rPr lang="en-US" baseline="30000" dirty="0"/>
              <a:t>st</a:t>
            </a:r>
            <a:r>
              <a:rPr lang="en-US" dirty="0"/>
              <a:t> deadline – we estimate how much money we’ll have for the following academic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56669"/>
            <a:ext cx="10674684" cy="2569912"/>
          </a:xfrm>
        </p:spPr>
        <p:txBody>
          <a:bodyPr>
            <a:normAutofit/>
          </a:bodyPr>
          <a:lstStyle/>
          <a:p>
            <a:pPr>
              <a:tabLst>
                <a:tab pos="9372600" algn="dec"/>
              </a:tabLst>
            </a:pPr>
            <a:r>
              <a:rPr lang="en-US" dirty="0"/>
              <a:t>Budgeted permanent funds 	$8,905,384.00</a:t>
            </a:r>
          </a:p>
          <a:p>
            <a:pPr>
              <a:tabLst>
                <a:tab pos="9372600" algn="dec"/>
              </a:tabLst>
            </a:pPr>
            <a:r>
              <a:rPr lang="en-US" dirty="0"/>
              <a:t>Estimated one-time money 	$930,115.00</a:t>
            </a:r>
          </a:p>
          <a:p>
            <a:pPr>
              <a:tabLst>
                <a:tab pos="9372600" algn="dec"/>
              </a:tabLst>
            </a:pPr>
            <a:r>
              <a:rPr lang="en-US" dirty="0"/>
              <a:t>Estimated recovery after grants pay tuition 	 </a:t>
            </a:r>
            <a:r>
              <a:rPr lang="en-US" u="sng" dirty="0"/>
              <a:t>+     $550,000.00</a:t>
            </a:r>
          </a:p>
          <a:p>
            <a:pPr>
              <a:tabLst>
                <a:tab pos="9372600" algn="dec"/>
              </a:tabLst>
            </a:pPr>
            <a:r>
              <a:rPr lang="en-US" dirty="0"/>
              <a:t>Estimated total for new and continuing students 	$10,385,499.00</a:t>
            </a:r>
          </a:p>
        </p:txBody>
      </p:sp>
    </p:spTree>
    <p:extLst>
      <p:ext uri="{BB962C8B-B14F-4D97-AF65-F5344CB8AC3E}">
        <p14:creationId xmlns:p14="http://schemas.microsoft.com/office/powerpoint/2010/main" val="141718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Continuing student GASP is encumbered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8381"/>
            <a:ext cx="10515600" cy="3660775"/>
          </a:xfrm>
        </p:spPr>
        <p:txBody>
          <a:bodyPr/>
          <a:lstStyle/>
          <a:p>
            <a:pPr>
              <a:tabLst>
                <a:tab pos="8220456" algn="dec"/>
              </a:tabLst>
            </a:pPr>
            <a:r>
              <a:rPr lang="en-US" dirty="0"/>
              <a:t>Cost for AY 19-20	 $6,883,253.00 </a:t>
            </a:r>
          </a:p>
          <a:p>
            <a:pPr>
              <a:tabLst>
                <a:tab pos="8220456" algn="dec"/>
              </a:tabLst>
            </a:pPr>
            <a:r>
              <a:rPr lang="en-US" dirty="0"/>
              <a:t>Available for </a:t>
            </a:r>
            <a:r>
              <a:rPr lang="en-US" b="1" dirty="0"/>
              <a:t>new class </a:t>
            </a:r>
            <a:r>
              <a:rPr lang="en-US" dirty="0"/>
              <a:t>of students: 	$3,502,246.00</a:t>
            </a:r>
          </a:p>
          <a:p>
            <a:pPr>
              <a:tabLst>
                <a:tab pos="8220456" algn="dec"/>
              </a:tabLst>
            </a:pPr>
            <a:r>
              <a:rPr lang="en-US" dirty="0"/>
              <a:t>Without Policy 50.5: 	$2,952,246.00</a:t>
            </a:r>
          </a:p>
          <a:p>
            <a:pPr>
              <a:tabLst>
                <a:tab pos="8220456" algn="dec"/>
              </a:tabLst>
            </a:pPr>
            <a:r>
              <a:rPr lang="en-US" dirty="0"/>
              <a:t>Number of students affected: 	~39</a:t>
            </a:r>
          </a:p>
          <a:p>
            <a:pPr>
              <a:tabLst>
                <a:tab pos="8220456" algn="dec"/>
              </a:tabLst>
            </a:pPr>
            <a:r>
              <a:rPr lang="en-US" dirty="0"/>
              <a:t>New class AY 19-20 so far: 	139 </a:t>
            </a:r>
          </a:p>
          <a:p>
            <a:pPr>
              <a:tabLst>
                <a:tab pos="8220456" algn="dec"/>
              </a:tabLst>
            </a:pPr>
            <a:r>
              <a:rPr lang="en-US" b="1" dirty="0"/>
              <a:t>Without Policy 50.5, funds available for new new class for AY 19-20: 100 students only</a:t>
            </a:r>
          </a:p>
        </p:txBody>
      </p:sp>
    </p:spTree>
    <p:extLst>
      <p:ext uri="{BB962C8B-B14F-4D97-AF65-F5344CB8AC3E}">
        <p14:creationId xmlns:p14="http://schemas.microsoft.com/office/powerpoint/2010/main" val="123329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5793712" cy="5935191"/>
          </a:xfrm>
        </p:spPr>
        <p:txBody>
          <a:bodyPr>
            <a:normAutofit/>
          </a:bodyPr>
          <a:lstStyle/>
          <a:p>
            <a:r>
              <a:rPr lang="en-US" dirty="0"/>
              <a:t>This is what we look at as the season goes along, AY ’19-20 in real time: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1FD4B00-5B43-2848-8114-B220F848DE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92181"/>
              </p:ext>
            </p:extLst>
          </p:nvPr>
        </p:nvGraphicFramePr>
        <p:xfrm>
          <a:off x="6369457" y="633046"/>
          <a:ext cx="3508521" cy="5245242"/>
        </p:xfrm>
        <a:graphic>
          <a:graphicData uri="http://schemas.openxmlformats.org/drawingml/2006/table">
            <a:tbl>
              <a:tblPr/>
              <a:tblGrid>
                <a:gridCol w="1169507">
                  <a:extLst>
                    <a:ext uri="{9D8B030D-6E8A-4147-A177-3AD203B41FA5}">
                      <a16:colId xmlns:a16="http://schemas.microsoft.com/office/drawing/2014/main" val="1692346381"/>
                    </a:ext>
                  </a:extLst>
                </a:gridCol>
                <a:gridCol w="1312436">
                  <a:extLst>
                    <a:ext uri="{9D8B030D-6E8A-4147-A177-3AD203B41FA5}">
                      <a16:colId xmlns:a16="http://schemas.microsoft.com/office/drawing/2014/main" val="4176670680"/>
                    </a:ext>
                  </a:extLst>
                </a:gridCol>
                <a:gridCol w="1026578">
                  <a:extLst>
                    <a:ext uri="{9D8B030D-6E8A-4147-A177-3AD203B41FA5}">
                      <a16:colId xmlns:a16="http://schemas.microsoft.com/office/drawing/2014/main" val="2416836291"/>
                    </a:ext>
                  </a:extLst>
                </a:gridCol>
              </a:tblGrid>
              <a:tr h="55860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Date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Amount Spent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Amount Left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46245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4/30/2019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$10,884,106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-$258,607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377368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5/13/2019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$11,135,746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-$510,247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847581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7/11/2019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$11,427,063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-$801,564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26056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7/26/2019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$11,197,533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-$572,034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437966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7/31/2019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$11,452,432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-$826,933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68607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8/8/2019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$11,300,293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-$674,794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005159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8/15/2019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$11,100,150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-$474,651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219810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9/12/2019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$10,480,177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$145,322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568155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9/20/2019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$10,510,853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$114,646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393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79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98442" cy="6226594"/>
          </a:xfrm>
        </p:spPr>
        <p:txBody>
          <a:bodyPr>
            <a:normAutofit/>
          </a:bodyPr>
          <a:lstStyle/>
          <a:p>
            <a:r>
              <a:rPr lang="en-US" dirty="0"/>
              <a:t>First, we over-spend GASP to enroll new students for the Fall</a:t>
            </a:r>
          </a:p>
        </p:txBody>
      </p:sp>
      <p:sp>
        <p:nvSpPr>
          <p:cNvPr id="6" name="Right Brace 5"/>
          <p:cNvSpPr/>
          <p:nvPr/>
        </p:nvSpPr>
        <p:spPr>
          <a:xfrm>
            <a:off x="9903865" y="1185702"/>
            <a:ext cx="497305" cy="394940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20833" y="2704991"/>
            <a:ext cx="1465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Paying GASP for new Fall 2019 class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0EDB861-ED8E-8C4E-8E29-7B30D3413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290599"/>
              </p:ext>
            </p:extLst>
          </p:nvPr>
        </p:nvGraphicFramePr>
        <p:xfrm>
          <a:off x="6377355" y="634748"/>
          <a:ext cx="3508521" cy="5245242"/>
        </p:xfrm>
        <a:graphic>
          <a:graphicData uri="http://schemas.openxmlformats.org/drawingml/2006/table">
            <a:tbl>
              <a:tblPr/>
              <a:tblGrid>
                <a:gridCol w="1169507">
                  <a:extLst>
                    <a:ext uri="{9D8B030D-6E8A-4147-A177-3AD203B41FA5}">
                      <a16:colId xmlns:a16="http://schemas.microsoft.com/office/drawing/2014/main" val="1692346381"/>
                    </a:ext>
                  </a:extLst>
                </a:gridCol>
                <a:gridCol w="1312436">
                  <a:extLst>
                    <a:ext uri="{9D8B030D-6E8A-4147-A177-3AD203B41FA5}">
                      <a16:colId xmlns:a16="http://schemas.microsoft.com/office/drawing/2014/main" val="4176670680"/>
                    </a:ext>
                  </a:extLst>
                </a:gridCol>
                <a:gridCol w="1026578">
                  <a:extLst>
                    <a:ext uri="{9D8B030D-6E8A-4147-A177-3AD203B41FA5}">
                      <a16:colId xmlns:a16="http://schemas.microsoft.com/office/drawing/2014/main" val="2416836291"/>
                    </a:ext>
                  </a:extLst>
                </a:gridCol>
              </a:tblGrid>
              <a:tr h="55860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Date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Amount Spent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Amount Left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46245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4/30/2019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$10,884,106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-$258,607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377368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5/13/2019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$11,135,746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-$510,247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847581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7/11/2019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$11,427,063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-$801,564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26056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7/26/2019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$11,197,533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-$572,034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437966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7/31/2019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$11,452,432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-$826,933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68607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8/8/2019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$11,300,293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-$674,794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005159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8/15/2019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$11,100,150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-$474,651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219810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9/12/2019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$10,480,177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$145,322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568155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9/20/2019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$10,510,853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$114,646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393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150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09941" cy="6337126"/>
          </a:xfrm>
        </p:spPr>
        <p:txBody>
          <a:bodyPr>
            <a:normAutofit/>
          </a:bodyPr>
          <a:lstStyle/>
          <a:p>
            <a:r>
              <a:rPr lang="en-US" dirty="0"/>
              <a:t>As students do not enroll, and grants pay $4337 in resident tuition, we become positive</a:t>
            </a:r>
          </a:p>
        </p:txBody>
      </p:sp>
      <p:sp>
        <p:nvSpPr>
          <p:cNvPr id="6" name="Right Brace 5"/>
          <p:cNvSpPr/>
          <p:nvPr/>
        </p:nvSpPr>
        <p:spPr>
          <a:xfrm>
            <a:off x="10052716" y="5282859"/>
            <a:ext cx="497305" cy="768762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301368" y="4928576"/>
            <a:ext cx="17585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GASP recovered as 1) grants pay tuition, 2) students do not enroll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5146CC-6358-C045-8872-2A31B9EB8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71177"/>
              </p:ext>
            </p:extLst>
          </p:nvPr>
        </p:nvGraphicFramePr>
        <p:xfrm>
          <a:off x="6544195" y="806379"/>
          <a:ext cx="3508521" cy="5245242"/>
        </p:xfrm>
        <a:graphic>
          <a:graphicData uri="http://schemas.openxmlformats.org/drawingml/2006/table">
            <a:tbl>
              <a:tblPr/>
              <a:tblGrid>
                <a:gridCol w="1169507">
                  <a:extLst>
                    <a:ext uri="{9D8B030D-6E8A-4147-A177-3AD203B41FA5}">
                      <a16:colId xmlns:a16="http://schemas.microsoft.com/office/drawing/2014/main" val="1692346381"/>
                    </a:ext>
                  </a:extLst>
                </a:gridCol>
                <a:gridCol w="1312436">
                  <a:extLst>
                    <a:ext uri="{9D8B030D-6E8A-4147-A177-3AD203B41FA5}">
                      <a16:colId xmlns:a16="http://schemas.microsoft.com/office/drawing/2014/main" val="4176670680"/>
                    </a:ext>
                  </a:extLst>
                </a:gridCol>
                <a:gridCol w="1026578">
                  <a:extLst>
                    <a:ext uri="{9D8B030D-6E8A-4147-A177-3AD203B41FA5}">
                      <a16:colId xmlns:a16="http://schemas.microsoft.com/office/drawing/2014/main" val="2416836291"/>
                    </a:ext>
                  </a:extLst>
                </a:gridCol>
              </a:tblGrid>
              <a:tr h="55860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Date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Amount Spent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Amount Left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46245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4/30/2019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$10,884,106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-$258,607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377368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5/13/2019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$11,135,746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-$510,247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847581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7/11/2019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$11,427,063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-$801,564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26056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7/26/2019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$11,197,533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-$572,034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437966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7/31/2019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$11,452,432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-$826,933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68607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8/8/2019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$11,300,293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-$674,794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005159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8/15/2019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$11,100,150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-$474,651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219810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9/12/2019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$10,480,177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$145,322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568155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9/20/2019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$10,510,853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$114,646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393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12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09941" cy="6337126"/>
          </a:xfrm>
        </p:spPr>
        <p:txBody>
          <a:bodyPr>
            <a:normAutofit/>
          </a:bodyPr>
          <a:lstStyle/>
          <a:p>
            <a:r>
              <a:rPr lang="en-US" dirty="0"/>
              <a:t>Next, we’ll spend all of that and more on Spring 2020 new admits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89268" y="5142995"/>
            <a:ext cx="1476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Small amount for Spring 2020 new admits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5146CC-6358-C045-8872-2A31B9EB8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784226"/>
              </p:ext>
            </p:extLst>
          </p:nvPr>
        </p:nvGraphicFramePr>
        <p:xfrm>
          <a:off x="6464444" y="890992"/>
          <a:ext cx="3508521" cy="5245242"/>
        </p:xfrm>
        <a:graphic>
          <a:graphicData uri="http://schemas.openxmlformats.org/drawingml/2006/table">
            <a:tbl>
              <a:tblPr/>
              <a:tblGrid>
                <a:gridCol w="1169507">
                  <a:extLst>
                    <a:ext uri="{9D8B030D-6E8A-4147-A177-3AD203B41FA5}">
                      <a16:colId xmlns:a16="http://schemas.microsoft.com/office/drawing/2014/main" val="1692346381"/>
                    </a:ext>
                  </a:extLst>
                </a:gridCol>
                <a:gridCol w="1312436">
                  <a:extLst>
                    <a:ext uri="{9D8B030D-6E8A-4147-A177-3AD203B41FA5}">
                      <a16:colId xmlns:a16="http://schemas.microsoft.com/office/drawing/2014/main" val="4176670680"/>
                    </a:ext>
                  </a:extLst>
                </a:gridCol>
                <a:gridCol w="1026578">
                  <a:extLst>
                    <a:ext uri="{9D8B030D-6E8A-4147-A177-3AD203B41FA5}">
                      <a16:colId xmlns:a16="http://schemas.microsoft.com/office/drawing/2014/main" val="2416836291"/>
                    </a:ext>
                  </a:extLst>
                </a:gridCol>
              </a:tblGrid>
              <a:tr h="55860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Date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Amount Spent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Amount Left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3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46245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4/30/2019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$10,884,106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-$258,607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377368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5/13/2019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$11,135,746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-$510,247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847581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7/11/2019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$11,427,063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-$801,564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26056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7/26/2019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$11,197,533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-$572,034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437966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7/31/2019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$11,452,432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-$826,933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68607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8/8/2019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$11,300,293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-$674,794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005159"/>
                  </a:ext>
                </a:extLst>
              </a:tr>
              <a:tr h="558609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8/15/2019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$11,100,150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-$474,651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219810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9/12/2019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$10,480,177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$145,322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568155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9/20/2019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$10,510,853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$114,646</a:t>
                      </a:r>
                      <a:endParaRPr lang="en-US" sz="1400" dirty="0">
                        <a:effectLst/>
                      </a:endParaRPr>
                    </a:p>
                  </a:txBody>
                  <a:tcPr marL="19636" marR="19636" marT="19636" marB="196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393981"/>
                  </a:ext>
                </a:extLst>
              </a:tr>
            </a:tbl>
          </a:graphicData>
        </a:graphic>
      </p:graphicFrame>
      <p:sp>
        <p:nvSpPr>
          <p:cNvPr id="7" name="Down Arrow 6">
            <a:extLst>
              <a:ext uri="{FF2B5EF4-FFF2-40B4-BE49-F238E27FC236}">
                <a16:creationId xmlns:a16="http://schemas.microsoft.com/office/drawing/2014/main" id="{95B9E38D-6FAD-2344-A4FC-9FB8D87F831A}"/>
              </a:ext>
            </a:extLst>
          </p:cNvPr>
          <p:cNvSpPr/>
          <p:nvPr/>
        </p:nvSpPr>
        <p:spPr>
          <a:xfrm rot="5400000">
            <a:off x="10236894" y="5486251"/>
            <a:ext cx="466149" cy="833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2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F&amp;A rate at UNC Charlotte is 51%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FY 18, $5,000,000 was paid for student stipends from grants</a:t>
            </a:r>
          </a:p>
          <a:p>
            <a:r>
              <a:rPr lang="en-US" sz="3200" dirty="0"/>
              <a:t>That amount could provide up to $2,550,000 in F&amp;A money, which </a:t>
            </a:r>
            <a:r>
              <a:rPr lang="en-US" sz="3200"/>
              <a:t>is somewhere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91957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371</Words>
  <Application>Microsoft Office PowerPoint</Application>
  <PresentationFormat>Widescreen</PresentationFormat>
  <Paragraphs>143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Office Theme</vt:lpstr>
      <vt:lpstr>GASP funding season – how we pay to enroll the new class</vt:lpstr>
      <vt:lpstr>April 1st deadline – we estimate how much money we’ll have for the following academic year</vt:lpstr>
      <vt:lpstr>Continuing student GASP is encumbered</vt:lpstr>
      <vt:lpstr>This is what we look at as the season goes along, AY ’19-20 in real time:</vt:lpstr>
      <vt:lpstr>First, we over-spend GASP to enroll new students for the Fall</vt:lpstr>
      <vt:lpstr>As students do not enroll, and grants pay $4337 in resident tuition, we become positive</vt:lpstr>
      <vt:lpstr>Next, we’ll spend all of that and more on Spring 2020 new admits</vt:lpstr>
      <vt:lpstr>F&amp;A rate at UNC Charlotte is 51%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GASP funding season – how we pay to enroll the new class</dc:title>
  <dc:creator>Goodliffe, Julie</dc:creator>
  <cp:lastModifiedBy>Parks, Annette</cp:lastModifiedBy>
  <cp:revision>21</cp:revision>
  <dcterms:created xsi:type="dcterms:W3CDTF">2019-11-04T15:16:58Z</dcterms:created>
  <dcterms:modified xsi:type="dcterms:W3CDTF">2019-11-05T20:15:20Z</dcterms:modified>
</cp:coreProperties>
</file>