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8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5CD42-8D70-4C84-AD85-D75F730A3FC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2D917-B50E-4CCA-8C2F-1931899A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6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00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1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2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0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2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7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1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1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3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9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F38C25-37D7-41DA-91C0-8B57C0C86D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9/25/2019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BFEBB8F-E437-476B-8A28-6CA29288757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43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179" y="855081"/>
            <a:ext cx="8186100" cy="3359021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Charlotte 49ers</a:t>
            </a:r>
            <a:br>
              <a:rPr lang="en-US" sz="4800" dirty="0" smtClean="0"/>
            </a:br>
            <a:r>
              <a:rPr lang="en-US" sz="4800" dirty="0" smtClean="0"/>
              <a:t>Athletic Academic Highlights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8958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2018-2019</a:t>
            </a:r>
            <a:endParaRPr lang="en-US" sz="4000" dirty="0"/>
          </a:p>
        </p:txBody>
      </p:sp>
      <p:pic>
        <p:nvPicPr>
          <p:cNvPr id="4" name="Picture 3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0961" y="1973218"/>
            <a:ext cx="2144172" cy="23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51" y="0"/>
            <a:ext cx="10515600" cy="245221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Student-Athletes on</a:t>
            </a:r>
            <a:r>
              <a:rPr lang="en-US" sz="5400" dirty="0"/>
              <a:t> </a:t>
            </a:r>
            <a:r>
              <a:rPr lang="en-US" sz="5400" dirty="0" smtClean="0"/>
              <a:t>Dean’s List</a:t>
            </a:r>
            <a:r>
              <a:rPr lang="en-US" sz="4800" dirty="0" smtClean="0"/>
              <a:t> </a:t>
            </a:r>
            <a:r>
              <a:rPr lang="en-US" sz="3200" dirty="0" smtClean="0"/>
              <a:t>&gt;3.4 to 3.79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446" y="2506662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Fall 2018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7200" dirty="0"/>
              <a:t>8</a:t>
            </a:r>
            <a:r>
              <a:rPr lang="en-US" sz="7200" dirty="0" smtClean="0"/>
              <a:t>4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2446" y="2506662"/>
            <a:ext cx="5181600" cy="4351338"/>
          </a:xfrm>
        </p:spPr>
        <p:txBody>
          <a:bodyPr/>
          <a:lstStyle/>
          <a:p>
            <a:pPr marL="0" lvl="0" indent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4800" dirty="0" smtClean="0"/>
              <a:t>Spring 2019</a:t>
            </a:r>
            <a:endParaRPr lang="en-US" sz="4800" dirty="0"/>
          </a:p>
          <a:p>
            <a:pPr marL="0" lvl="0" indent="0" algn="ctr">
              <a:buNone/>
            </a:pPr>
            <a:endParaRPr lang="en-US" sz="4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7200" dirty="0" smtClean="0"/>
              <a:t>92</a:t>
            </a:r>
            <a:endParaRPr lang="en-US" sz="7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45" y="144408"/>
            <a:ext cx="10515600" cy="24522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Student-Athletes on</a:t>
            </a:r>
            <a:r>
              <a:rPr lang="en-US" sz="4800" dirty="0"/>
              <a:t> </a:t>
            </a:r>
            <a:r>
              <a:rPr lang="en-US" sz="4800" dirty="0" smtClean="0"/>
              <a:t>Athletic Director’s Honor Roll</a:t>
            </a:r>
            <a:r>
              <a:rPr lang="en-US" sz="4400" dirty="0" smtClean="0"/>
              <a:t> </a:t>
            </a:r>
            <a:r>
              <a:rPr lang="en-US" sz="2800" dirty="0" smtClean="0"/>
              <a:t>&gt;3.0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738" y="2255049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Fall 2018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7200" dirty="0" smtClean="0"/>
              <a:t>242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738" y="2255049"/>
            <a:ext cx="5181600" cy="4351338"/>
          </a:xfrm>
        </p:spPr>
        <p:txBody>
          <a:bodyPr/>
          <a:lstStyle/>
          <a:p>
            <a:pPr marL="0" lvl="0" indent="0" algn="ctr">
              <a:buNone/>
            </a:pPr>
            <a:endParaRPr lang="en-US" sz="4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4800" dirty="0" smtClean="0"/>
              <a:t>Spring 2019</a:t>
            </a:r>
            <a:endParaRPr lang="en-US" sz="4800" dirty="0"/>
          </a:p>
          <a:p>
            <a:pPr marL="0" lvl="0" indent="0" algn="ctr">
              <a:buNone/>
            </a:pPr>
            <a:endParaRPr lang="en-US" sz="4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7200" dirty="0" smtClean="0"/>
              <a:t>255</a:t>
            </a:r>
            <a:endParaRPr lang="en-US" sz="7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153" y="719014"/>
            <a:ext cx="9663593" cy="1269177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Student-Athletes </a:t>
            </a:r>
            <a:r>
              <a:rPr lang="en-US" sz="2700" dirty="0" smtClean="0"/>
              <a:t>with</a:t>
            </a:r>
            <a:r>
              <a:rPr lang="en-US" sz="5300" dirty="0" smtClean="0"/>
              <a:t> </a:t>
            </a:r>
            <a:r>
              <a:rPr lang="en-US" sz="6000" dirty="0" smtClean="0"/>
              <a:t>3.0+ </a:t>
            </a:r>
            <a:br>
              <a:rPr lang="en-US" sz="6000" dirty="0" smtClean="0"/>
            </a:br>
            <a:r>
              <a:rPr lang="en-US" sz="4400" dirty="0" smtClean="0"/>
              <a:t>by</a:t>
            </a:r>
            <a:r>
              <a:rPr lang="en-US" sz="6000" dirty="0" smtClean="0"/>
              <a:t> Team </a:t>
            </a:r>
            <a:r>
              <a:rPr lang="en-US" sz="4400" dirty="0" smtClean="0"/>
              <a:t>(Men’s)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958" y="2394035"/>
            <a:ext cx="5385385" cy="46085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Fall 2018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  <a:tabLst>
                <a:tab pos="4229100" algn="l"/>
              </a:tabLst>
            </a:pPr>
            <a:r>
              <a:rPr lang="en-US" sz="4800" dirty="0" smtClean="0"/>
              <a:t>Baseball (33)	18</a:t>
            </a:r>
            <a:endParaRPr lang="en-US" sz="4600" dirty="0" smtClean="0"/>
          </a:p>
          <a:p>
            <a:pPr marL="0" indent="0">
              <a:buNone/>
              <a:tabLst>
                <a:tab pos="4289425" algn="l"/>
              </a:tabLst>
            </a:pPr>
            <a:endParaRPr lang="en-US" sz="1600" dirty="0" smtClean="0"/>
          </a:p>
          <a:p>
            <a:pPr marL="0" indent="0">
              <a:buNone/>
              <a:tabLst>
                <a:tab pos="4289425" algn="l"/>
              </a:tabLst>
            </a:pPr>
            <a:r>
              <a:rPr lang="en-US" sz="4800" dirty="0" smtClean="0"/>
              <a:t>Football (125)	49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  <a:tabLst>
                <a:tab pos="4175125" algn="l"/>
              </a:tabLst>
            </a:pPr>
            <a:r>
              <a:rPr lang="en-US" sz="4800" dirty="0" smtClean="0"/>
              <a:t>Golf (7)	 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4822" y="2394035"/>
            <a:ext cx="5181600" cy="40024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000" dirty="0" smtClean="0"/>
              <a:t>Spring 2019</a:t>
            </a:r>
          </a:p>
          <a:p>
            <a:pPr marL="0" lvl="0" indent="0" algn="ctr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4800" dirty="0" smtClean="0"/>
              <a:t>Baseball		13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5200" dirty="0" smtClean="0"/>
              <a:t>Football 		63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800" dirty="0" smtClean="0"/>
              <a:t>Golf			  5</a:t>
            </a:r>
          </a:p>
          <a:p>
            <a:pPr marL="0" lvl="0" indent="0">
              <a:buNone/>
            </a:pPr>
            <a:r>
              <a:rPr lang="en-US" sz="4400" dirty="0" smtClean="0">
                <a:solidFill>
                  <a:prstClr val="black"/>
                </a:solidFill>
              </a:rPr>
              <a:t>			</a:t>
            </a:r>
            <a:endParaRPr lang="en-US" sz="4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02" y="630091"/>
            <a:ext cx="10049369" cy="137544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Student-Athletes</a:t>
            </a:r>
            <a:r>
              <a:rPr lang="en-US" sz="4800" dirty="0" smtClean="0"/>
              <a:t> </a:t>
            </a:r>
            <a:r>
              <a:rPr lang="en-US" sz="2400" dirty="0" smtClean="0"/>
              <a:t>with</a:t>
            </a:r>
            <a:r>
              <a:rPr lang="en-US" sz="4800" dirty="0" smtClean="0"/>
              <a:t> </a:t>
            </a:r>
            <a:r>
              <a:rPr lang="en-US" sz="5400" dirty="0" smtClean="0"/>
              <a:t>3.0+ </a:t>
            </a:r>
            <a:br>
              <a:rPr lang="en-US" sz="5400" dirty="0" smtClean="0"/>
            </a:br>
            <a:r>
              <a:rPr lang="en-US" sz="4000" dirty="0" smtClean="0"/>
              <a:t>by</a:t>
            </a:r>
            <a:r>
              <a:rPr lang="en-US" sz="5400" dirty="0" smtClean="0"/>
              <a:t> Team </a:t>
            </a:r>
            <a:r>
              <a:rPr lang="en-US" sz="4000" dirty="0" smtClean="0"/>
              <a:t>(Men’s)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480" y="2389735"/>
            <a:ext cx="5669760" cy="37996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Fall 2018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Basketball (13)	8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  <a:tabLst>
                <a:tab pos="4918075" algn="r"/>
              </a:tabLst>
            </a:pPr>
            <a:r>
              <a:rPr lang="en-US" sz="4800" dirty="0" smtClean="0"/>
              <a:t>Soccer (24)	15</a:t>
            </a:r>
          </a:p>
          <a:p>
            <a:pPr marL="0" indent="0">
              <a:buNone/>
            </a:pPr>
            <a:r>
              <a:rPr lang="en-US" sz="4800" dirty="0" smtClean="0"/>
              <a:t>Tennis (12)		9</a:t>
            </a:r>
            <a:r>
              <a:rPr lang="en-US" sz="6300" dirty="0" smtClean="0"/>
              <a:t>	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467" y="2599460"/>
            <a:ext cx="4750325" cy="3724068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r>
              <a:rPr lang="en-US" sz="16000" dirty="0" smtClean="0"/>
              <a:t>Spring 2019</a:t>
            </a:r>
            <a:endParaRPr lang="en-US" sz="16000" dirty="0"/>
          </a:p>
          <a:p>
            <a:pPr marL="0" indent="0">
              <a:buNone/>
            </a:pPr>
            <a:endParaRPr lang="en-US" sz="12800" dirty="0" smtClean="0"/>
          </a:p>
          <a:p>
            <a:pPr marL="0" indent="0">
              <a:buNone/>
            </a:pPr>
            <a:r>
              <a:rPr lang="en-US" sz="19200" dirty="0" smtClean="0"/>
              <a:t>Basketball 	  6</a:t>
            </a:r>
          </a:p>
          <a:p>
            <a:pPr marL="0" lvl="0" indent="0">
              <a:buNone/>
            </a:pPr>
            <a:endParaRPr lang="en-US" sz="6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9200" dirty="0" smtClean="0"/>
              <a:t>Soccer			18	</a:t>
            </a:r>
          </a:p>
          <a:p>
            <a:pPr marL="0" indent="0">
              <a:buNone/>
            </a:pPr>
            <a:r>
              <a:rPr lang="en-US" sz="19200" dirty="0" smtClean="0"/>
              <a:t>Tennis 		  9</a:t>
            </a:r>
            <a:endParaRPr lang="en-US" sz="19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7000" dirty="0" smtClean="0">
                <a:solidFill>
                  <a:prstClr val="black"/>
                </a:solidFill>
              </a:rPr>
              <a:t>			</a:t>
            </a:r>
            <a:endParaRPr lang="en-US" sz="7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727"/>
            <a:ext cx="9564149" cy="1610687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Student-Athletes </a:t>
            </a:r>
            <a:r>
              <a:rPr lang="en-US" sz="4400" dirty="0" smtClean="0"/>
              <a:t>with</a:t>
            </a:r>
            <a:r>
              <a:rPr lang="en-US" sz="5300" dirty="0" smtClean="0"/>
              <a:t> </a:t>
            </a:r>
            <a:r>
              <a:rPr lang="en-US" sz="6000" dirty="0" smtClean="0"/>
              <a:t>3.0+ </a:t>
            </a:r>
            <a:br>
              <a:rPr lang="en-US" sz="6000" dirty="0" smtClean="0"/>
            </a:br>
            <a:r>
              <a:rPr lang="en-US" sz="4400" dirty="0" smtClean="0"/>
              <a:t>by</a:t>
            </a:r>
            <a:r>
              <a:rPr lang="en-US" sz="6000" dirty="0" smtClean="0"/>
              <a:t> Team </a:t>
            </a:r>
            <a:r>
              <a:rPr lang="en-US" sz="4400" dirty="0" smtClean="0"/>
              <a:t>(Men’s)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540" y="2594353"/>
            <a:ext cx="5181600" cy="375139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000" dirty="0"/>
              <a:t>Fall 2018</a:t>
            </a:r>
          </a:p>
          <a:p>
            <a:pPr marL="0" lvl="0" indent="0">
              <a:buNone/>
            </a:pPr>
            <a:r>
              <a:rPr lang="en-US" sz="4400" dirty="0"/>
              <a:t>Track and</a:t>
            </a:r>
          </a:p>
          <a:p>
            <a:pPr marL="0" lvl="0" indent="0">
              <a:buNone/>
            </a:pPr>
            <a:r>
              <a:rPr lang="en-US" sz="4400" dirty="0"/>
              <a:t>Field </a:t>
            </a:r>
            <a:r>
              <a:rPr lang="en-US" sz="4400" dirty="0" smtClean="0"/>
              <a:t>(56)</a:t>
            </a:r>
            <a:r>
              <a:rPr lang="en-US" sz="4400" dirty="0"/>
              <a:t>		</a:t>
            </a:r>
            <a:r>
              <a:rPr lang="en-US" sz="4400" dirty="0" smtClean="0"/>
              <a:t>25</a:t>
            </a:r>
            <a:endParaRPr lang="en-US" sz="44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4400" dirty="0"/>
              <a:t>Cross</a:t>
            </a:r>
          </a:p>
          <a:p>
            <a:pPr marL="0" lvl="0" indent="0">
              <a:buNone/>
            </a:pPr>
            <a:r>
              <a:rPr lang="en-US" sz="4400" dirty="0" smtClean="0"/>
              <a:t>Country (22</a:t>
            </a:r>
            <a:r>
              <a:rPr lang="en-US" sz="4400" dirty="0"/>
              <a:t>) 	</a:t>
            </a:r>
            <a:r>
              <a:rPr lang="en-US" sz="4400" dirty="0" smtClean="0"/>
              <a:t>11</a:t>
            </a:r>
            <a:r>
              <a:rPr lang="en-US" sz="4000" dirty="0">
                <a:solidFill>
                  <a:prstClr val="black"/>
                </a:solidFill>
              </a:rPr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sz="4000" dirty="0" smtClean="0"/>
              <a:t>		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94353"/>
            <a:ext cx="5181600" cy="397438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000" dirty="0" smtClean="0"/>
              <a:t>Spr</a:t>
            </a:r>
            <a:r>
              <a:rPr lang="en-US" sz="4800" dirty="0" smtClean="0"/>
              <a:t>ing 2019</a:t>
            </a:r>
            <a:endParaRPr lang="en-US" sz="4800" dirty="0"/>
          </a:p>
          <a:p>
            <a:pPr marL="0" lvl="0" indent="0">
              <a:buNone/>
            </a:pPr>
            <a:r>
              <a:rPr lang="en-US" sz="4400" dirty="0"/>
              <a:t>Track and</a:t>
            </a:r>
          </a:p>
          <a:p>
            <a:pPr marL="0" lvl="0" indent="0">
              <a:buNone/>
            </a:pPr>
            <a:r>
              <a:rPr lang="en-US" sz="4400" dirty="0"/>
              <a:t>Field </a:t>
            </a:r>
            <a:r>
              <a:rPr lang="en-US" sz="4400" dirty="0" smtClean="0"/>
              <a:t>	</a:t>
            </a:r>
            <a:r>
              <a:rPr lang="en-US" sz="4400" dirty="0"/>
              <a:t>		</a:t>
            </a:r>
            <a:r>
              <a:rPr lang="en-US" sz="4400" dirty="0" smtClean="0"/>
              <a:t>33</a:t>
            </a:r>
            <a:endParaRPr lang="en-US" sz="4400" dirty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4400" dirty="0"/>
              <a:t>Cross</a:t>
            </a:r>
          </a:p>
          <a:p>
            <a:pPr marL="0" lvl="0" indent="0">
              <a:buNone/>
            </a:pPr>
            <a:r>
              <a:rPr lang="en-US" sz="4400" dirty="0" smtClean="0"/>
              <a:t>Country 	 </a:t>
            </a:r>
            <a:r>
              <a:rPr lang="en-US" sz="4400" dirty="0"/>
              <a:t>	</a:t>
            </a:r>
            <a:r>
              <a:rPr lang="en-US" sz="4400" dirty="0" smtClean="0"/>
              <a:t>17</a:t>
            </a:r>
            <a:r>
              <a:rPr lang="en-US" sz="4400" dirty="0"/>
              <a:t>	</a:t>
            </a:r>
            <a:r>
              <a:rPr lang="en-US" sz="4800" dirty="0" smtClean="0"/>
              <a:t>			</a:t>
            </a:r>
          </a:p>
          <a:p>
            <a:pPr marL="0" lvl="0" indent="0">
              <a:buNone/>
            </a:pPr>
            <a:r>
              <a:rPr lang="en-US" sz="4400" dirty="0" smtClean="0">
                <a:solidFill>
                  <a:prstClr val="black"/>
                </a:solidFill>
              </a:rPr>
              <a:t>			</a:t>
            </a:r>
            <a:endParaRPr lang="en-US" sz="4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536895"/>
            <a:ext cx="9613861" cy="148485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Student-Athletes </a:t>
            </a:r>
            <a:r>
              <a:rPr lang="en-US" sz="2800" dirty="0">
                <a:solidFill>
                  <a:prstClr val="white"/>
                </a:solidFill>
              </a:rPr>
              <a:t>with</a:t>
            </a:r>
            <a:r>
              <a:rPr lang="en-US" sz="5400" dirty="0">
                <a:solidFill>
                  <a:prstClr val="white"/>
                </a:solidFill>
              </a:rPr>
              <a:t> </a:t>
            </a:r>
            <a:r>
              <a:rPr lang="en-US" sz="5300" dirty="0">
                <a:solidFill>
                  <a:prstClr val="white"/>
                </a:solidFill>
              </a:rPr>
              <a:t>3.0+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smtClean="0">
                <a:solidFill>
                  <a:prstClr val="white"/>
                </a:solidFill>
              </a:rPr>
              <a:t/>
            </a:r>
            <a:br>
              <a:rPr lang="en-US" sz="60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by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>
                <a:solidFill>
                  <a:prstClr val="white"/>
                </a:solidFill>
              </a:rPr>
              <a:t>Team </a:t>
            </a:r>
            <a:r>
              <a:rPr lang="en-US" sz="4400" dirty="0">
                <a:solidFill>
                  <a:prstClr val="white"/>
                </a:solidFill>
              </a:rPr>
              <a:t>(Women’s</a:t>
            </a:r>
            <a:r>
              <a:rPr lang="en-US" sz="4400" dirty="0" smtClean="0">
                <a:solidFill>
                  <a:prstClr val="white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837" y="2336873"/>
            <a:ext cx="5726398" cy="403037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700" dirty="0">
                <a:solidFill>
                  <a:prstClr val="white"/>
                </a:solidFill>
              </a:rPr>
              <a:t>Fall 2018</a:t>
            </a:r>
          </a:p>
          <a:p>
            <a:pPr marL="0" lvl="0" indent="0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  <a:tabLst>
                <a:tab pos="4572000" algn="r"/>
              </a:tabLst>
            </a:pPr>
            <a:r>
              <a:rPr lang="en-US" sz="4400" dirty="0">
                <a:solidFill>
                  <a:prstClr val="white"/>
                </a:solidFill>
              </a:rPr>
              <a:t>Softball (18)	</a:t>
            </a:r>
            <a:r>
              <a:rPr lang="en-US" sz="4400" dirty="0" smtClean="0">
                <a:solidFill>
                  <a:prstClr val="white"/>
                </a:solidFill>
              </a:rPr>
              <a:t>18</a:t>
            </a:r>
            <a:endParaRPr lang="en-US" sz="4400" dirty="0">
              <a:solidFill>
                <a:prstClr val="white"/>
              </a:solidFill>
            </a:endParaRPr>
          </a:p>
          <a:p>
            <a:pPr marL="0" lvl="0" indent="0" algn="ctr">
              <a:buNone/>
              <a:tabLst>
                <a:tab pos="4572000" algn="r"/>
              </a:tabLst>
            </a:pPr>
            <a:endParaRPr lang="en-US" sz="1900" dirty="0">
              <a:solidFill>
                <a:prstClr val="white"/>
              </a:solidFill>
            </a:endParaRPr>
          </a:p>
          <a:p>
            <a:pPr marL="0" lvl="0" indent="0">
              <a:buNone/>
              <a:tabLst>
                <a:tab pos="4572000" algn="r"/>
              </a:tabLst>
            </a:pPr>
            <a:r>
              <a:rPr lang="en-US" sz="4400" dirty="0">
                <a:solidFill>
                  <a:prstClr val="white"/>
                </a:solidFill>
              </a:rPr>
              <a:t>Volleyball </a:t>
            </a:r>
            <a:r>
              <a:rPr lang="en-US" sz="3700" dirty="0" smtClean="0">
                <a:solidFill>
                  <a:prstClr val="white"/>
                </a:solidFill>
              </a:rPr>
              <a:t>(</a:t>
            </a:r>
            <a:r>
              <a:rPr lang="en-US" sz="3700" dirty="0" smtClean="0"/>
              <a:t>14</a:t>
            </a:r>
            <a:r>
              <a:rPr lang="en-US" sz="3700" dirty="0" smtClean="0">
                <a:solidFill>
                  <a:prstClr val="white"/>
                </a:solidFill>
              </a:rPr>
              <a:t>)</a:t>
            </a:r>
            <a:r>
              <a:rPr lang="en-US" sz="3700" dirty="0">
                <a:solidFill>
                  <a:prstClr val="white"/>
                </a:solidFill>
              </a:rPr>
              <a:t>	</a:t>
            </a:r>
            <a:r>
              <a:rPr lang="en-US" sz="4400" dirty="0" smtClean="0">
                <a:solidFill>
                  <a:prstClr val="white"/>
                </a:solidFill>
              </a:rPr>
              <a:t>14</a:t>
            </a:r>
            <a:endParaRPr lang="en-US" sz="4400" dirty="0">
              <a:solidFill>
                <a:prstClr val="white"/>
              </a:solidFill>
            </a:endParaRPr>
          </a:p>
          <a:p>
            <a:pPr marL="0" lvl="0" indent="0">
              <a:buNone/>
              <a:tabLst>
                <a:tab pos="4572000" algn="r"/>
              </a:tabLst>
            </a:pPr>
            <a:endParaRPr lang="en-US" sz="1900" dirty="0">
              <a:solidFill>
                <a:prstClr val="white"/>
              </a:solidFill>
            </a:endParaRPr>
          </a:p>
          <a:p>
            <a:pPr marL="0" lvl="0" indent="0">
              <a:buNone/>
              <a:tabLst>
                <a:tab pos="4572000" algn="r"/>
              </a:tabLst>
            </a:pPr>
            <a:r>
              <a:rPr lang="en-US" sz="4400" dirty="0">
                <a:solidFill>
                  <a:prstClr val="white"/>
                </a:solidFill>
              </a:rPr>
              <a:t>Golf (7)	</a:t>
            </a:r>
            <a:r>
              <a:rPr lang="en-US" sz="4400" dirty="0" smtClean="0">
                <a:solidFill>
                  <a:prstClr val="white"/>
                </a:solidFill>
              </a:rPr>
              <a:t>  </a:t>
            </a:r>
            <a:r>
              <a:rPr lang="en-US" sz="4400" dirty="0">
                <a:solidFill>
                  <a:prstClr val="white"/>
                </a:solidFill>
              </a:rPr>
              <a:t>7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632" y="2336872"/>
            <a:ext cx="4700058" cy="403037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700" dirty="0"/>
              <a:t>Spring 2019</a:t>
            </a:r>
          </a:p>
          <a:p>
            <a:pPr marL="0" lvl="0" indent="0">
              <a:buNone/>
            </a:pPr>
            <a:endParaRPr lang="en-US" sz="1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4400" dirty="0">
                <a:solidFill>
                  <a:prstClr val="white"/>
                </a:solidFill>
              </a:rPr>
              <a:t>Softball</a:t>
            </a:r>
            <a:r>
              <a:rPr lang="en-US" sz="4100" dirty="0">
                <a:solidFill>
                  <a:prstClr val="white"/>
                </a:solidFill>
              </a:rPr>
              <a:t>		16</a:t>
            </a:r>
            <a:endParaRPr lang="en-US" sz="1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100" dirty="0">
                <a:solidFill>
                  <a:prstClr val="white"/>
                </a:solidFill>
              </a:rPr>
              <a:t>Volleyball 	</a:t>
            </a:r>
            <a:r>
              <a:rPr lang="en-US" sz="4100" dirty="0" smtClean="0">
                <a:solidFill>
                  <a:prstClr val="white"/>
                </a:solidFill>
              </a:rPr>
              <a:t>	14</a:t>
            </a:r>
            <a:endParaRPr lang="en-US" sz="41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prstClr val="white"/>
                </a:solidFill>
              </a:rPr>
              <a:t>Golf	</a:t>
            </a:r>
            <a:r>
              <a:rPr lang="en-US" sz="4400" dirty="0">
                <a:solidFill>
                  <a:prstClr val="white"/>
                </a:solidFill>
              </a:rPr>
              <a:t>		  6</a:t>
            </a:r>
          </a:p>
          <a:p>
            <a:pPr marL="0" lvl="0" indent="0">
              <a:buNone/>
            </a:pPr>
            <a:r>
              <a:rPr lang="en-US" sz="4100" dirty="0">
                <a:solidFill>
                  <a:prstClr val="black"/>
                </a:solidFill>
              </a:rPr>
              <a:t>			</a:t>
            </a:r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67" y="677727"/>
            <a:ext cx="9807621" cy="1268519"/>
          </a:xfrm>
        </p:spPr>
        <p:txBody>
          <a:bodyPr>
            <a:noAutofit/>
          </a:bodyPr>
          <a:lstStyle/>
          <a:p>
            <a:r>
              <a:rPr lang="en-US" sz="5300" dirty="0">
                <a:solidFill>
                  <a:prstClr val="white"/>
                </a:solidFill>
              </a:rPr>
              <a:t>Student-Athletes</a:t>
            </a:r>
            <a:r>
              <a:rPr lang="en-US" sz="5400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with</a:t>
            </a:r>
            <a:r>
              <a:rPr lang="en-US" sz="5400" dirty="0">
                <a:solidFill>
                  <a:prstClr val="white"/>
                </a:solidFill>
              </a:rPr>
              <a:t> </a:t>
            </a:r>
            <a:r>
              <a:rPr lang="en-US" sz="4800" dirty="0">
                <a:solidFill>
                  <a:prstClr val="white"/>
                </a:solidFill>
              </a:rPr>
              <a:t>3.0</a:t>
            </a:r>
            <a:r>
              <a:rPr lang="en-US" sz="5300" dirty="0">
                <a:solidFill>
                  <a:prstClr val="white"/>
                </a:solidFill>
              </a:rPr>
              <a:t>+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smtClean="0">
                <a:solidFill>
                  <a:prstClr val="white"/>
                </a:solidFill>
              </a:rPr>
              <a:t/>
            </a:r>
            <a:br>
              <a:rPr lang="en-US" sz="6000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by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5300" dirty="0">
                <a:solidFill>
                  <a:prstClr val="white"/>
                </a:solidFill>
              </a:rPr>
              <a:t>Team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4400" dirty="0">
                <a:solidFill>
                  <a:prstClr val="white"/>
                </a:solidFill>
              </a:rPr>
              <a:t>(Women’s</a:t>
            </a:r>
            <a:r>
              <a:rPr lang="en-US" sz="4400" dirty="0" smtClean="0">
                <a:solidFill>
                  <a:prstClr val="white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059" y="2336873"/>
            <a:ext cx="5545123" cy="3599316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dirty="0">
                <a:solidFill>
                  <a:prstClr val="white"/>
                </a:solidFill>
              </a:rPr>
              <a:t>Fall 2018</a:t>
            </a:r>
          </a:p>
          <a:p>
            <a:pPr marL="0" lvl="0" indent="0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white"/>
                </a:solidFill>
              </a:rPr>
              <a:t>Basketball (13)	  3</a:t>
            </a:r>
            <a:endParaRPr lang="en-US" sz="4800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white"/>
                </a:solidFill>
              </a:rPr>
              <a:t>Soccer (</a:t>
            </a:r>
            <a:r>
              <a:rPr lang="en-US" sz="4800" dirty="0"/>
              <a:t>26</a:t>
            </a:r>
            <a:r>
              <a:rPr lang="en-US" sz="4800" dirty="0">
                <a:solidFill>
                  <a:prstClr val="white"/>
                </a:solidFill>
              </a:rPr>
              <a:t>)	  	</a:t>
            </a:r>
            <a:r>
              <a:rPr lang="en-US" sz="4800" dirty="0"/>
              <a:t>27</a:t>
            </a:r>
          </a:p>
          <a:p>
            <a:pPr marL="0" lvl="0" indent="0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white"/>
                </a:solidFill>
              </a:rPr>
              <a:t>Tennis (11)		  8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0916" y="2336873"/>
            <a:ext cx="5100507" cy="418976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dirty="0"/>
              <a:t>Spring 2019</a:t>
            </a:r>
          </a:p>
          <a:p>
            <a:pPr marL="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white"/>
                </a:solidFill>
              </a:rPr>
              <a:t>Basketball 	  5</a:t>
            </a:r>
            <a:endParaRPr lang="en-US" sz="4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white"/>
                </a:solidFill>
              </a:rPr>
              <a:t>Soccer 		24</a:t>
            </a:r>
          </a:p>
          <a:p>
            <a:pPr marL="0" lvl="0" indent="0"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white"/>
                </a:solidFill>
              </a:rPr>
              <a:t>Tennis 		10</a:t>
            </a:r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52" y="412422"/>
            <a:ext cx="10515600" cy="2452216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Student-Athletes </a:t>
            </a:r>
            <a:r>
              <a:rPr lang="en-US" sz="2700" dirty="0" smtClean="0"/>
              <a:t>with</a:t>
            </a:r>
            <a:r>
              <a:rPr lang="en-US" sz="5300" dirty="0" smtClean="0"/>
              <a:t> </a:t>
            </a:r>
            <a:r>
              <a:rPr lang="en-US" sz="6000" dirty="0" smtClean="0"/>
              <a:t>3.0+ </a:t>
            </a:r>
            <a:br>
              <a:rPr lang="en-US" sz="6000" dirty="0" smtClean="0"/>
            </a:br>
            <a:r>
              <a:rPr lang="en-US" sz="4400" dirty="0" smtClean="0"/>
              <a:t>by</a:t>
            </a:r>
            <a:r>
              <a:rPr lang="en-US" sz="6000" dirty="0" smtClean="0"/>
              <a:t> Team </a:t>
            </a:r>
            <a:r>
              <a:rPr lang="en-US" sz="4400" dirty="0" smtClean="0"/>
              <a:t>(Women’s)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638" y="2479589"/>
            <a:ext cx="5181600" cy="4127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Fall 2018</a:t>
            </a:r>
          </a:p>
          <a:p>
            <a:pPr marL="0" lvl="0" indent="0">
              <a:buNone/>
            </a:pPr>
            <a:r>
              <a:rPr lang="en-US" sz="4800" dirty="0" smtClean="0"/>
              <a:t>Track </a:t>
            </a:r>
            <a:r>
              <a:rPr lang="en-US" sz="4800" dirty="0"/>
              <a:t>and</a:t>
            </a:r>
          </a:p>
          <a:p>
            <a:pPr marL="0" lvl="0" indent="0">
              <a:buNone/>
            </a:pPr>
            <a:r>
              <a:rPr lang="en-US" sz="4800" dirty="0"/>
              <a:t>Field </a:t>
            </a:r>
            <a:r>
              <a:rPr lang="en-US" sz="4800" dirty="0" smtClean="0"/>
              <a:t>(48)		36</a:t>
            </a:r>
            <a:endParaRPr lang="en-US" sz="4800" dirty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4800" dirty="0"/>
              <a:t>Cross</a:t>
            </a:r>
          </a:p>
          <a:p>
            <a:pPr marL="0" lvl="0" indent="0">
              <a:buNone/>
            </a:pPr>
            <a:r>
              <a:rPr lang="en-US" sz="4800" dirty="0" smtClean="0"/>
              <a:t>Country (12</a:t>
            </a:r>
            <a:r>
              <a:rPr lang="en-US" sz="4800" dirty="0"/>
              <a:t>) </a:t>
            </a:r>
            <a:r>
              <a:rPr lang="en-US" sz="4800" dirty="0" smtClean="0"/>
              <a:t>	10		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076" y="2471069"/>
            <a:ext cx="5117285" cy="41359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400" dirty="0" smtClean="0"/>
              <a:t>Spring 2019</a:t>
            </a:r>
            <a:endParaRPr lang="en-US" sz="4400" dirty="0"/>
          </a:p>
          <a:p>
            <a:pPr marL="0" lvl="0" indent="0">
              <a:buNone/>
            </a:pPr>
            <a:r>
              <a:rPr lang="en-US" sz="4800" dirty="0" smtClean="0"/>
              <a:t>Track </a:t>
            </a:r>
            <a:r>
              <a:rPr lang="en-US" sz="4800" dirty="0"/>
              <a:t>and</a:t>
            </a:r>
          </a:p>
          <a:p>
            <a:pPr marL="0" lvl="0" indent="0">
              <a:buNone/>
            </a:pPr>
            <a:r>
              <a:rPr lang="en-US" sz="4800" dirty="0"/>
              <a:t>Field </a:t>
            </a:r>
            <a:r>
              <a:rPr lang="en-US" sz="4800" dirty="0" smtClean="0"/>
              <a:t>			34</a:t>
            </a:r>
            <a:endParaRPr lang="en-US" sz="4800" dirty="0"/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r>
              <a:rPr lang="en-US" sz="4800" dirty="0" smtClean="0"/>
              <a:t>Cross</a:t>
            </a:r>
            <a:endParaRPr lang="en-US" sz="4800" dirty="0"/>
          </a:p>
          <a:p>
            <a:pPr marL="0" lvl="0" indent="0">
              <a:buNone/>
            </a:pPr>
            <a:r>
              <a:rPr lang="en-US" sz="4800" dirty="0"/>
              <a:t>Country	 </a:t>
            </a:r>
            <a:r>
              <a:rPr lang="en-US" sz="4800" dirty="0" smtClean="0"/>
              <a:t>	11</a:t>
            </a:r>
            <a:r>
              <a:rPr lang="en-US" sz="4400" dirty="0" smtClean="0"/>
              <a:t>							</a:t>
            </a:r>
          </a:p>
          <a:p>
            <a:pPr marL="0" lvl="0" indent="0">
              <a:buNone/>
            </a:pPr>
            <a:r>
              <a:rPr lang="en-US" sz="4400" dirty="0" smtClean="0">
                <a:solidFill>
                  <a:prstClr val="black"/>
                </a:solidFill>
              </a:rPr>
              <a:t>			</a:t>
            </a:r>
            <a:endParaRPr lang="en-US" sz="4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168"/>
            <a:ext cx="10515600" cy="162676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Charlotte Athletes Are Smart </a:t>
            </a:r>
            <a:r>
              <a:rPr lang="en-US" u="sng" dirty="0" smtClean="0"/>
              <a:t>and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4800" dirty="0" smtClean="0"/>
              <a:t>Give to the Community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4" y="3045150"/>
            <a:ext cx="1871249" cy="1871249"/>
          </a:xfrm>
        </p:spPr>
      </p:pic>
      <p:pic>
        <p:nvPicPr>
          <p:cNvPr id="4" name="Picture 3" descr="C49ers-CLEAR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25" y="2031168"/>
            <a:ext cx="834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4,299 volunteer hours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0" t="16479" r="3326"/>
          <a:stretch/>
        </p:blipFill>
        <p:spPr>
          <a:xfrm>
            <a:off x="8936699" y="5213806"/>
            <a:ext cx="3062933" cy="1518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28" y="3538286"/>
            <a:ext cx="2407406" cy="1263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 b="12941"/>
          <a:stretch/>
        </p:blipFill>
        <p:spPr>
          <a:xfrm>
            <a:off x="164284" y="4997448"/>
            <a:ext cx="2611145" cy="1735166"/>
          </a:xfrm>
          <a:prstGeom prst="rect">
            <a:avLst/>
          </a:prstGeom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19892" r="23023" b="13441"/>
          <a:stretch/>
        </p:blipFill>
        <p:spPr bwMode="auto">
          <a:xfrm>
            <a:off x="9587308" y="3401522"/>
            <a:ext cx="2122340" cy="15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15278" r="5973" b="15118"/>
          <a:stretch/>
        </p:blipFill>
        <p:spPr>
          <a:xfrm>
            <a:off x="5452220" y="5254010"/>
            <a:ext cx="3229583" cy="1478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90" y="5105194"/>
            <a:ext cx="2130835" cy="162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21" y="4055709"/>
            <a:ext cx="3960299" cy="1066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21324"/>
          <a:stretch/>
        </p:blipFill>
        <p:spPr>
          <a:xfrm>
            <a:off x="6944152" y="3224997"/>
            <a:ext cx="2423675" cy="973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06" y="3143565"/>
            <a:ext cx="1281541" cy="11610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5243379" y="3266804"/>
            <a:ext cx="128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105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0" y="811951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Less than 15 Players . . .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808" y="2017881"/>
            <a:ext cx="5187267" cy="5971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Women’s Golf</a:t>
            </a:r>
          </a:p>
          <a:p>
            <a:pPr marL="0" indent="0">
              <a:buNone/>
            </a:pPr>
            <a:r>
              <a:rPr lang="en-US" sz="4400" dirty="0" smtClean="0"/>
              <a:t>Women’s Basketball</a:t>
            </a:r>
          </a:p>
          <a:p>
            <a:pPr marL="0" indent="0">
              <a:buNone/>
            </a:pPr>
            <a:r>
              <a:rPr lang="en-US" sz="4400" dirty="0" smtClean="0"/>
              <a:t>Women’s Tennis</a:t>
            </a:r>
          </a:p>
          <a:p>
            <a:pPr marL="0" indent="0">
              <a:buNone/>
            </a:pPr>
            <a:r>
              <a:rPr lang="en-US" sz="4400" dirty="0" smtClean="0"/>
              <a:t>Men’s Tennis</a:t>
            </a:r>
          </a:p>
          <a:p>
            <a:pPr marL="0" indent="0">
              <a:buNone/>
            </a:pPr>
            <a:r>
              <a:rPr lang="en-US" sz="4400" dirty="0" smtClean="0"/>
              <a:t>Men’s Golf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Men’s Basketball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7583" y="2017881"/>
            <a:ext cx="2676088" cy="4391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Service Hours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000" dirty="0" smtClean="0"/>
              <a:t>	</a:t>
            </a:r>
            <a:r>
              <a:rPr lang="en-US" sz="4400" dirty="0" smtClean="0"/>
              <a:t>163:30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127:00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112:00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  	62:30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59:30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56:45</a:t>
            </a:r>
            <a:endParaRPr lang="en-US" sz="4400" dirty="0"/>
          </a:p>
        </p:txBody>
      </p:sp>
      <p:pic>
        <p:nvPicPr>
          <p:cNvPr id="6" name="Picture 5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20486"/>
            <a:ext cx="9613861" cy="1371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Conference USA </a:t>
            </a:r>
            <a:br>
              <a:rPr lang="en-US" sz="4400" dirty="0" smtClean="0"/>
            </a:br>
            <a:r>
              <a:rPr lang="en-US" sz="4400" dirty="0" smtClean="0"/>
              <a:t>Scholar-Athlete of the Year Awards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4" y="2380734"/>
            <a:ext cx="11996056" cy="4360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18 </a:t>
            </a:r>
            <a:r>
              <a:rPr lang="en-US" sz="320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scholar-athletes were selected </a:t>
            </a:r>
            <a:r>
              <a:rPr lang="en-US" sz="320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from </a:t>
            </a:r>
            <a:r>
              <a:rPr lang="en-US" sz="320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19 </a:t>
            </a:r>
            <a:r>
              <a:rPr lang="en-US" sz="320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sports.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Charlotte and Rice lead </a:t>
            </a:r>
            <a:r>
              <a:rPr lang="en-US" sz="320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the conference with four </a:t>
            </a:r>
            <a:r>
              <a:rPr lang="en-US" sz="320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apiece</a:t>
            </a:r>
            <a:r>
              <a:rPr lang="en-US" sz="320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.</a:t>
            </a:r>
            <a:r>
              <a:rPr lang="en-US" sz="3200" dirty="0">
                <a:solidFill>
                  <a:srgbClr val="222222"/>
                </a:solidFill>
                <a:latin typeface="Trebuchet MS" panose="020B0603020202020204" pitchFamily="34" charset="0"/>
              </a:rPr>
              <a:t> </a:t>
            </a:r>
            <a:endParaRPr lang="en-US" sz="3200" dirty="0" smtClean="0">
              <a:solidFill>
                <a:srgbClr val="222222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rgbClr val="222222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tabLst>
                <a:tab pos="4916488" algn="l"/>
              </a:tabLst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Men’s Cross Country	Tom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Nobles, Charlotte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>
              <a:buNone/>
              <a:tabLst>
                <a:tab pos="4916488" algn="l"/>
              </a:tabLst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Football	Tyriq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Harris,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Charlotte</a:t>
            </a:r>
          </a:p>
          <a:p>
            <a:pPr marL="0" indent="0">
              <a:buNone/>
              <a:tabLst>
                <a:tab pos="4916488" algn="l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Men’s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Soccer	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Callum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Montgomery,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Charlotte</a:t>
            </a:r>
          </a:p>
          <a:p>
            <a:pPr marL="0" indent="0">
              <a:buNone/>
              <a:tabLst>
                <a:tab pos="4916488" algn="l"/>
              </a:tabLst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Women’s Soccer	Julia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Grainda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Charlotte</a:t>
            </a:r>
          </a:p>
        </p:txBody>
      </p:sp>
      <p:pic>
        <p:nvPicPr>
          <p:cNvPr id="4" name="Picture 3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More than 15 Players . . .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1992793"/>
            <a:ext cx="5217140" cy="59716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Women’s Soccer</a:t>
            </a:r>
          </a:p>
          <a:p>
            <a:pPr marL="0" indent="0">
              <a:buNone/>
            </a:pPr>
            <a:r>
              <a:rPr lang="en-US" sz="4400" dirty="0"/>
              <a:t>Men’s </a:t>
            </a:r>
            <a:r>
              <a:rPr lang="en-US" sz="4400" dirty="0" smtClean="0"/>
              <a:t>Football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Women’s Softball</a:t>
            </a:r>
          </a:p>
          <a:p>
            <a:pPr marL="0" indent="0">
              <a:buNone/>
            </a:pPr>
            <a:r>
              <a:rPr lang="en-US" sz="4400" dirty="0" smtClean="0"/>
              <a:t>Women’s Track and Field</a:t>
            </a:r>
          </a:p>
          <a:p>
            <a:pPr marL="0" indent="0">
              <a:buNone/>
            </a:pPr>
            <a:r>
              <a:rPr lang="en-US" sz="4400" dirty="0" smtClean="0"/>
              <a:t>Men’s Track and Field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182" y="1992793"/>
            <a:ext cx="2378674" cy="49674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Service Hours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000" dirty="0" smtClean="0"/>
              <a:t>	</a:t>
            </a:r>
            <a:r>
              <a:rPr lang="en-US" sz="4400" dirty="0" smtClean="0">
                <a:solidFill>
                  <a:srgbClr val="FFFF00"/>
                </a:solidFill>
              </a:rPr>
              <a:t>736:35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543:45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535:50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501:45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	443:00</a:t>
            </a:r>
            <a:endParaRPr lang="en-US" sz="4400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More than 15 Players . . .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966" y="2520001"/>
            <a:ext cx="5194496" cy="5971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Men’s Baseball</a:t>
            </a:r>
          </a:p>
          <a:p>
            <a:pPr marL="0" indent="0">
              <a:buNone/>
            </a:pPr>
            <a:r>
              <a:rPr lang="en-US" sz="4400" dirty="0" smtClean="0"/>
              <a:t>Men’s Soccer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Women’s Volleyball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229" y="2520001"/>
            <a:ext cx="2378674" cy="496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Service Hours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000" dirty="0" smtClean="0"/>
              <a:t>	</a:t>
            </a:r>
            <a:r>
              <a:rPr lang="en-US" sz="4400" dirty="0" smtClean="0"/>
              <a:t>355:00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116:00</a:t>
            </a:r>
          </a:p>
          <a:p>
            <a:pPr marL="0" indent="0">
              <a:buNone/>
              <a:tabLst>
                <a:tab pos="1655763" algn="r"/>
              </a:tabLst>
            </a:pPr>
            <a:r>
              <a:rPr lang="en-US" sz="4400" dirty="0" smtClean="0"/>
              <a:t>	97:00</a:t>
            </a:r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78" y="640935"/>
            <a:ext cx="9101272" cy="1290415"/>
          </a:xfrm>
        </p:spPr>
        <p:txBody>
          <a:bodyPr>
            <a:noAutofit/>
          </a:bodyPr>
          <a:lstStyle/>
          <a:p>
            <a:r>
              <a:rPr lang="en-US" sz="4800" dirty="0" smtClean="0"/>
              <a:t>Cumulative GPA: </a:t>
            </a:r>
            <a:br>
              <a:rPr lang="en-US" sz="4800" dirty="0" smtClean="0"/>
            </a:br>
            <a:r>
              <a:rPr lang="en-US" sz="4800" dirty="0" smtClean="0"/>
              <a:t>Athletics and University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0535" y="268236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 smtClean="0"/>
              <a:t>Athletics</a:t>
            </a:r>
          </a:p>
          <a:p>
            <a:pPr marL="0" indent="0" algn="ctr">
              <a:buNone/>
            </a:pPr>
            <a:r>
              <a:rPr lang="en-US" sz="3800" dirty="0" smtClean="0"/>
              <a:t>Fall 2018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 smtClean="0"/>
              <a:t>3.091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4535" y="268236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600" dirty="0" smtClean="0"/>
              <a:t>University</a:t>
            </a:r>
          </a:p>
          <a:p>
            <a:pPr marL="0" indent="0" algn="ctr">
              <a:buNone/>
            </a:pPr>
            <a:r>
              <a:rPr lang="en-US" sz="3800" dirty="0" smtClean="0"/>
              <a:t>Fall 2018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3.032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8" y="786213"/>
            <a:ext cx="10467149" cy="145278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Cumulative GPA: </a:t>
            </a:r>
            <a:br>
              <a:rPr lang="en-US" sz="5300" dirty="0" smtClean="0"/>
            </a:br>
            <a:r>
              <a:rPr lang="en-US" sz="5300" dirty="0" smtClean="0"/>
              <a:t>Athletics and University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7183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 smtClean="0"/>
              <a:t>Athletics</a:t>
            </a:r>
          </a:p>
          <a:p>
            <a:pPr marL="0" indent="0" algn="ctr">
              <a:buNone/>
            </a:pPr>
            <a:r>
              <a:rPr lang="en-US" sz="3800" dirty="0" smtClean="0"/>
              <a:t>Spring 2019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 smtClean="0"/>
              <a:t>3.105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7183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600" dirty="0" smtClean="0"/>
              <a:t>University</a:t>
            </a:r>
          </a:p>
          <a:p>
            <a:pPr marL="0" indent="0" algn="ctr">
              <a:buNone/>
            </a:pPr>
            <a:r>
              <a:rPr lang="en-US" sz="3800" dirty="0" smtClean="0"/>
              <a:t>Spring 2019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3.076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80" y="810696"/>
            <a:ext cx="9725114" cy="1368481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Semester GPA: </a:t>
            </a:r>
            <a:br>
              <a:rPr lang="en-US" sz="5300" dirty="0" smtClean="0"/>
            </a:br>
            <a:r>
              <a:rPr lang="en-US" sz="5300" dirty="0" smtClean="0"/>
              <a:t>Athletics and University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8236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 smtClean="0"/>
              <a:t>All Athletes</a:t>
            </a:r>
          </a:p>
          <a:p>
            <a:pPr marL="0" indent="0" algn="ctr">
              <a:buNone/>
            </a:pPr>
            <a:r>
              <a:rPr lang="en-US" sz="3800" dirty="0" smtClean="0"/>
              <a:t>Fall 2018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 smtClean="0"/>
              <a:t>3.022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8236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600" dirty="0" smtClean="0"/>
              <a:t>All University</a:t>
            </a:r>
          </a:p>
          <a:p>
            <a:pPr marL="0" indent="0" algn="ctr">
              <a:buNone/>
            </a:pPr>
            <a:r>
              <a:rPr lang="en-US" sz="3800" dirty="0" smtClean="0"/>
              <a:t>Fall 2018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2.990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82" y="629174"/>
            <a:ext cx="9225994" cy="144799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Semester GPA: </a:t>
            </a:r>
            <a:br>
              <a:rPr lang="en-US" sz="5300" dirty="0" smtClean="0"/>
            </a:br>
            <a:r>
              <a:rPr lang="en-US" sz="5300" dirty="0" smtClean="0"/>
              <a:t>Athletics and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23549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 smtClean="0"/>
              <a:t>All Athletics</a:t>
            </a:r>
          </a:p>
          <a:p>
            <a:pPr marL="0" indent="0" algn="ctr">
              <a:buNone/>
            </a:pPr>
            <a:r>
              <a:rPr lang="en-US" sz="3800" dirty="0" smtClean="0"/>
              <a:t>Spring 2019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 smtClean="0"/>
              <a:t>3.050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23549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600" dirty="0" smtClean="0"/>
              <a:t>All University</a:t>
            </a:r>
          </a:p>
          <a:p>
            <a:pPr marL="0" indent="0" algn="ctr">
              <a:buNone/>
            </a:pPr>
            <a:r>
              <a:rPr lang="en-US" sz="3800" dirty="0" smtClean="0"/>
              <a:t>Spring 2019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3.109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320" y="612818"/>
            <a:ext cx="9336280" cy="1325563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Women’s GPA: </a:t>
            </a:r>
            <a:br>
              <a:rPr lang="en-US" sz="5300" dirty="0" smtClean="0"/>
            </a:br>
            <a:r>
              <a:rPr lang="en-US" sz="5300" dirty="0" smtClean="0"/>
              <a:t>Athletics and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49409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 smtClean="0"/>
              <a:t>Women Athletes</a:t>
            </a:r>
          </a:p>
          <a:p>
            <a:pPr marL="0" indent="0" algn="ctr">
              <a:buNone/>
            </a:pPr>
            <a:r>
              <a:rPr lang="en-US" sz="3800" dirty="0" smtClean="0"/>
              <a:t>Fall 2018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 smtClean="0"/>
              <a:t>3.369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49409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600" dirty="0" smtClean="0"/>
              <a:t>University Women</a:t>
            </a:r>
          </a:p>
          <a:p>
            <a:pPr marL="0" indent="0" algn="ctr">
              <a:buNone/>
            </a:pPr>
            <a:r>
              <a:rPr lang="en-US" sz="3800" dirty="0" smtClean="0"/>
              <a:t>Fall 2018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3.132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9088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53" y="698611"/>
            <a:ext cx="9888909" cy="1325563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Women’s GPA: </a:t>
            </a:r>
            <a:br>
              <a:rPr lang="en-US" sz="5300" dirty="0" smtClean="0"/>
            </a:br>
            <a:r>
              <a:rPr lang="en-US" sz="5300" dirty="0" smtClean="0"/>
              <a:t>Athletics and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540" y="2970684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dirty="0" smtClean="0"/>
              <a:t>Women Athletes</a:t>
            </a:r>
          </a:p>
          <a:p>
            <a:pPr marL="0" indent="0" algn="ctr">
              <a:buNone/>
            </a:pPr>
            <a:r>
              <a:rPr lang="en-US" sz="3800" dirty="0" smtClean="0"/>
              <a:t>Spring 2019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800" dirty="0" smtClean="0"/>
              <a:t>3.381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540" y="2970684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600" dirty="0" smtClean="0"/>
              <a:t>University Women</a:t>
            </a:r>
          </a:p>
          <a:p>
            <a:pPr marL="0" indent="0" algn="ctr">
              <a:buNone/>
            </a:pPr>
            <a:r>
              <a:rPr lang="en-US" sz="3800" dirty="0" smtClean="0"/>
              <a:t>Spring 2019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3.225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174"/>
            <a:ext cx="10515600" cy="245221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Student-Athletes on</a:t>
            </a:r>
            <a:r>
              <a:rPr lang="en-US" sz="4800" dirty="0"/>
              <a:t> </a:t>
            </a:r>
            <a:r>
              <a:rPr lang="en-US" sz="4800" dirty="0" smtClean="0"/>
              <a:t>Chancellor’s List</a:t>
            </a:r>
            <a:r>
              <a:rPr lang="en-US" sz="4400" dirty="0" smtClean="0"/>
              <a:t> </a:t>
            </a:r>
            <a:r>
              <a:rPr lang="en-US" sz="2800" dirty="0" smtClean="0"/>
              <a:t>&gt;3.8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588" y="2640971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Fall 2018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7200" dirty="0" smtClean="0"/>
              <a:t>74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588" y="2640971"/>
            <a:ext cx="5181600" cy="4351338"/>
          </a:xfrm>
        </p:spPr>
        <p:txBody>
          <a:bodyPr/>
          <a:lstStyle/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4800" dirty="0" smtClean="0"/>
              <a:t>Spring 2019</a:t>
            </a:r>
            <a:endParaRPr lang="en-US" sz="4800" dirty="0"/>
          </a:p>
          <a:p>
            <a:pPr marL="0" lvl="0" indent="0" algn="ctr">
              <a:buNone/>
            </a:pPr>
            <a:endParaRPr lang="en-US" sz="4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7200" dirty="0" smtClean="0"/>
              <a:t>58</a:t>
            </a:r>
            <a:endParaRPr lang="en-US" sz="7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49ers-CLEAR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186" y="547158"/>
            <a:ext cx="1511907" cy="14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8521</TotalTime>
  <Words>294</Words>
  <Application>Microsoft Office PowerPoint</Application>
  <PresentationFormat>Widescreen</PresentationFormat>
  <Paragraphs>221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Trebuchet MS</vt:lpstr>
      <vt:lpstr>Berlin</vt:lpstr>
      <vt:lpstr>Charlotte 49ers Athletic Academic Highlights </vt:lpstr>
      <vt:lpstr>Conference USA  Scholar-Athlete of the Year Awards</vt:lpstr>
      <vt:lpstr>Cumulative GPA:  Athletics and University</vt:lpstr>
      <vt:lpstr>Cumulative GPA:  Athletics and University </vt:lpstr>
      <vt:lpstr>Semester GPA:  Athletics and University </vt:lpstr>
      <vt:lpstr>Semester GPA:  Athletics and University</vt:lpstr>
      <vt:lpstr>Women’s GPA:  Athletics and University</vt:lpstr>
      <vt:lpstr>Women’s GPA:  Athletics and University</vt:lpstr>
      <vt:lpstr>Student-Athletes on Chancellor’s List &gt;3.8</vt:lpstr>
      <vt:lpstr>Student-Athletes on Dean’s List &gt;3.4 to 3.79</vt:lpstr>
      <vt:lpstr>Student-Athletes on Athletic Director’s Honor Roll &gt;3.0</vt:lpstr>
      <vt:lpstr>Student-Athletes with 3.0+  by Team (Men’s)</vt:lpstr>
      <vt:lpstr>Student-Athletes with 3.0+  by Team (Men’s)</vt:lpstr>
      <vt:lpstr>Student-Athletes with 3.0+  by Team (Men’s)</vt:lpstr>
      <vt:lpstr>Student-Athletes with 3.0+  by Team (Women’s)</vt:lpstr>
      <vt:lpstr>Student-Athletes with 3.0+  by Team (Women’s)</vt:lpstr>
      <vt:lpstr>Student-Athletes with 3.0+  by Team (Women’s) </vt:lpstr>
      <vt:lpstr>Charlotte Athletes Are Smart and  Give to the Community</vt:lpstr>
      <vt:lpstr>Less than 15 Players . . . </vt:lpstr>
      <vt:lpstr>More than 15 Players . . . </vt:lpstr>
      <vt:lpstr>More than 15 Players . .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 49ers Athletic Academic Highlights</dc:title>
  <dc:creator>Linda Swayne</dc:creator>
  <cp:lastModifiedBy>Wyse, Matt</cp:lastModifiedBy>
  <cp:revision>64</cp:revision>
  <cp:lastPrinted>2019-08-09T15:29:24Z</cp:lastPrinted>
  <dcterms:created xsi:type="dcterms:W3CDTF">2019-07-30T15:33:23Z</dcterms:created>
  <dcterms:modified xsi:type="dcterms:W3CDTF">2019-09-25T21:12:11Z</dcterms:modified>
</cp:coreProperties>
</file>