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62" r:id="rId4"/>
    <p:sldId id="263" r:id="rId5"/>
    <p:sldId id="264" r:id="rId6"/>
    <p:sldId id="267" r:id="rId7"/>
    <p:sldId id="271" r:id="rId8"/>
    <p:sldId id="272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532B9-29C1-4A29-9781-A7C88F080DCD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6C3D0C-0B35-48F1-873F-837DFACF3F05}">
      <dgm:prSet/>
      <dgm:spPr/>
      <dgm:t>
        <a:bodyPr/>
        <a:lstStyle/>
        <a:p>
          <a:r>
            <a:rPr lang="en-US" dirty="0"/>
            <a:t>In the Spring 2021 Semester, the UNC Charlotte ADVANCE Faculty Affairs &amp; Diversity Office conducted focus groups of </a:t>
          </a:r>
          <a:r>
            <a:rPr lang="en-US" b="1" dirty="0"/>
            <a:t>pre-tenure</a:t>
          </a:r>
          <a:r>
            <a:rPr lang="en-US" dirty="0"/>
            <a:t> faculty members to gauge their needs in the wake of the COVID-19 Pandemic.</a:t>
          </a:r>
        </a:p>
      </dgm:t>
    </dgm:pt>
    <dgm:pt modelId="{B436C95D-D7C2-4946-BF96-419F95575C37}" type="parTrans" cxnId="{7D654669-22FA-47E9-8ADE-15041A03DB3D}">
      <dgm:prSet/>
      <dgm:spPr/>
      <dgm:t>
        <a:bodyPr/>
        <a:lstStyle/>
        <a:p>
          <a:endParaRPr lang="en-US"/>
        </a:p>
      </dgm:t>
    </dgm:pt>
    <dgm:pt modelId="{035511A1-0686-4981-A2DC-A4E852066651}" type="sibTrans" cxnId="{7D654669-22FA-47E9-8ADE-15041A03DB3D}">
      <dgm:prSet/>
      <dgm:spPr/>
      <dgm:t>
        <a:bodyPr/>
        <a:lstStyle/>
        <a:p>
          <a:endParaRPr lang="en-US"/>
        </a:p>
      </dgm:t>
    </dgm:pt>
    <dgm:pt modelId="{F55C1381-50EE-499B-A762-08855478BB0F}">
      <dgm:prSet/>
      <dgm:spPr/>
      <dgm:t>
        <a:bodyPr/>
        <a:lstStyle/>
        <a:p>
          <a:r>
            <a:rPr lang="en-US" dirty="0"/>
            <a:t>Participants were drawn from all colleges.</a:t>
          </a:r>
        </a:p>
      </dgm:t>
    </dgm:pt>
    <dgm:pt modelId="{5251838C-9C97-40F7-8C42-CFC928CAA84F}" type="parTrans" cxnId="{DC3CE30F-F41D-4886-B40B-9C4F23522032}">
      <dgm:prSet/>
      <dgm:spPr/>
      <dgm:t>
        <a:bodyPr/>
        <a:lstStyle/>
        <a:p>
          <a:endParaRPr lang="en-US"/>
        </a:p>
      </dgm:t>
    </dgm:pt>
    <dgm:pt modelId="{B5FED268-E178-4367-90A3-70F2988E91FF}" type="sibTrans" cxnId="{DC3CE30F-F41D-4886-B40B-9C4F23522032}">
      <dgm:prSet/>
      <dgm:spPr/>
      <dgm:t>
        <a:bodyPr/>
        <a:lstStyle/>
        <a:p>
          <a:endParaRPr lang="en-US"/>
        </a:p>
      </dgm:t>
    </dgm:pt>
    <dgm:pt modelId="{A2F88780-843C-4BA7-9CE1-D5B6C2114AD4}" type="pres">
      <dgm:prSet presAssocID="{6B7532B9-29C1-4A29-9781-A7C88F080D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7F1E9F-8A9A-4730-9537-1AA474516938}" type="pres">
      <dgm:prSet presAssocID="{0C6C3D0C-0B35-48F1-873F-837DFACF3F05}" presName="thickLine" presStyleLbl="alignNode1" presStyleIdx="0" presStyleCnt="2"/>
      <dgm:spPr/>
    </dgm:pt>
    <dgm:pt modelId="{5EA1D8B0-9BC1-49BB-9C05-E018939A320D}" type="pres">
      <dgm:prSet presAssocID="{0C6C3D0C-0B35-48F1-873F-837DFACF3F05}" presName="horz1" presStyleCnt="0"/>
      <dgm:spPr/>
    </dgm:pt>
    <dgm:pt modelId="{0EB39D77-9B26-4922-9FD0-F2EF0D26A1C3}" type="pres">
      <dgm:prSet presAssocID="{0C6C3D0C-0B35-48F1-873F-837DFACF3F05}" presName="tx1" presStyleLbl="revTx" presStyleIdx="0" presStyleCnt="2"/>
      <dgm:spPr/>
      <dgm:t>
        <a:bodyPr/>
        <a:lstStyle/>
        <a:p>
          <a:endParaRPr lang="en-US"/>
        </a:p>
      </dgm:t>
    </dgm:pt>
    <dgm:pt modelId="{8DC80E35-B641-442B-BBCF-3DE0F688464D}" type="pres">
      <dgm:prSet presAssocID="{0C6C3D0C-0B35-48F1-873F-837DFACF3F05}" presName="vert1" presStyleCnt="0"/>
      <dgm:spPr/>
    </dgm:pt>
    <dgm:pt modelId="{81A6A72C-BA8B-4FD6-A75D-C8E384988DD8}" type="pres">
      <dgm:prSet presAssocID="{F55C1381-50EE-499B-A762-08855478BB0F}" presName="thickLine" presStyleLbl="alignNode1" presStyleIdx="1" presStyleCnt="2"/>
      <dgm:spPr/>
    </dgm:pt>
    <dgm:pt modelId="{7040EF04-2F2E-49DA-BD86-19FA014A8076}" type="pres">
      <dgm:prSet presAssocID="{F55C1381-50EE-499B-A762-08855478BB0F}" presName="horz1" presStyleCnt="0"/>
      <dgm:spPr/>
    </dgm:pt>
    <dgm:pt modelId="{787F0332-CAD9-4F09-AA38-23FB09F1102C}" type="pres">
      <dgm:prSet presAssocID="{F55C1381-50EE-499B-A762-08855478BB0F}" presName="tx1" presStyleLbl="revTx" presStyleIdx="1" presStyleCnt="2"/>
      <dgm:spPr/>
      <dgm:t>
        <a:bodyPr/>
        <a:lstStyle/>
        <a:p>
          <a:endParaRPr lang="en-US"/>
        </a:p>
      </dgm:t>
    </dgm:pt>
    <dgm:pt modelId="{6F310F09-E339-4433-91FA-A141E3113108}" type="pres">
      <dgm:prSet presAssocID="{F55C1381-50EE-499B-A762-08855478BB0F}" presName="vert1" presStyleCnt="0"/>
      <dgm:spPr/>
    </dgm:pt>
  </dgm:ptLst>
  <dgm:cxnLst>
    <dgm:cxn modelId="{5FB506F7-7797-4B8E-86FD-6C4300D3E0E9}" type="presOf" srcId="{0C6C3D0C-0B35-48F1-873F-837DFACF3F05}" destId="{0EB39D77-9B26-4922-9FD0-F2EF0D26A1C3}" srcOrd="0" destOrd="0" presId="urn:microsoft.com/office/officeart/2008/layout/LinedList"/>
    <dgm:cxn modelId="{30F8D87F-F131-4F53-9154-F7DD1507196C}" type="presOf" srcId="{F55C1381-50EE-499B-A762-08855478BB0F}" destId="{787F0332-CAD9-4F09-AA38-23FB09F1102C}" srcOrd="0" destOrd="0" presId="urn:microsoft.com/office/officeart/2008/layout/LinedList"/>
    <dgm:cxn modelId="{42D086F2-A23A-490E-9337-084552F3AD2E}" type="presOf" srcId="{6B7532B9-29C1-4A29-9781-A7C88F080DCD}" destId="{A2F88780-843C-4BA7-9CE1-D5B6C2114AD4}" srcOrd="0" destOrd="0" presId="urn:microsoft.com/office/officeart/2008/layout/LinedList"/>
    <dgm:cxn modelId="{DC3CE30F-F41D-4886-B40B-9C4F23522032}" srcId="{6B7532B9-29C1-4A29-9781-A7C88F080DCD}" destId="{F55C1381-50EE-499B-A762-08855478BB0F}" srcOrd="1" destOrd="0" parTransId="{5251838C-9C97-40F7-8C42-CFC928CAA84F}" sibTransId="{B5FED268-E178-4367-90A3-70F2988E91FF}"/>
    <dgm:cxn modelId="{7D654669-22FA-47E9-8ADE-15041A03DB3D}" srcId="{6B7532B9-29C1-4A29-9781-A7C88F080DCD}" destId="{0C6C3D0C-0B35-48F1-873F-837DFACF3F05}" srcOrd="0" destOrd="0" parTransId="{B436C95D-D7C2-4946-BF96-419F95575C37}" sibTransId="{035511A1-0686-4981-A2DC-A4E852066651}"/>
    <dgm:cxn modelId="{40DC580B-3ABB-4B10-910D-366BF204C03D}" type="presParOf" srcId="{A2F88780-843C-4BA7-9CE1-D5B6C2114AD4}" destId="{BD7F1E9F-8A9A-4730-9537-1AA474516938}" srcOrd="0" destOrd="0" presId="urn:microsoft.com/office/officeart/2008/layout/LinedList"/>
    <dgm:cxn modelId="{F76713F4-FAD6-4097-9D31-7027F00421E8}" type="presParOf" srcId="{A2F88780-843C-4BA7-9CE1-D5B6C2114AD4}" destId="{5EA1D8B0-9BC1-49BB-9C05-E018939A320D}" srcOrd="1" destOrd="0" presId="urn:microsoft.com/office/officeart/2008/layout/LinedList"/>
    <dgm:cxn modelId="{463899AC-B5EE-4C60-900B-89AC648DCF65}" type="presParOf" srcId="{5EA1D8B0-9BC1-49BB-9C05-E018939A320D}" destId="{0EB39D77-9B26-4922-9FD0-F2EF0D26A1C3}" srcOrd="0" destOrd="0" presId="urn:microsoft.com/office/officeart/2008/layout/LinedList"/>
    <dgm:cxn modelId="{E5EDB85B-ED31-4470-BE99-D32F85509096}" type="presParOf" srcId="{5EA1D8B0-9BC1-49BB-9C05-E018939A320D}" destId="{8DC80E35-B641-442B-BBCF-3DE0F688464D}" srcOrd="1" destOrd="0" presId="urn:microsoft.com/office/officeart/2008/layout/LinedList"/>
    <dgm:cxn modelId="{325212F4-E68D-464A-8F97-582F1DF9D41C}" type="presParOf" srcId="{A2F88780-843C-4BA7-9CE1-D5B6C2114AD4}" destId="{81A6A72C-BA8B-4FD6-A75D-C8E384988DD8}" srcOrd="2" destOrd="0" presId="urn:microsoft.com/office/officeart/2008/layout/LinedList"/>
    <dgm:cxn modelId="{1FD0CB8C-86F3-4E0D-911F-6FE6E826B7AB}" type="presParOf" srcId="{A2F88780-843C-4BA7-9CE1-D5B6C2114AD4}" destId="{7040EF04-2F2E-49DA-BD86-19FA014A8076}" srcOrd="3" destOrd="0" presId="urn:microsoft.com/office/officeart/2008/layout/LinedList"/>
    <dgm:cxn modelId="{AB5C5446-D21E-4C27-99EA-B8B7E2EC3003}" type="presParOf" srcId="{7040EF04-2F2E-49DA-BD86-19FA014A8076}" destId="{787F0332-CAD9-4F09-AA38-23FB09F1102C}" srcOrd="0" destOrd="0" presId="urn:microsoft.com/office/officeart/2008/layout/LinedList"/>
    <dgm:cxn modelId="{186811E4-5E9B-489E-B041-0B9171B79C6B}" type="presParOf" srcId="{7040EF04-2F2E-49DA-BD86-19FA014A8076}" destId="{6F310F09-E339-4433-91FA-A141E31131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B5629F-3297-4DBB-AFFE-0FBC0CCD456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consistently expressed a sense of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“Institutional Abandonment.”</a:t>
          </a:r>
        </a:p>
      </dgm:t>
    </dgm:pt>
    <dgm:pt modelId="{55CA641E-3E05-4C9F-BB0D-6028D2D22EA3}" type="parTrans" cxnId="{C989064B-15BB-46BD-917E-8825DACAA5B2}">
      <dgm:prSet/>
      <dgm:spPr/>
      <dgm:t>
        <a:bodyPr/>
        <a:lstStyle/>
        <a:p>
          <a:endParaRPr lang="en-US"/>
        </a:p>
      </dgm:t>
    </dgm:pt>
    <dgm:pt modelId="{9A78B269-8D81-4BF8-811E-5600807B42B3}" type="sibTrans" cxnId="{C989064B-15BB-46BD-917E-8825DACAA5B2}">
      <dgm:prSet/>
      <dgm:spPr/>
      <dgm:t>
        <a:bodyPr/>
        <a:lstStyle/>
        <a:p>
          <a:endParaRPr lang="en-US"/>
        </a:p>
      </dgm:t>
    </dgm:pt>
    <dgm:pt modelId="{5D839B0E-9AF7-4A6D-B871-7C7FB6007BA6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focus on student success did not translate into feelings of faculty appreciation or concern, and a sense of being </a:t>
          </a:r>
          <a:r>
            <a:rPr lang="en-U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disconnected from administration.”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D8D97-5727-4959-A636-8AF5A81C66A4}" type="parTrans" cxnId="{E42C29C0-B42A-4F29-93B5-892DDD5CC09D}">
      <dgm:prSet/>
      <dgm:spPr/>
      <dgm:t>
        <a:bodyPr/>
        <a:lstStyle/>
        <a:p>
          <a:endParaRPr lang="en-US"/>
        </a:p>
      </dgm:t>
    </dgm:pt>
    <dgm:pt modelId="{B369A4AD-2441-4309-A63A-671B9F501EFB}" type="sibTrans" cxnId="{E42C29C0-B42A-4F29-93B5-892DDD5CC09D}">
      <dgm:prSet/>
      <dgm:spPr/>
      <dgm:t>
        <a:bodyPr/>
        <a:lstStyle/>
        <a:p>
          <a:endParaRPr lang="en-US"/>
        </a:p>
      </dgm:t>
    </dgm:pt>
    <dgm:pt modelId="{D4AED249-EC82-44A3-A0BB-E21D497E2658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Several participants expressed feeling like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 cog in the wheel”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questioned their future at UNC Charlotte.</a:t>
          </a:r>
        </a:p>
      </dgm:t>
    </dgm:pt>
    <dgm:pt modelId="{BF49DAAE-5F5B-427F-80D9-A516CC3FAF63}" type="parTrans" cxnId="{9536C364-C7FA-447B-9D99-8619D390DE6B}">
      <dgm:prSet/>
      <dgm:spPr/>
      <dgm:t>
        <a:bodyPr/>
        <a:lstStyle/>
        <a:p>
          <a:endParaRPr lang="en-US"/>
        </a:p>
      </dgm:t>
    </dgm:pt>
    <dgm:pt modelId="{B7E6C10D-8F4D-4FC7-83E0-4DD1D2F00EB1}" type="sibTrans" cxnId="{9536C364-C7FA-447B-9D99-8619D390DE6B}">
      <dgm:prSet/>
      <dgm:spPr/>
      <dgm:t>
        <a:bodyPr/>
        <a:lstStyle/>
        <a:p>
          <a:endParaRPr lang="en-US"/>
        </a:p>
      </dgm:t>
    </dgm:pt>
    <dgm:pt modelId="{B41DC51E-DA1F-464E-8A09-9D2DBE9B4C44}">
      <dgm:prSet custT="1"/>
      <dgm:spPr/>
      <dgm:t>
        <a:bodyPr/>
        <a:lstStyle/>
        <a:p>
          <a:r>
            <a: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also expressed that the pandemic will likely have a 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“ripple effect” </a:t>
          </a:r>
          <a:r>
            <a: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their research, </a:t>
          </a:r>
          <a:r>
            <a: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taking multiple years to recover. 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RPT requirements be adjusted???</a:t>
          </a:r>
        </a:p>
      </dgm:t>
    </dgm:pt>
    <dgm:pt modelId="{1E9A2207-8448-4E09-92A4-1984A1F642F5}" type="parTrans" cxnId="{15020428-195B-46DD-9327-69A342F74D94}">
      <dgm:prSet/>
      <dgm:spPr/>
      <dgm:t>
        <a:bodyPr/>
        <a:lstStyle/>
        <a:p>
          <a:endParaRPr lang="en-US"/>
        </a:p>
      </dgm:t>
    </dgm:pt>
    <dgm:pt modelId="{87900AF2-33E4-4179-AEED-ABED3D8D7EBB}" type="sibTrans" cxnId="{15020428-195B-46DD-9327-69A342F74D94}">
      <dgm:prSet/>
      <dgm:spPr/>
      <dgm:t>
        <a:bodyPr/>
        <a:lstStyle/>
        <a:p>
          <a:endParaRPr lang="en-US"/>
        </a:p>
      </dgm:t>
    </dgm:pt>
    <dgm:pt modelId="{5D1B3AD3-C594-49E6-BC2A-98EF9F1A0EA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Yet, participants expressed concerns over a perceived emphasis to </a:t>
          </a:r>
          <a:r>
            <a:rPr lang="en-US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“Do everything like before” </a:t>
          </a:r>
          <a:r>
            <a:rPr lang="en-U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while feeling </a:t>
          </a:r>
          <a:r>
            <a:rPr lang="en-US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“trapped with a lack of resources.”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13F5EE-7B6D-428D-9452-77282915A102}" type="parTrans" cxnId="{A2B07697-B7B1-47E6-8524-CCBF08DA232F}">
      <dgm:prSet/>
      <dgm:spPr/>
      <dgm:t>
        <a:bodyPr/>
        <a:lstStyle/>
        <a:p>
          <a:endParaRPr lang="en-US"/>
        </a:p>
      </dgm:t>
    </dgm:pt>
    <dgm:pt modelId="{DE89B7B1-49E1-4179-8239-62D17172C70C}" type="sibTrans" cxnId="{A2B07697-B7B1-47E6-8524-CCBF08DA232F}">
      <dgm:prSet/>
      <dgm:spPr/>
      <dgm:t>
        <a:bodyPr/>
        <a:lstStyle/>
        <a:p>
          <a:endParaRPr lang="en-US"/>
        </a:p>
      </dgm:t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855F5-1878-4131-A806-71FD94AF524F}" type="pres">
      <dgm:prSet presAssocID="{CEB5629F-3297-4DBB-AFFE-0FBC0CCD45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DA128-EA10-48B4-BAEB-0C70D55E0B2D}" type="pres">
      <dgm:prSet presAssocID="{9A78B269-8D81-4BF8-811E-5600807B42B3}" presName="spacer" presStyleCnt="0"/>
      <dgm:spPr/>
    </dgm:pt>
    <dgm:pt modelId="{B4E5777A-552D-4EFB-9C58-B23A6E1FC1BF}" type="pres">
      <dgm:prSet presAssocID="{5D839B0E-9AF7-4A6D-B871-7C7FB6007BA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F4B3B-5FA2-4506-86FA-89B88120563D}" type="pres">
      <dgm:prSet presAssocID="{B369A4AD-2441-4309-A63A-671B9F501EFB}" presName="spacer" presStyleCnt="0"/>
      <dgm:spPr/>
    </dgm:pt>
    <dgm:pt modelId="{4FF1A91D-880F-443F-AC47-B0CBC32328A2}" type="pres">
      <dgm:prSet presAssocID="{D4AED249-EC82-44A3-A0BB-E21D497E26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0A5B9-3D30-4D68-82F9-28A0AB1697C1}" type="pres">
      <dgm:prSet presAssocID="{B7E6C10D-8F4D-4FC7-83E0-4DD1D2F00EB1}" presName="spacer" presStyleCnt="0"/>
      <dgm:spPr/>
    </dgm:pt>
    <dgm:pt modelId="{4D068016-A206-4BEF-AD05-B7F80BE1D727}" type="pres">
      <dgm:prSet presAssocID="{B41DC51E-DA1F-464E-8A09-9D2DBE9B4C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09A81-95F8-43C0-8669-524C125CD7DF}" type="pres">
      <dgm:prSet presAssocID="{87900AF2-33E4-4179-AEED-ABED3D8D7EBB}" presName="spacer" presStyleCnt="0"/>
      <dgm:spPr/>
    </dgm:pt>
    <dgm:pt modelId="{3771F945-179A-4E0D-AE3A-79B88ABAAB76}" type="pres">
      <dgm:prSet presAssocID="{5D1B3AD3-C594-49E6-BC2A-98EF9F1A0E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20428-195B-46DD-9327-69A342F74D94}" srcId="{0DA2211E-338B-4513-9F1B-41DB3A7BB34E}" destId="{B41DC51E-DA1F-464E-8A09-9D2DBE9B4C44}" srcOrd="3" destOrd="0" parTransId="{1E9A2207-8448-4E09-92A4-1984A1F642F5}" sibTransId="{87900AF2-33E4-4179-AEED-ABED3D8D7EBB}"/>
    <dgm:cxn modelId="{F31CFC67-A8E2-46DE-9A3D-20C6E485EAB9}" type="presOf" srcId="{CEB5629F-3297-4DBB-AFFE-0FBC0CCD456A}" destId="{E2D855F5-1878-4131-A806-71FD94AF524F}" srcOrd="0" destOrd="0" presId="urn:microsoft.com/office/officeart/2005/8/layout/vList2"/>
    <dgm:cxn modelId="{1D37E935-5FCD-41C6-9891-B5FE0584EA65}" type="presOf" srcId="{B41DC51E-DA1F-464E-8A09-9D2DBE9B4C44}" destId="{4D068016-A206-4BEF-AD05-B7F80BE1D727}" srcOrd="0" destOrd="0" presId="urn:microsoft.com/office/officeart/2005/8/layout/vList2"/>
    <dgm:cxn modelId="{E42C29C0-B42A-4F29-93B5-892DDD5CC09D}" srcId="{0DA2211E-338B-4513-9F1B-41DB3A7BB34E}" destId="{5D839B0E-9AF7-4A6D-B871-7C7FB6007BA6}" srcOrd="1" destOrd="0" parTransId="{D9DD8D97-5727-4959-A636-8AF5A81C66A4}" sibTransId="{B369A4AD-2441-4309-A63A-671B9F501EFB}"/>
    <dgm:cxn modelId="{A2B07697-B7B1-47E6-8524-CCBF08DA232F}" srcId="{0DA2211E-338B-4513-9F1B-41DB3A7BB34E}" destId="{5D1B3AD3-C594-49E6-BC2A-98EF9F1A0EAA}" srcOrd="4" destOrd="0" parTransId="{4513F5EE-7B6D-428D-9452-77282915A102}" sibTransId="{DE89B7B1-49E1-4179-8239-62D17172C70C}"/>
    <dgm:cxn modelId="{9536C364-C7FA-447B-9D99-8619D390DE6B}" srcId="{0DA2211E-338B-4513-9F1B-41DB3A7BB34E}" destId="{D4AED249-EC82-44A3-A0BB-E21D497E2658}" srcOrd="2" destOrd="0" parTransId="{BF49DAAE-5F5B-427F-80D9-A516CC3FAF63}" sibTransId="{B7E6C10D-8F4D-4FC7-83E0-4DD1D2F00EB1}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C989064B-15BB-46BD-917E-8825DACAA5B2}" srcId="{0DA2211E-338B-4513-9F1B-41DB3A7BB34E}" destId="{CEB5629F-3297-4DBB-AFFE-0FBC0CCD456A}" srcOrd="0" destOrd="0" parTransId="{55CA641E-3E05-4C9F-BB0D-6028D2D22EA3}" sibTransId="{9A78B269-8D81-4BF8-811E-5600807B42B3}"/>
    <dgm:cxn modelId="{9DE65775-9D50-4051-94F8-BCACECB0EC43}" type="presOf" srcId="{5D1B3AD3-C594-49E6-BC2A-98EF9F1A0EAA}" destId="{3771F945-179A-4E0D-AE3A-79B88ABAAB76}" srcOrd="0" destOrd="0" presId="urn:microsoft.com/office/officeart/2005/8/layout/vList2"/>
    <dgm:cxn modelId="{A086C668-D51B-4E38-843E-1131B31A5E36}" type="presOf" srcId="{D4AED249-EC82-44A3-A0BB-E21D497E2658}" destId="{4FF1A91D-880F-443F-AC47-B0CBC32328A2}" srcOrd="0" destOrd="0" presId="urn:microsoft.com/office/officeart/2005/8/layout/vList2"/>
    <dgm:cxn modelId="{5C5B5315-83E4-40CC-B3B2-34C50BAFE2A5}" type="presOf" srcId="{5D839B0E-9AF7-4A6D-B871-7C7FB6007BA6}" destId="{B4E5777A-552D-4EFB-9C58-B23A6E1FC1BF}" srcOrd="0" destOrd="0" presId="urn:microsoft.com/office/officeart/2005/8/layout/vList2"/>
    <dgm:cxn modelId="{5042D4EF-26A0-4287-8A26-47A77E5ECD15}" type="presParOf" srcId="{57AF1E52-ED9B-4FD5-BC7B-2BEE6156B0C9}" destId="{E2D855F5-1878-4131-A806-71FD94AF524F}" srcOrd="0" destOrd="0" presId="urn:microsoft.com/office/officeart/2005/8/layout/vList2"/>
    <dgm:cxn modelId="{72E9ED9B-D677-47B0-A8F9-5A5ABCF65388}" type="presParOf" srcId="{57AF1E52-ED9B-4FD5-BC7B-2BEE6156B0C9}" destId="{8C2DA128-EA10-48B4-BAEB-0C70D55E0B2D}" srcOrd="1" destOrd="0" presId="urn:microsoft.com/office/officeart/2005/8/layout/vList2"/>
    <dgm:cxn modelId="{8A1BEE64-812C-4E97-840F-79A458D132B9}" type="presParOf" srcId="{57AF1E52-ED9B-4FD5-BC7B-2BEE6156B0C9}" destId="{B4E5777A-552D-4EFB-9C58-B23A6E1FC1BF}" srcOrd="2" destOrd="0" presId="urn:microsoft.com/office/officeart/2005/8/layout/vList2"/>
    <dgm:cxn modelId="{2B6C0FB8-FDE0-488C-A1CD-801570FA8243}" type="presParOf" srcId="{57AF1E52-ED9B-4FD5-BC7B-2BEE6156B0C9}" destId="{45DF4B3B-5FA2-4506-86FA-89B88120563D}" srcOrd="3" destOrd="0" presId="urn:microsoft.com/office/officeart/2005/8/layout/vList2"/>
    <dgm:cxn modelId="{6829E067-9548-4799-BF52-29A570EBD0BE}" type="presParOf" srcId="{57AF1E52-ED9B-4FD5-BC7B-2BEE6156B0C9}" destId="{4FF1A91D-880F-443F-AC47-B0CBC32328A2}" srcOrd="4" destOrd="0" presId="urn:microsoft.com/office/officeart/2005/8/layout/vList2"/>
    <dgm:cxn modelId="{E13C8F79-31BD-48E8-9E45-400F970737CA}" type="presParOf" srcId="{57AF1E52-ED9B-4FD5-BC7B-2BEE6156B0C9}" destId="{24B0A5B9-3D30-4D68-82F9-28A0AB1697C1}" srcOrd="5" destOrd="0" presId="urn:microsoft.com/office/officeart/2005/8/layout/vList2"/>
    <dgm:cxn modelId="{9C6A0955-F0BF-4C8C-A6CA-C3BF88854A23}" type="presParOf" srcId="{57AF1E52-ED9B-4FD5-BC7B-2BEE6156B0C9}" destId="{4D068016-A206-4BEF-AD05-B7F80BE1D727}" srcOrd="6" destOrd="0" presId="urn:microsoft.com/office/officeart/2005/8/layout/vList2"/>
    <dgm:cxn modelId="{0D0295F0-8065-4623-A552-269015C79DCC}" type="presParOf" srcId="{57AF1E52-ED9B-4FD5-BC7B-2BEE6156B0C9}" destId="{EFB09A81-95F8-43C0-8669-524C125CD7DF}" srcOrd="7" destOrd="0" presId="urn:microsoft.com/office/officeart/2005/8/layout/vList2"/>
    <dgm:cxn modelId="{7CE93F44-E820-4FBB-A8AE-EE0D3C6C3EBE}" type="presParOf" srcId="{57AF1E52-ED9B-4FD5-BC7B-2BEE6156B0C9}" destId="{3771F945-179A-4E0D-AE3A-79B88ABAAB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B5629F-3297-4DBB-AFFE-0FBC0CCD456A}">
      <dgm:prSet custT="1"/>
      <dgm:spPr/>
      <dgm:t>
        <a:bodyPr/>
        <a:lstStyle/>
        <a:p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experienced 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compounded stressors”: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A641E-3E05-4C9F-BB0D-6028D2D22EA3}" type="parTrans" cxnId="{C989064B-15BB-46BD-917E-8825DACAA5B2}">
      <dgm:prSet/>
      <dgm:spPr/>
      <dgm:t>
        <a:bodyPr/>
        <a:lstStyle/>
        <a:p>
          <a:endParaRPr lang="en-US"/>
        </a:p>
      </dgm:t>
    </dgm:pt>
    <dgm:pt modelId="{9A78B269-8D81-4BF8-811E-5600807B42B3}" type="sibTrans" cxnId="{C989064B-15BB-46BD-917E-8825DACAA5B2}">
      <dgm:prSet/>
      <dgm:spPr/>
      <dgm:t>
        <a:bodyPr/>
        <a:lstStyle/>
        <a:p>
          <a:endParaRPr lang="en-US"/>
        </a:p>
      </dgm:t>
    </dgm:pt>
    <dgm:pt modelId="{C3676A4D-86AA-41D8-83F7-5CE9CFB0A75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 Health Concerns</a:t>
          </a:r>
        </a:p>
      </dgm:t>
    </dgm:pt>
    <dgm:pt modelId="{BB5E600A-4599-4A63-BB36-74231CE85F65}" type="parTrans" cxnId="{D604AB63-22CB-4C24-B4E9-77764F05B201}">
      <dgm:prSet/>
      <dgm:spPr/>
      <dgm:t>
        <a:bodyPr/>
        <a:lstStyle/>
        <a:p>
          <a:endParaRPr lang="en-US"/>
        </a:p>
      </dgm:t>
    </dgm:pt>
    <dgm:pt modelId="{F27C8107-56F2-4E46-9E29-783898D3CDA7}" type="sibTrans" cxnId="{D604AB63-22CB-4C24-B4E9-77764F05B201}">
      <dgm:prSet/>
      <dgm:spPr/>
      <dgm:t>
        <a:bodyPr/>
        <a:lstStyle/>
        <a:p>
          <a:endParaRPr lang="en-US"/>
        </a:p>
      </dgm:t>
    </dgm:pt>
    <dgm:pt modelId="{CB28C290-BB8B-4B44-971C-E29AD18AA241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Childcare Priorities</a:t>
          </a:r>
        </a:p>
      </dgm:t>
    </dgm:pt>
    <dgm:pt modelId="{ECEC05BE-C3ED-4FDD-8A1C-F6322B7245E5}" type="parTrans" cxnId="{FCDCD4B1-0DC9-42EE-9529-F2F8CB3DBB4C}">
      <dgm:prSet/>
      <dgm:spPr/>
      <dgm:t>
        <a:bodyPr/>
        <a:lstStyle/>
        <a:p>
          <a:endParaRPr lang="en-US"/>
        </a:p>
      </dgm:t>
    </dgm:pt>
    <dgm:pt modelId="{4B91E577-796F-4891-8F43-DC9F0B2303F8}" type="sibTrans" cxnId="{FCDCD4B1-0DC9-42EE-9529-F2F8CB3DBB4C}">
      <dgm:prSet/>
      <dgm:spPr/>
      <dgm:t>
        <a:bodyPr/>
        <a:lstStyle/>
        <a:p>
          <a:endParaRPr lang="en-US"/>
        </a:p>
      </dgm:t>
    </dgm:pt>
    <dgm:pt modelId="{52D5B4D3-EFE3-424B-9218-F6B72E2CD57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Caregiving Concerns</a:t>
          </a:r>
        </a:p>
      </dgm:t>
    </dgm:pt>
    <dgm:pt modelId="{94E82D9F-3341-4D45-8799-BCFC06491F03}" type="parTrans" cxnId="{696E4B7F-488C-4F91-8719-EC384E1E9730}">
      <dgm:prSet/>
      <dgm:spPr/>
      <dgm:t>
        <a:bodyPr/>
        <a:lstStyle/>
        <a:p>
          <a:endParaRPr lang="en-US"/>
        </a:p>
      </dgm:t>
    </dgm:pt>
    <dgm:pt modelId="{01067598-43B0-4BAA-ACA7-672D6554E9DF}" type="sibTrans" cxnId="{696E4B7F-488C-4F91-8719-EC384E1E9730}">
      <dgm:prSet/>
      <dgm:spPr/>
      <dgm:t>
        <a:bodyPr/>
        <a:lstStyle/>
        <a:p>
          <a:endParaRPr lang="en-US"/>
        </a:p>
      </dgm:t>
    </dgm:pt>
    <dgm:pt modelId="{2AAF2269-3857-4DF0-862D-29296B8439DC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Death of Family Members</a:t>
          </a:r>
        </a:p>
      </dgm:t>
    </dgm:pt>
    <dgm:pt modelId="{FDAF6307-B6E3-45F5-9201-464951456FE4}" type="parTrans" cxnId="{3EB89D87-404A-4B61-B564-AC8E8A207C78}">
      <dgm:prSet/>
      <dgm:spPr/>
      <dgm:t>
        <a:bodyPr/>
        <a:lstStyle/>
        <a:p>
          <a:endParaRPr lang="en-US"/>
        </a:p>
      </dgm:t>
    </dgm:pt>
    <dgm:pt modelId="{4FCD05D3-0317-4C6A-9B2C-F3B23C2EDBA9}" type="sibTrans" cxnId="{3EB89D87-404A-4B61-B564-AC8E8A207C78}">
      <dgm:prSet/>
      <dgm:spPr/>
      <dgm:t>
        <a:bodyPr/>
        <a:lstStyle/>
        <a:p>
          <a:endParaRPr lang="en-US"/>
        </a:p>
      </dgm:t>
    </dgm:pt>
    <dgm:pt modelId="{2FD21E16-AC57-4846-AEFC-0F52EC18BAB0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Racial Tensions in America</a:t>
          </a:r>
        </a:p>
      </dgm:t>
    </dgm:pt>
    <dgm:pt modelId="{E9B0DDDF-B508-4C19-AA8C-37348BE7955C}" type="parTrans" cxnId="{2831E4CA-26D0-460D-9F38-3FCC9C8A426C}">
      <dgm:prSet/>
      <dgm:spPr/>
      <dgm:t>
        <a:bodyPr/>
        <a:lstStyle/>
        <a:p>
          <a:endParaRPr lang="en-US"/>
        </a:p>
      </dgm:t>
    </dgm:pt>
    <dgm:pt modelId="{2D8F1DB3-5AAC-499B-89E5-038C9B212C00}" type="sibTrans" cxnId="{2831E4CA-26D0-460D-9F38-3FCC9C8A426C}">
      <dgm:prSet/>
      <dgm:spPr/>
      <dgm:t>
        <a:bodyPr/>
        <a:lstStyle/>
        <a:p>
          <a:endParaRPr lang="en-US"/>
        </a:p>
      </dgm:t>
    </dgm:pt>
    <dgm:pt modelId="{C681F3A2-33A3-4F81-9C4A-F1E3586FF4AE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Breakdown in Communication with Department</a:t>
          </a:r>
        </a:p>
      </dgm:t>
    </dgm:pt>
    <dgm:pt modelId="{3D3FC1ED-53AE-431B-8AD7-40917FC5E2C0}" type="parTrans" cxnId="{AA02ADBD-C555-411A-8C6A-D6857DA8E1A6}">
      <dgm:prSet/>
      <dgm:spPr/>
      <dgm:t>
        <a:bodyPr/>
        <a:lstStyle/>
        <a:p>
          <a:endParaRPr lang="en-US"/>
        </a:p>
      </dgm:t>
    </dgm:pt>
    <dgm:pt modelId="{2351A913-8103-4363-A54F-119BC3124902}" type="sibTrans" cxnId="{AA02ADBD-C555-411A-8C6A-D6857DA8E1A6}">
      <dgm:prSet/>
      <dgm:spPr/>
      <dgm:t>
        <a:bodyPr/>
        <a:lstStyle/>
        <a:p>
          <a:endParaRPr lang="en-US"/>
        </a:p>
      </dgm:t>
    </dgm:pt>
    <dgm:pt modelId="{5A0051C8-EBE3-46C8-935D-7A7D07593E17}">
      <dgm:prSet custT="1"/>
      <dgm:spPr/>
      <dgm:t>
        <a:bodyPr/>
        <a:lstStyle/>
        <a:p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These compounded stressors created a sense of </a:t>
          </a:r>
          <a:r>
            <a:rPr lang="en-US" sz="2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“fighting an invisible war” </a:t>
          </a:r>
          <a:r>
            <a:rPr lang="en-US" sz="28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balance scholarship, teaching, personal responsibilities, and hardships.</a:t>
          </a:r>
          <a:endParaRPr 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C0CC7-B505-4D85-8C39-7F7C6AA2B899}" type="parTrans" cxnId="{B0212246-CF69-40E0-A133-186F80D91158}">
      <dgm:prSet/>
      <dgm:spPr/>
      <dgm:t>
        <a:bodyPr/>
        <a:lstStyle/>
        <a:p>
          <a:endParaRPr lang="en-US"/>
        </a:p>
      </dgm:t>
    </dgm:pt>
    <dgm:pt modelId="{D46AACD7-D7C3-426D-BF39-BB3B4EA6A659}" type="sibTrans" cxnId="{B0212246-CF69-40E0-A133-186F80D91158}">
      <dgm:prSet/>
      <dgm:spPr/>
      <dgm:t>
        <a:bodyPr/>
        <a:lstStyle/>
        <a:p>
          <a:endParaRPr lang="en-US"/>
        </a:p>
      </dgm:t>
    </dgm:pt>
    <dgm:pt modelId="{5FBFB098-219F-4EB6-BDF3-C428ACEEE475}">
      <dgm:prSet custT="1"/>
      <dgm:spPr/>
      <dgm:t>
        <a:bodyPr/>
        <a:lstStyle/>
        <a:p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a need for the administration to </a:t>
          </a:r>
          <a:r>
            <a:rPr lang="en-US" sz="28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concerted effort to connect faculty to resources</a:t>
          </a:r>
          <a:r>
            <a:rPr lang="en-US" sz="28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(e.g., mental health resources)</a:t>
          </a:r>
          <a:endParaRPr 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ABE8E-E665-4FC7-8817-348F59C91C7D}" type="parTrans" cxnId="{13F57F6E-81AE-42B6-A3B9-03629461EC98}">
      <dgm:prSet/>
      <dgm:spPr/>
      <dgm:t>
        <a:bodyPr/>
        <a:lstStyle/>
        <a:p>
          <a:endParaRPr lang="en-US"/>
        </a:p>
      </dgm:t>
    </dgm:pt>
    <dgm:pt modelId="{8A88570F-9345-4C3F-8748-312F210B133B}" type="sibTrans" cxnId="{13F57F6E-81AE-42B6-A3B9-03629461EC98}">
      <dgm:prSet/>
      <dgm:spPr/>
      <dgm:t>
        <a:bodyPr/>
        <a:lstStyle/>
        <a:p>
          <a:endParaRPr lang="en-US"/>
        </a:p>
      </dgm:t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855F5-1878-4131-A806-71FD94AF524F}" type="pres">
      <dgm:prSet presAssocID="{CEB5629F-3297-4DBB-AFFE-0FBC0CCD456A}" presName="parentText" presStyleLbl="node1" presStyleIdx="0" presStyleCnt="3" custScaleY="81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BEEA1-A3DD-44FE-837D-5D08E33D0750}" type="pres">
      <dgm:prSet presAssocID="{CEB5629F-3297-4DBB-AFFE-0FBC0CCD456A}" presName="childText" presStyleLbl="revTx" presStyleIdx="0" presStyleCnt="1" custScaleY="10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A9283-C431-44DD-87AE-1BA781663ED7}" type="pres">
      <dgm:prSet presAssocID="{5A0051C8-EBE3-46C8-935D-7A7D07593E17}" presName="parentText" presStyleLbl="node1" presStyleIdx="1" presStyleCnt="3" custScaleY="109183" custLinFactNeighborX="-605" custLinFactNeighborY="13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D02D9-4F2A-4F93-AD8C-755204E81EBB}" type="pres">
      <dgm:prSet presAssocID="{D46AACD7-D7C3-426D-BF39-BB3B4EA6A659}" presName="spacer" presStyleCnt="0"/>
      <dgm:spPr/>
    </dgm:pt>
    <dgm:pt modelId="{2B209B3A-1709-45A2-AA86-641010451169}" type="pres">
      <dgm:prSet presAssocID="{5FBFB098-219F-4EB6-BDF3-C428ACEEE475}" presName="parentText" presStyleLbl="node1" presStyleIdx="2" presStyleCnt="3" custScaleY="1166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80521-5F60-4BA2-A74D-6F09AEA08BB3}" type="presOf" srcId="{5FBFB098-219F-4EB6-BDF3-C428ACEEE475}" destId="{2B209B3A-1709-45A2-AA86-641010451169}" srcOrd="0" destOrd="0" presId="urn:microsoft.com/office/officeart/2005/8/layout/vList2"/>
    <dgm:cxn modelId="{F31CFC67-A8E2-46DE-9A3D-20C6E485EAB9}" type="presOf" srcId="{CEB5629F-3297-4DBB-AFFE-0FBC0CCD456A}" destId="{E2D855F5-1878-4131-A806-71FD94AF524F}" srcOrd="0" destOrd="0" presId="urn:microsoft.com/office/officeart/2005/8/layout/vList2"/>
    <dgm:cxn modelId="{696E4B7F-488C-4F91-8719-EC384E1E9730}" srcId="{CEB5629F-3297-4DBB-AFFE-0FBC0CCD456A}" destId="{52D5B4D3-EFE3-424B-9218-F6B72E2CD579}" srcOrd="2" destOrd="0" parTransId="{94E82D9F-3341-4D45-8799-BCFC06491F03}" sibTransId="{01067598-43B0-4BAA-ACA7-672D6554E9DF}"/>
    <dgm:cxn modelId="{2831E4CA-26D0-460D-9F38-3FCC9C8A426C}" srcId="{CEB5629F-3297-4DBB-AFFE-0FBC0CCD456A}" destId="{2FD21E16-AC57-4846-AEFC-0F52EC18BAB0}" srcOrd="4" destOrd="0" parTransId="{E9B0DDDF-B508-4C19-AA8C-37348BE7955C}" sibTransId="{2D8F1DB3-5AAC-499B-89E5-038C9B212C00}"/>
    <dgm:cxn modelId="{4DFEC635-3A86-45B3-866B-5D27104DF829}" type="presOf" srcId="{5A0051C8-EBE3-46C8-935D-7A7D07593E17}" destId="{CE8A9283-C431-44DD-87AE-1BA781663ED7}" srcOrd="0" destOrd="0" presId="urn:microsoft.com/office/officeart/2005/8/layout/vList2"/>
    <dgm:cxn modelId="{CB639DE0-E9F4-4887-842F-ABBD0822F789}" type="presOf" srcId="{C3676A4D-86AA-41D8-83F7-5CE9CFB0A752}" destId="{71FBEEA1-A3DD-44FE-837D-5D08E33D0750}" srcOrd="0" destOrd="0" presId="urn:microsoft.com/office/officeart/2005/8/layout/vList2"/>
    <dgm:cxn modelId="{B0212246-CF69-40E0-A133-186F80D91158}" srcId="{0DA2211E-338B-4513-9F1B-41DB3A7BB34E}" destId="{5A0051C8-EBE3-46C8-935D-7A7D07593E17}" srcOrd="1" destOrd="0" parTransId="{5F8C0CC7-B505-4D85-8C39-7F7C6AA2B899}" sibTransId="{D46AACD7-D7C3-426D-BF39-BB3B4EA6A659}"/>
    <dgm:cxn modelId="{3EB89D87-404A-4B61-B564-AC8E8A207C78}" srcId="{CEB5629F-3297-4DBB-AFFE-0FBC0CCD456A}" destId="{2AAF2269-3857-4DF0-862D-29296B8439DC}" srcOrd="3" destOrd="0" parTransId="{FDAF6307-B6E3-45F5-9201-464951456FE4}" sibTransId="{4FCD05D3-0317-4C6A-9B2C-F3B23C2EDBA9}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DD6BCAB4-066E-4657-B984-8BBC4B136F55}" type="presOf" srcId="{2FD21E16-AC57-4846-AEFC-0F52EC18BAB0}" destId="{71FBEEA1-A3DD-44FE-837D-5D08E33D0750}" srcOrd="0" destOrd="4" presId="urn:microsoft.com/office/officeart/2005/8/layout/vList2"/>
    <dgm:cxn modelId="{05FC708F-72BB-4CEB-8086-3605485B6908}" type="presOf" srcId="{C681F3A2-33A3-4F81-9C4A-F1E3586FF4AE}" destId="{71FBEEA1-A3DD-44FE-837D-5D08E33D0750}" srcOrd="0" destOrd="5" presId="urn:microsoft.com/office/officeart/2005/8/layout/vList2"/>
    <dgm:cxn modelId="{0D6D11F6-AB12-4111-A0DB-8D20A59F60EF}" type="presOf" srcId="{CB28C290-BB8B-4B44-971C-E29AD18AA241}" destId="{71FBEEA1-A3DD-44FE-837D-5D08E33D0750}" srcOrd="0" destOrd="1" presId="urn:microsoft.com/office/officeart/2005/8/layout/vList2"/>
    <dgm:cxn modelId="{42ACEAD0-47E5-4AC4-BC01-0A3E4A438091}" type="presOf" srcId="{52D5B4D3-EFE3-424B-9218-F6B72E2CD579}" destId="{71FBEEA1-A3DD-44FE-837D-5D08E33D0750}" srcOrd="0" destOrd="2" presId="urn:microsoft.com/office/officeart/2005/8/layout/vList2"/>
    <dgm:cxn modelId="{06000CE9-1323-4E40-A294-686476E0029A}" type="presOf" srcId="{2AAF2269-3857-4DF0-862D-29296B8439DC}" destId="{71FBEEA1-A3DD-44FE-837D-5D08E33D0750}" srcOrd="0" destOrd="3" presId="urn:microsoft.com/office/officeart/2005/8/layout/vList2"/>
    <dgm:cxn modelId="{C989064B-15BB-46BD-917E-8825DACAA5B2}" srcId="{0DA2211E-338B-4513-9F1B-41DB3A7BB34E}" destId="{CEB5629F-3297-4DBB-AFFE-0FBC0CCD456A}" srcOrd="0" destOrd="0" parTransId="{55CA641E-3E05-4C9F-BB0D-6028D2D22EA3}" sibTransId="{9A78B269-8D81-4BF8-811E-5600807B42B3}"/>
    <dgm:cxn modelId="{FCDCD4B1-0DC9-42EE-9529-F2F8CB3DBB4C}" srcId="{CEB5629F-3297-4DBB-AFFE-0FBC0CCD456A}" destId="{CB28C290-BB8B-4B44-971C-E29AD18AA241}" srcOrd="1" destOrd="0" parTransId="{ECEC05BE-C3ED-4FDD-8A1C-F6322B7245E5}" sibTransId="{4B91E577-796F-4891-8F43-DC9F0B2303F8}"/>
    <dgm:cxn modelId="{13F57F6E-81AE-42B6-A3B9-03629461EC98}" srcId="{0DA2211E-338B-4513-9F1B-41DB3A7BB34E}" destId="{5FBFB098-219F-4EB6-BDF3-C428ACEEE475}" srcOrd="2" destOrd="0" parTransId="{C67ABE8E-E665-4FC7-8817-348F59C91C7D}" sibTransId="{8A88570F-9345-4C3F-8748-312F210B133B}"/>
    <dgm:cxn modelId="{D604AB63-22CB-4C24-B4E9-77764F05B201}" srcId="{CEB5629F-3297-4DBB-AFFE-0FBC0CCD456A}" destId="{C3676A4D-86AA-41D8-83F7-5CE9CFB0A752}" srcOrd="0" destOrd="0" parTransId="{BB5E600A-4599-4A63-BB36-74231CE85F65}" sibTransId="{F27C8107-56F2-4E46-9E29-783898D3CDA7}"/>
    <dgm:cxn modelId="{AA02ADBD-C555-411A-8C6A-D6857DA8E1A6}" srcId="{CEB5629F-3297-4DBB-AFFE-0FBC0CCD456A}" destId="{C681F3A2-33A3-4F81-9C4A-F1E3586FF4AE}" srcOrd="5" destOrd="0" parTransId="{3D3FC1ED-53AE-431B-8AD7-40917FC5E2C0}" sibTransId="{2351A913-8103-4363-A54F-119BC3124902}"/>
    <dgm:cxn modelId="{5042D4EF-26A0-4287-8A26-47A77E5ECD15}" type="presParOf" srcId="{57AF1E52-ED9B-4FD5-BC7B-2BEE6156B0C9}" destId="{E2D855F5-1878-4131-A806-71FD94AF524F}" srcOrd="0" destOrd="0" presId="urn:microsoft.com/office/officeart/2005/8/layout/vList2"/>
    <dgm:cxn modelId="{2D14A3E4-DB11-4437-98B9-B18AAB02CF0A}" type="presParOf" srcId="{57AF1E52-ED9B-4FD5-BC7B-2BEE6156B0C9}" destId="{71FBEEA1-A3DD-44FE-837D-5D08E33D0750}" srcOrd="1" destOrd="0" presId="urn:microsoft.com/office/officeart/2005/8/layout/vList2"/>
    <dgm:cxn modelId="{D51A5C86-ED37-4A8B-8294-D77D2FAB8B70}" type="presParOf" srcId="{57AF1E52-ED9B-4FD5-BC7B-2BEE6156B0C9}" destId="{CE8A9283-C431-44DD-87AE-1BA781663ED7}" srcOrd="2" destOrd="0" presId="urn:microsoft.com/office/officeart/2005/8/layout/vList2"/>
    <dgm:cxn modelId="{49E4ACFA-7FFB-44A2-A420-9D27BDC4D456}" type="presParOf" srcId="{57AF1E52-ED9B-4FD5-BC7B-2BEE6156B0C9}" destId="{C59D02D9-4F2A-4F93-AD8C-755204E81EBB}" srcOrd="3" destOrd="0" presId="urn:microsoft.com/office/officeart/2005/8/layout/vList2"/>
    <dgm:cxn modelId="{09C8185D-56FC-4126-AEF9-3767264DDA21}" type="presParOf" srcId="{57AF1E52-ED9B-4FD5-BC7B-2BEE6156B0C9}" destId="{2B209B3A-1709-45A2-AA86-6410104511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A58E85-FC00-4759-8254-42A99001CC50}">
      <dgm:prSet custT="1"/>
      <dgm:spPr/>
      <dgm:t>
        <a:bodyPr/>
        <a:lstStyle/>
        <a:p>
          <a:r>
            <a:rPr lang="en-US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in turn has created a perception that </a:t>
          </a: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“We keep ‘putting on Band-Aids’ without addressing larger issues.”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9EE324-7DAA-40B2-951A-7C8BF3AA88F5}" type="parTrans" cxnId="{5C29C53C-AE6C-473F-9CF1-E56596E867FA}">
      <dgm:prSet/>
      <dgm:spPr/>
      <dgm:t>
        <a:bodyPr/>
        <a:lstStyle/>
        <a:p>
          <a:endParaRPr lang="en-US"/>
        </a:p>
      </dgm:t>
    </dgm:pt>
    <dgm:pt modelId="{0C916030-50F5-4BEC-BF13-318E1C0C93F0}" type="sibTrans" cxnId="{5C29C53C-AE6C-473F-9CF1-E56596E867FA}">
      <dgm:prSet/>
      <dgm:spPr/>
      <dgm:t>
        <a:bodyPr/>
        <a:lstStyle/>
        <a:p>
          <a:endParaRPr lang="en-US"/>
        </a:p>
      </dgm:t>
    </dgm:pt>
    <dgm:pt modelId="{7CEC3A06-F134-4939-938E-3ECF10C86980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University priorities were perceived 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(R1, Gen Ed redesign, logo redesign, etc.)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were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viewed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ill-timed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poorly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communicated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</a:t>
          </a:r>
          <a:r>
            <a:rPr lang="pt-BR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time, which </a:t>
          </a:r>
          <a:r>
            <a:rPr lang="pt-BR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creates extra pressure.”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017EA-628B-4A55-98E8-D55C5B261ED2}" type="parTrans" cxnId="{266BCC8D-DF0B-4355-BCAC-7BC1C86F23CB}">
      <dgm:prSet/>
      <dgm:spPr/>
      <dgm:t>
        <a:bodyPr/>
        <a:lstStyle/>
        <a:p>
          <a:endParaRPr lang="en-US"/>
        </a:p>
      </dgm:t>
    </dgm:pt>
    <dgm:pt modelId="{565F0FF0-2B09-4BF1-8DE5-935651EB32B0}" type="sibTrans" cxnId="{266BCC8D-DF0B-4355-BCAC-7BC1C86F23CB}">
      <dgm:prSet/>
      <dgm:spPr/>
      <dgm:t>
        <a:bodyPr/>
        <a:lstStyle/>
        <a:p>
          <a:endParaRPr lang="en-US"/>
        </a:p>
      </dgm:t>
    </dgm:pt>
    <dgm:pt modelId="{5B7A5202-E9DE-4B70-81C3-9B08985B7B34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“It’s important to recognize that Zoom does not necessarily mean convenient and easy conversations,”</a:t>
          </a: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which has fostered perceptions of isolation.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07990-F179-4ABC-997F-6E909935B5A5}" type="parTrans" cxnId="{192A6EFC-64B0-46F5-9FB3-182601369113}">
      <dgm:prSet/>
      <dgm:spPr/>
      <dgm:t>
        <a:bodyPr/>
        <a:lstStyle/>
        <a:p>
          <a:endParaRPr lang="en-US"/>
        </a:p>
      </dgm:t>
    </dgm:pt>
    <dgm:pt modelId="{5B4B71B4-C2CD-429C-9EB8-ED3836869A54}" type="sibTrans" cxnId="{192A6EFC-64B0-46F5-9FB3-182601369113}">
      <dgm:prSet/>
      <dgm:spPr/>
      <dgm:t>
        <a:bodyPr/>
        <a:lstStyle/>
        <a:p>
          <a:endParaRPr lang="en-US"/>
        </a:p>
      </dgm:t>
    </dgm:pt>
    <dgm:pt modelId="{5DC8CDE0-AABE-4FF5-A078-A77B2EA17473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suggested that messaging should </a:t>
          </a:r>
          <a:r>
            <a:rPr lang="en-US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“</a:t>
          </a: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after consulting with faculty and staff</a:t>
          </a:r>
          <a:r>
            <a:rPr lang="en-US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and include </a:t>
          </a: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“concrete steps,” </a:t>
          </a:r>
          <a:r>
            <a:rPr lang="en-US" sz="24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utilizing “</a:t>
          </a: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 punitive language.”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D0B1DE-5B6C-4B08-8BC4-635A9DE80828}" type="parTrans" cxnId="{8A8A54A3-3FDA-4E7E-8937-065B2643E662}">
      <dgm:prSet/>
      <dgm:spPr/>
      <dgm:t>
        <a:bodyPr/>
        <a:lstStyle/>
        <a:p>
          <a:endParaRPr lang="en-US"/>
        </a:p>
      </dgm:t>
    </dgm:pt>
    <dgm:pt modelId="{4ED35464-B732-4B92-A47B-408A220C6FD6}" type="sibTrans" cxnId="{8A8A54A3-3FDA-4E7E-8937-065B2643E662}">
      <dgm:prSet/>
      <dgm:spPr/>
      <dgm:t>
        <a:bodyPr/>
        <a:lstStyle/>
        <a:p>
          <a:endParaRPr lang="en-US"/>
        </a:p>
      </dgm:t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516DF-2502-47C7-9A16-9C945D6FBF08}" type="pres">
      <dgm:prSet presAssocID="{5B7A5202-E9DE-4B70-81C3-9B08985B7B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2D9D-212B-4FE0-B7D0-93D36B253E0C}" type="pres">
      <dgm:prSet presAssocID="{5B4B71B4-C2CD-429C-9EB8-ED3836869A54}" presName="spacer" presStyleCnt="0"/>
      <dgm:spPr/>
    </dgm:pt>
    <dgm:pt modelId="{FF2C1489-5DD6-4AEA-8E68-9A5F66DE7FAA}" type="pres">
      <dgm:prSet presAssocID="{7CEC3A06-F134-4939-938E-3ECF10C869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B4627-A756-40E0-B14B-FE98517FBC65}" type="pres">
      <dgm:prSet presAssocID="{565F0FF0-2B09-4BF1-8DE5-935651EB32B0}" presName="spacer" presStyleCnt="0"/>
      <dgm:spPr/>
    </dgm:pt>
    <dgm:pt modelId="{188531A4-DF82-418A-96B9-582211AEA4DB}" type="pres">
      <dgm:prSet presAssocID="{52A58E85-FC00-4759-8254-42A99001CC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46837-4C8F-43E9-8ED5-009BBC7C9738}" type="pres">
      <dgm:prSet presAssocID="{0C916030-50F5-4BEC-BF13-318E1C0C93F0}" presName="spacer" presStyleCnt="0"/>
      <dgm:spPr/>
    </dgm:pt>
    <dgm:pt modelId="{03C48DAA-B5E3-45AB-BC79-4210EAFDACA9}" type="pres">
      <dgm:prSet presAssocID="{5DC8CDE0-AABE-4FF5-A078-A77B2EA174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A6EFC-64B0-46F5-9FB3-182601369113}" srcId="{0DA2211E-338B-4513-9F1B-41DB3A7BB34E}" destId="{5B7A5202-E9DE-4B70-81C3-9B08985B7B34}" srcOrd="0" destOrd="0" parTransId="{2E407990-F179-4ABC-997F-6E909935B5A5}" sibTransId="{5B4B71B4-C2CD-429C-9EB8-ED3836869A54}"/>
    <dgm:cxn modelId="{8A8A54A3-3FDA-4E7E-8937-065B2643E662}" srcId="{0DA2211E-338B-4513-9F1B-41DB3A7BB34E}" destId="{5DC8CDE0-AABE-4FF5-A078-A77B2EA17473}" srcOrd="3" destOrd="0" parTransId="{23D0B1DE-5B6C-4B08-8BC4-635A9DE80828}" sibTransId="{4ED35464-B732-4B92-A47B-408A220C6FD6}"/>
    <dgm:cxn modelId="{F16784EB-647E-48EA-BDED-6212F1C4EBBA}" type="presOf" srcId="{7CEC3A06-F134-4939-938E-3ECF10C86980}" destId="{FF2C1489-5DD6-4AEA-8E68-9A5F66DE7FAA}" srcOrd="0" destOrd="0" presId="urn:microsoft.com/office/officeart/2005/8/layout/vList2"/>
    <dgm:cxn modelId="{66C0E588-6851-4590-8594-5244AAD07007}" type="presOf" srcId="{5B7A5202-E9DE-4B70-81C3-9B08985B7B34}" destId="{CD6516DF-2502-47C7-9A16-9C945D6FBF08}" srcOrd="0" destOrd="0" presId="urn:microsoft.com/office/officeart/2005/8/layout/vList2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266BCC8D-DF0B-4355-BCAC-7BC1C86F23CB}" srcId="{0DA2211E-338B-4513-9F1B-41DB3A7BB34E}" destId="{7CEC3A06-F134-4939-938E-3ECF10C86980}" srcOrd="1" destOrd="0" parTransId="{11D017EA-628B-4A55-98E8-D55C5B261ED2}" sibTransId="{565F0FF0-2B09-4BF1-8DE5-935651EB32B0}"/>
    <dgm:cxn modelId="{084AD5BC-5321-4537-BCF1-948319AFC351}" type="presOf" srcId="{5DC8CDE0-AABE-4FF5-A078-A77B2EA17473}" destId="{03C48DAA-B5E3-45AB-BC79-4210EAFDACA9}" srcOrd="0" destOrd="0" presId="urn:microsoft.com/office/officeart/2005/8/layout/vList2"/>
    <dgm:cxn modelId="{EB951015-B763-48FF-9DB1-2900CAB5B4A0}" type="presOf" srcId="{52A58E85-FC00-4759-8254-42A99001CC50}" destId="{188531A4-DF82-418A-96B9-582211AEA4DB}" srcOrd="0" destOrd="0" presId="urn:microsoft.com/office/officeart/2005/8/layout/vList2"/>
    <dgm:cxn modelId="{5C29C53C-AE6C-473F-9CF1-E56596E867FA}" srcId="{0DA2211E-338B-4513-9F1B-41DB3A7BB34E}" destId="{52A58E85-FC00-4759-8254-42A99001CC50}" srcOrd="2" destOrd="0" parTransId="{5B9EE324-7DAA-40B2-951A-7C8BF3AA88F5}" sibTransId="{0C916030-50F5-4BEC-BF13-318E1C0C93F0}"/>
    <dgm:cxn modelId="{AA98C396-5763-45B5-AA78-2AA0B699D584}" type="presParOf" srcId="{57AF1E52-ED9B-4FD5-BC7B-2BEE6156B0C9}" destId="{CD6516DF-2502-47C7-9A16-9C945D6FBF08}" srcOrd="0" destOrd="0" presId="urn:microsoft.com/office/officeart/2005/8/layout/vList2"/>
    <dgm:cxn modelId="{7D11CEAE-39BA-4BD8-8720-2E594A61AFFF}" type="presParOf" srcId="{57AF1E52-ED9B-4FD5-BC7B-2BEE6156B0C9}" destId="{7B872D9D-212B-4FE0-B7D0-93D36B253E0C}" srcOrd="1" destOrd="0" presId="urn:microsoft.com/office/officeart/2005/8/layout/vList2"/>
    <dgm:cxn modelId="{332B2DC2-46DB-44A6-AF72-6B7A3C219397}" type="presParOf" srcId="{57AF1E52-ED9B-4FD5-BC7B-2BEE6156B0C9}" destId="{FF2C1489-5DD6-4AEA-8E68-9A5F66DE7FAA}" srcOrd="2" destOrd="0" presId="urn:microsoft.com/office/officeart/2005/8/layout/vList2"/>
    <dgm:cxn modelId="{B2844177-CC5A-4A96-9F33-B398B1F5C396}" type="presParOf" srcId="{57AF1E52-ED9B-4FD5-BC7B-2BEE6156B0C9}" destId="{587B4627-A756-40E0-B14B-FE98517FBC65}" srcOrd="3" destOrd="0" presId="urn:microsoft.com/office/officeart/2005/8/layout/vList2"/>
    <dgm:cxn modelId="{E67B68F1-B1A7-41B7-B920-5782C14705B1}" type="presParOf" srcId="{57AF1E52-ED9B-4FD5-BC7B-2BEE6156B0C9}" destId="{188531A4-DF82-418A-96B9-582211AEA4DB}" srcOrd="4" destOrd="0" presId="urn:microsoft.com/office/officeart/2005/8/layout/vList2"/>
    <dgm:cxn modelId="{2E30FF23-0DB3-45DB-998D-14F313C5D049}" type="presParOf" srcId="{57AF1E52-ED9B-4FD5-BC7B-2BEE6156B0C9}" destId="{44446837-4C8F-43E9-8ED5-009BBC7C9738}" srcOrd="5" destOrd="0" presId="urn:microsoft.com/office/officeart/2005/8/layout/vList2"/>
    <dgm:cxn modelId="{B27259DE-1322-473B-B1F6-EAF5138C484D}" type="presParOf" srcId="{57AF1E52-ED9B-4FD5-BC7B-2BEE6156B0C9}" destId="{03C48DAA-B5E3-45AB-BC79-4210EAFDAC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7A5202-E9DE-4B70-81C3-9B08985B7B34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communication model that emerged after the events of April 30, 2019 was viewed as an exemplar of good communication.</a:t>
          </a:r>
        </a:p>
      </dgm:t>
    </dgm:pt>
    <dgm:pt modelId="{2E407990-F179-4ABC-997F-6E909935B5A5}" type="parTrans" cxnId="{192A6EFC-64B0-46F5-9FB3-182601369113}">
      <dgm:prSet/>
      <dgm:spPr/>
      <dgm:t>
        <a:bodyPr/>
        <a:lstStyle/>
        <a:p>
          <a:endParaRPr lang="en-US"/>
        </a:p>
      </dgm:t>
    </dgm:pt>
    <dgm:pt modelId="{5B4B71B4-C2CD-429C-9EB8-ED3836869A54}" type="sibTrans" cxnId="{192A6EFC-64B0-46F5-9FB3-182601369113}">
      <dgm:prSet/>
      <dgm:spPr/>
      <dgm:t>
        <a:bodyPr/>
        <a:lstStyle/>
        <a:p>
          <a:endParaRPr lang="en-US"/>
        </a:p>
      </dgm:t>
    </dgm:pt>
    <dgm:pt modelId="{4CB47535-1778-4F31-A4D9-4969ECAD316A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needing to hear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“We value you,” “We want you here,” and “You are critical to our mission.”</a:t>
          </a:r>
        </a:p>
      </dgm:t>
    </dgm:pt>
    <dgm:pt modelId="{52F97A6B-77C9-4C53-B5F9-15D82F57BBBF}" type="parTrans" cxnId="{94BDFA34-E376-405C-8B99-6FF0CC476B71}">
      <dgm:prSet/>
      <dgm:spPr/>
      <dgm:t>
        <a:bodyPr/>
        <a:lstStyle/>
        <a:p>
          <a:endParaRPr lang="en-US"/>
        </a:p>
      </dgm:t>
    </dgm:pt>
    <dgm:pt modelId="{89E43205-2EBE-4714-B7A3-FC80AA42FA91}" type="sibTrans" cxnId="{94BDFA34-E376-405C-8B99-6FF0CC476B71}">
      <dgm:prSet/>
      <dgm:spPr/>
      <dgm:t>
        <a:bodyPr/>
        <a:lstStyle/>
        <a:p>
          <a:endParaRPr lang="en-US"/>
        </a:p>
      </dgm:t>
    </dgm:pt>
    <dgm:pt modelId="{9E1A02EE-FB12-48AB-9DB6-BD86522FD43C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These messages should come from all levels of administration, from department chairs to Chancellor.</a:t>
          </a:r>
        </a:p>
      </dgm:t>
    </dgm:pt>
    <dgm:pt modelId="{7D5D40EA-FD1E-4B36-A03A-E2A4C4A3B6A5}" type="parTrans" cxnId="{D6089FA6-C906-4909-ACEC-A4852F163DBE}">
      <dgm:prSet/>
      <dgm:spPr/>
      <dgm:t>
        <a:bodyPr/>
        <a:lstStyle/>
        <a:p>
          <a:endParaRPr lang="en-US"/>
        </a:p>
      </dgm:t>
    </dgm:pt>
    <dgm:pt modelId="{150AF322-15B7-4B74-8E30-554026A3EA5A}" type="sibTrans" cxnId="{D6089FA6-C906-4909-ACEC-A4852F163DBE}">
      <dgm:prSet/>
      <dgm:spPr/>
      <dgm:t>
        <a:bodyPr/>
        <a:lstStyle/>
        <a:p>
          <a:endParaRPr lang="en-US"/>
        </a:p>
      </dgm:t>
    </dgm:pt>
    <dgm:pt modelId="{8DB94494-7E7B-4789-8558-AD2CF774B036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suggested that </a:t>
          </a:r>
          <a:r>
            <a:rPr lang="en-US" sz="2400" b="0" dirty="0">
              <a:effectLst>
                <a:outerShdw blurRad="38100" dist="50800" dir="2700000" algn="ctr" rotWithShape="0">
                  <a:srgbClr val="000000">
                    <a:alpha val="43137"/>
                  </a:srgbClr>
                </a:outerShdw>
              </a:effectLst>
            </a:rPr>
            <a:t>these messages should include </a:t>
          </a:r>
          <a:r>
            <a:rPr lang="en-US" sz="2400" b="1" dirty="0">
              <a:effectLst>
                <a:outerShdw blurRad="38100" dist="50800" dir="2700000" algn="ctr" rotWithShape="0">
                  <a:srgbClr val="000000">
                    <a:alpha val="43137"/>
                  </a:srgbClr>
                </a:outerShdw>
              </a:effectLst>
            </a:rPr>
            <a:t>“concrete steps” </a:t>
          </a:r>
          <a:r>
            <a:rPr lang="en-US" sz="2400" b="0" dirty="0">
              <a:effectLst>
                <a:outerShdw blurRad="38100" dist="50800" dir="2700000" algn="ctr" rotWithShape="0">
                  <a:srgbClr val="000000">
                    <a:alpha val="43137"/>
                  </a:srgbClr>
                </a:outerShdw>
              </a:effectLst>
            </a:rPr>
            <a:t>that </a:t>
          </a:r>
          <a:r>
            <a:rPr lang="en-US" sz="2400" b="0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are</a:t>
          </a:r>
          <a:r>
            <a:rPr lang="en-US" sz="2400" b="0" i="0" u="none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 taken “</a:t>
          </a:r>
          <a:r>
            <a:rPr lang="en-US" sz="2400" b="1" i="0" u="none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as expeditiously as possible</a:t>
          </a:r>
          <a:r>
            <a:rPr lang="en-US" sz="2400" b="0" i="0" u="none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” rather than putting off change, which could be interpreted as </a:t>
          </a:r>
          <a:r>
            <a:rPr lang="en-US" sz="2400" b="1" i="0" u="none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“just talk.”</a:t>
          </a:r>
          <a:endParaRPr lang="en-US" sz="2400" b="1" dirty="0">
            <a:effectLst>
              <a:outerShdw blurRad="38100" dist="50800" dir="2700000" algn="ctr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470546-8CE7-4370-821D-2FDCD49AFE87}" type="parTrans" cxnId="{59FFEB3D-0B73-4FC7-963C-4388C48C183A}">
      <dgm:prSet/>
      <dgm:spPr/>
      <dgm:t>
        <a:bodyPr/>
        <a:lstStyle/>
        <a:p>
          <a:endParaRPr lang="en-US"/>
        </a:p>
      </dgm:t>
    </dgm:pt>
    <dgm:pt modelId="{42225B03-C196-4ADA-A412-931CAF2EEDC7}" type="sibTrans" cxnId="{59FFEB3D-0B73-4FC7-963C-4388C48C183A}">
      <dgm:prSet/>
      <dgm:spPr/>
      <dgm:t>
        <a:bodyPr/>
        <a:lstStyle/>
        <a:p>
          <a:endParaRPr lang="en-US"/>
        </a:p>
      </dgm:t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516DF-2502-47C7-9A16-9C945D6FBF08}" type="pres">
      <dgm:prSet presAssocID="{5B7A5202-E9DE-4B70-81C3-9B08985B7B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DC001-4418-40E4-9A57-36C4790C6AC9}" type="pres">
      <dgm:prSet presAssocID="{5B4B71B4-C2CD-429C-9EB8-ED3836869A54}" presName="spacer" presStyleCnt="0"/>
      <dgm:spPr/>
    </dgm:pt>
    <dgm:pt modelId="{6A9D5ABC-B037-4516-BDDF-075E6DEED44C}" type="pres">
      <dgm:prSet presAssocID="{4CB47535-1778-4F31-A4D9-4969ECAD31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1E624-85E6-404E-AF10-DC1B0E9C734A}" type="pres">
      <dgm:prSet presAssocID="{89E43205-2EBE-4714-B7A3-FC80AA42FA91}" presName="spacer" presStyleCnt="0"/>
      <dgm:spPr/>
    </dgm:pt>
    <dgm:pt modelId="{44F9E20D-BDC1-408B-A7DE-18559D5B1E91}" type="pres">
      <dgm:prSet presAssocID="{9E1A02EE-FB12-48AB-9DB6-BD86522FD4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2DB3E-F629-444D-B5F1-735381AC430B}" type="pres">
      <dgm:prSet presAssocID="{150AF322-15B7-4B74-8E30-554026A3EA5A}" presName="spacer" presStyleCnt="0"/>
      <dgm:spPr/>
    </dgm:pt>
    <dgm:pt modelId="{41DAFDD3-F2D0-4FDA-9F47-6F716C897F55}" type="pres">
      <dgm:prSet presAssocID="{8DB94494-7E7B-4789-8558-AD2CF774B0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A6EFC-64B0-46F5-9FB3-182601369113}" srcId="{0DA2211E-338B-4513-9F1B-41DB3A7BB34E}" destId="{5B7A5202-E9DE-4B70-81C3-9B08985B7B34}" srcOrd="0" destOrd="0" parTransId="{2E407990-F179-4ABC-997F-6E909935B5A5}" sibTransId="{5B4B71B4-C2CD-429C-9EB8-ED3836869A54}"/>
    <dgm:cxn modelId="{75BA3CC7-8DE1-40A6-BE17-1C47A7BC7E8D}" type="presOf" srcId="{4CB47535-1778-4F31-A4D9-4969ECAD316A}" destId="{6A9D5ABC-B037-4516-BDDF-075E6DEED44C}" srcOrd="0" destOrd="0" presId="urn:microsoft.com/office/officeart/2005/8/layout/vList2"/>
    <dgm:cxn modelId="{66C0E588-6851-4590-8594-5244AAD07007}" type="presOf" srcId="{5B7A5202-E9DE-4B70-81C3-9B08985B7B34}" destId="{CD6516DF-2502-47C7-9A16-9C945D6FBF08}" srcOrd="0" destOrd="0" presId="urn:microsoft.com/office/officeart/2005/8/layout/vList2"/>
    <dgm:cxn modelId="{D6089FA6-C906-4909-ACEC-A4852F163DBE}" srcId="{0DA2211E-338B-4513-9F1B-41DB3A7BB34E}" destId="{9E1A02EE-FB12-48AB-9DB6-BD86522FD43C}" srcOrd="2" destOrd="0" parTransId="{7D5D40EA-FD1E-4B36-A03A-E2A4C4A3B6A5}" sibTransId="{150AF322-15B7-4B74-8E30-554026A3EA5A}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94BDFA34-E376-405C-8B99-6FF0CC476B71}" srcId="{0DA2211E-338B-4513-9F1B-41DB3A7BB34E}" destId="{4CB47535-1778-4F31-A4D9-4969ECAD316A}" srcOrd="1" destOrd="0" parTransId="{52F97A6B-77C9-4C53-B5F9-15D82F57BBBF}" sibTransId="{89E43205-2EBE-4714-B7A3-FC80AA42FA91}"/>
    <dgm:cxn modelId="{59FFEB3D-0B73-4FC7-963C-4388C48C183A}" srcId="{0DA2211E-338B-4513-9F1B-41DB3A7BB34E}" destId="{8DB94494-7E7B-4789-8558-AD2CF774B036}" srcOrd="3" destOrd="0" parTransId="{99470546-8CE7-4370-821D-2FDCD49AFE87}" sibTransId="{42225B03-C196-4ADA-A412-931CAF2EEDC7}"/>
    <dgm:cxn modelId="{6E66ED27-20C2-455C-BE3D-7A52B0516729}" type="presOf" srcId="{9E1A02EE-FB12-48AB-9DB6-BD86522FD43C}" destId="{44F9E20D-BDC1-408B-A7DE-18559D5B1E91}" srcOrd="0" destOrd="0" presId="urn:microsoft.com/office/officeart/2005/8/layout/vList2"/>
    <dgm:cxn modelId="{7CA03169-8758-468C-98E5-3CDB67DD4966}" type="presOf" srcId="{8DB94494-7E7B-4789-8558-AD2CF774B036}" destId="{41DAFDD3-F2D0-4FDA-9F47-6F716C897F55}" srcOrd="0" destOrd="0" presId="urn:microsoft.com/office/officeart/2005/8/layout/vList2"/>
    <dgm:cxn modelId="{AA98C396-5763-45B5-AA78-2AA0B699D584}" type="presParOf" srcId="{57AF1E52-ED9B-4FD5-BC7B-2BEE6156B0C9}" destId="{CD6516DF-2502-47C7-9A16-9C945D6FBF08}" srcOrd="0" destOrd="0" presId="urn:microsoft.com/office/officeart/2005/8/layout/vList2"/>
    <dgm:cxn modelId="{2E1493FE-D1E0-4903-9B7B-E5969E49F25E}" type="presParOf" srcId="{57AF1E52-ED9B-4FD5-BC7B-2BEE6156B0C9}" destId="{1EFDC001-4418-40E4-9A57-36C4790C6AC9}" srcOrd="1" destOrd="0" presId="urn:microsoft.com/office/officeart/2005/8/layout/vList2"/>
    <dgm:cxn modelId="{9B09F920-7FB2-4359-BE85-D57CE1F6CF5D}" type="presParOf" srcId="{57AF1E52-ED9B-4FD5-BC7B-2BEE6156B0C9}" destId="{6A9D5ABC-B037-4516-BDDF-075E6DEED44C}" srcOrd="2" destOrd="0" presId="urn:microsoft.com/office/officeart/2005/8/layout/vList2"/>
    <dgm:cxn modelId="{2A8EE6CF-E9FF-448F-A3A6-23D9FD341FE7}" type="presParOf" srcId="{57AF1E52-ED9B-4FD5-BC7B-2BEE6156B0C9}" destId="{F711E624-85E6-404E-AF10-DC1B0E9C734A}" srcOrd="3" destOrd="0" presId="urn:microsoft.com/office/officeart/2005/8/layout/vList2"/>
    <dgm:cxn modelId="{F5341702-DB08-4848-92C6-2054E4ACAC15}" type="presParOf" srcId="{57AF1E52-ED9B-4FD5-BC7B-2BEE6156B0C9}" destId="{44F9E20D-BDC1-408B-A7DE-18559D5B1E91}" srcOrd="4" destOrd="0" presId="urn:microsoft.com/office/officeart/2005/8/layout/vList2"/>
    <dgm:cxn modelId="{332434D6-E2C1-4872-92F8-7061A8F78F60}" type="presParOf" srcId="{57AF1E52-ED9B-4FD5-BC7B-2BEE6156B0C9}" destId="{BB72DB3E-F629-444D-B5F1-735381AC430B}" srcOrd="5" destOrd="0" presId="urn:microsoft.com/office/officeart/2005/8/layout/vList2"/>
    <dgm:cxn modelId="{F61FDB13-64C1-4B8A-B588-50864254167C}" type="presParOf" srcId="{57AF1E52-ED9B-4FD5-BC7B-2BEE6156B0C9}" destId="{41DAFDD3-F2D0-4FDA-9F47-6F716C897F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7A5202-E9DE-4B70-81C3-9B08985B7B34}">
      <dgm:prSet custT="1"/>
      <dgm:spPr/>
      <dgm:t>
        <a:bodyPr/>
        <a:lstStyle/>
        <a:p>
          <a:r>
            <a:rPr lang="en-US" sz="2600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challenges as </a:t>
          </a:r>
          <a:r>
            <a:rPr lang="en-US" sz="26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“minority in the department”:</a:t>
          </a:r>
          <a:endParaRPr 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07990-F179-4ABC-997F-6E909935B5A5}" type="parTrans" cxnId="{192A6EFC-64B0-46F5-9FB3-182601369113}">
      <dgm:prSet/>
      <dgm:spPr/>
      <dgm:t>
        <a:bodyPr/>
        <a:lstStyle/>
        <a:p>
          <a:endParaRPr lang="en-US"/>
        </a:p>
      </dgm:t>
    </dgm:pt>
    <dgm:pt modelId="{5B4B71B4-C2CD-429C-9EB8-ED3836869A54}" type="sibTrans" cxnId="{192A6EFC-64B0-46F5-9FB3-182601369113}">
      <dgm:prSet/>
      <dgm:spPr/>
      <dgm:t>
        <a:bodyPr/>
        <a:lstStyle/>
        <a:p>
          <a:endParaRPr lang="en-US"/>
        </a:p>
      </dgm:t>
    </dgm:pt>
    <dgm:pt modelId="{F36A6A3B-7CAF-487A-9673-A0049CFFF08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Gender and cultural viewpoint may color how this is perceived: “complaining” vs. “just do your best” or “keep your head down.”</a:t>
          </a:r>
        </a:p>
      </dgm:t>
    </dgm:pt>
    <dgm:pt modelId="{A2CDBC69-02C0-4708-8317-31BAE10625C6}" type="parTrans" cxnId="{9EF3D068-CB84-4BE3-AB29-DDC4B55B0417}">
      <dgm:prSet/>
      <dgm:spPr/>
      <dgm:t>
        <a:bodyPr/>
        <a:lstStyle/>
        <a:p>
          <a:endParaRPr lang="en-US"/>
        </a:p>
      </dgm:t>
    </dgm:pt>
    <dgm:pt modelId="{06A02E79-EBBC-49F7-9005-5BA1580AE70A}" type="sibTrans" cxnId="{9EF3D068-CB84-4BE3-AB29-DDC4B55B0417}">
      <dgm:prSet/>
      <dgm:spPr/>
      <dgm:t>
        <a:bodyPr/>
        <a:lstStyle/>
        <a:p>
          <a:endParaRPr lang="en-US"/>
        </a:p>
      </dgm:t>
    </dgm:pt>
    <dgm:pt modelId="{ECEF1643-4A2E-4ABC-8AED-14C46B352D8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that they </a:t>
          </a:r>
          <a:r>
            <a:rPr lang="en-US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“Don’t want to complain – or be perceived as complaining.”***</a:t>
          </a:r>
        </a:p>
      </dgm:t>
    </dgm:pt>
    <dgm:pt modelId="{C431972A-CED1-4850-8A7E-0C8C7D84CF11}" type="parTrans" cxnId="{F72D4BA3-17FD-4DC8-AB0A-CC3A9BACFD7A}">
      <dgm:prSet/>
      <dgm:spPr/>
      <dgm:t>
        <a:bodyPr/>
        <a:lstStyle/>
        <a:p>
          <a:endParaRPr lang="en-US"/>
        </a:p>
      </dgm:t>
    </dgm:pt>
    <dgm:pt modelId="{5DA0ED7D-B8AF-4D8E-944D-9842C428B192}" type="sibTrans" cxnId="{F72D4BA3-17FD-4DC8-AB0A-CC3A9BACFD7A}">
      <dgm:prSet/>
      <dgm:spPr/>
      <dgm:t>
        <a:bodyPr/>
        <a:lstStyle/>
        <a:p>
          <a:endParaRPr lang="en-US"/>
        </a:p>
      </dgm:t>
    </dgm:pt>
    <dgm:pt modelId="{1D80E2B6-A31C-40BA-A8E7-D8C991296AC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“The department has taken a chance on you, so even if you break your leg, you just limp and keep going.”***</a:t>
          </a:r>
        </a:p>
      </dgm:t>
    </dgm:pt>
    <dgm:pt modelId="{F99CE76C-FAB0-4670-9983-DFC78C2FAAF4}" type="parTrans" cxnId="{FA2B540F-1E92-45E3-A818-298C966DCD81}">
      <dgm:prSet/>
      <dgm:spPr/>
      <dgm:t>
        <a:bodyPr/>
        <a:lstStyle/>
        <a:p>
          <a:endParaRPr lang="en-US"/>
        </a:p>
      </dgm:t>
    </dgm:pt>
    <dgm:pt modelId="{FE9FDFF3-E2F5-4907-980A-B57D6DE206C7}" type="sibTrans" cxnId="{FA2B540F-1E92-45E3-A818-298C966DCD81}">
      <dgm:prSet/>
      <dgm:spPr/>
      <dgm:t>
        <a:bodyPr/>
        <a:lstStyle/>
        <a:p>
          <a:endParaRPr lang="en-US"/>
        </a:p>
      </dgm:t>
    </dgm:pt>
    <dgm:pt modelId="{7436BB10-91AF-486C-8F40-0C63812137EA}">
      <dgm:prSet custT="1"/>
      <dgm:spPr/>
      <dgm:t>
        <a:bodyPr/>
        <a:lstStyle/>
        <a:p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“As the only BIPOC faculty in the department, it creates pressures to be successful.”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BE0AAE-CC2D-468D-9BEB-E5ED951499F7}" type="parTrans" cxnId="{CECD7998-4EF4-450F-A86E-7796F091F8BF}">
      <dgm:prSet/>
      <dgm:spPr/>
      <dgm:t>
        <a:bodyPr/>
        <a:lstStyle/>
        <a:p>
          <a:endParaRPr lang="en-US"/>
        </a:p>
      </dgm:t>
    </dgm:pt>
    <dgm:pt modelId="{86B885B0-A360-44D8-BBA7-42F96B066758}" type="sibTrans" cxnId="{CECD7998-4EF4-450F-A86E-7796F091F8BF}">
      <dgm:prSet/>
      <dgm:spPr/>
      <dgm:t>
        <a:bodyPr/>
        <a:lstStyle/>
        <a:p>
          <a:endParaRPr lang="en-US"/>
        </a:p>
      </dgm:t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516DF-2502-47C7-9A16-9C945D6FBF08}" type="pres">
      <dgm:prSet presAssocID="{5B7A5202-E9DE-4B70-81C3-9B08985B7B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89636-8B4D-4E07-9AA1-E57FB608C079}" type="pres">
      <dgm:prSet presAssocID="{5B7A5202-E9DE-4B70-81C3-9B08985B7B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56E7B-0938-453A-9A01-1F874829FD07}" type="pres">
      <dgm:prSet presAssocID="{F36A6A3B-7CAF-487A-9673-A0049CFFF0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8A1A9-6484-41BC-A1E5-A43D5137D1D4}" type="pres">
      <dgm:prSet presAssocID="{06A02E79-EBBC-49F7-9005-5BA1580AE70A}" presName="spacer" presStyleCnt="0"/>
      <dgm:spPr/>
    </dgm:pt>
    <dgm:pt modelId="{114D0E73-F52B-4DED-865E-D16B690DD30D}" type="pres">
      <dgm:prSet presAssocID="{ECEF1643-4A2E-4ABC-8AED-14C46B352D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3785F-5786-485D-8C8F-829F33822BF0}" type="pres">
      <dgm:prSet presAssocID="{5DA0ED7D-B8AF-4D8E-944D-9842C428B192}" presName="spacer" presStyleCnt="0"/>
      <dgm:spPr/>
    </dgm:pt>
    <dgm:pt modelId="{A23BD997-4F53-473B-AAA8-5D2C93E99F1E}" type="pres">
      <dgm:prSet presAssocID="{1D80E2B6-A31C-40BA-A8E7-D8C991296A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0E588-6851-4590-8594-5244AAD07007}" type="presOf" srcId="{5B7A5202-E9DE-4B70-81C3-9B08985B7B34}" destId="{CD6516DF-2502-47C7-9A16-9C945D6FBF08}" srcOrd="0" destOrd="0" presId="urn:microsoft.com/office/officeart/2005/8/layout/vList2"/>
    <dgm:cxn modelId="{2F3735F4-20EE-4B1D-88CC-5274DCC3B822}" type="presOf" srcId="{1D80E2B6-A31C-40BA-A8E7-D8C991296AC2}" destId="{A23BD997-4F53-473B-AAA8-5D2C93E99F1E}" srcOrd="0" destOrd="0" presId="urn:microsoft.com/office/officeart/2005/8/layout/vList2"/>
    <dgm:cxn modelId="{192A6EFC-64B0-46F5-9FB3-182601369113}" srcId="{0DA2211E-338B-4513-9F1B-41DB3A7BB34E}" destId="{5B7A5202-E9DE-4B70-81C3-9B08985B7B34}" srcOrd="0" destOrd="0" parTransId="{2E407990-F179-4ABC-997F-6E909935B5A5}" sibTransId="{5B4B71B4-C2CD-429C-9EB8-ED3836869A54}"/>
    <dgm:cxn modelId="{CECD7998-4EF4-450F-A86E-7796F091F8BF}" srcId="{5B7A5202-E9DE-4B70-81C3-9B08985B7B34}" destId="{7436BB10-91AF-486C-8F40-0C63812137EA}" srcOrd="0" destOrd="0" parTransId="{E5BE0AAE-CC2D-468D-9BEB-E5ED951499F7}" sibTransId="{86B885B0-A360-44D8-BBA7-42F96B066758}"/>
    <dgm:cxn modelId="{9EF3D068-CB84-4BE3-AB29-DDC4B55B0417}" srcId="{0DA2211E-338B-4513-9F1B-41DB3A7BB34E}" destId="{F36A6A3B-7CAF-487A-9673-A0049CFFF08C}" srcOrd="1" destOrd="0" parTransId="{A2CDBC69-02C0-4708-8317-31BAE10625C6}" sibTransId="{06A02E79-EBBC-49F7-9005-5BA1580AE70A}"/>
    <dgm:cxn modelId="{EFD2412F-AFD0-4D6D-9EE3-71EA4D2BBC4E}" type="presOf" srcId="{7436BB10-91AF-486C-8F40-0C63812137EA}" destId="{6D089636-8B4D-4E07-9AA1-E57FB608C079}" srcOrd="0" destOrd="0" presId="urn:microsoft.com/office/officeart/2005/8/layout/vList2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FA2B540F-1E92-45E3-A818-298C966DCD81}" srcId="{0DA2211E-338B-4513-9F1B-41DB3A7BB34E}" destId="{1D80E2B6-A31C-40BA-A8E7-D8C991296AC2}" srcOrd="3" destOrd="0" parTransId="{F99CE76C-FAB0-4670-9983-DFC78C2FAAF4}" sibTransId="{FE9FDFF3-E2F5-4907-980A-B57D6DE206C7}"/>
    <dgm:cxn modelId="{EA08D269-5C31-4230-AE11-674B4B5CEF0E}" type="presOf" srcId="{F36A6A3B-7CAF-487A-9673-A0049CFFF08C}" destId="{45256E7B-0938-453A-9A01-1F874829FD07}" srcOrd="0" destOrd="0" presId="urn:microsoft.com/office/officeart/2005/8/layout/vList2"/>
    <dgm:cxn modelId="{F72D4BA3-17FD-4DC8-AB0A-CC3A9BACFD7A}" srcId="{0DA2211E-338B-4513-9F1B-41DB3A7BB34E}" destId="{ECEF1643-4A2E-4ABC-8AED-14C46B352D8E}" srcOrd="2" destOrd="0" parTransId="{C431972A-CED1-4850-8A7E-0C8C7D84CF11}" sibTransId="{5DA0ED7D-B8AF-4D8E-944D-9842C428B192}"/>
    <dgm:cxn modelId="{BE25AA61-A3DC-4A46-984E-E7C01AE9A7DF}" type="presOf" srcId="{ECEF1643-4A2E-4ABC-8AED-14C46B352D8E}" destId="{114D0E73-F52B-4DED-865E-D16B690DD30D}" srcOrd="0" destOrd="0" presId="urn:microsoft.com/office/officeart/2005/8/layout/vList2"/>
    <dgm:cxn modelId="{AA98C396-5763-45B5-AA78-2AA0B699D584}" type="presParOf" srcId="{57AF1E52-ED9B-4FD5-BC7B-2BEE6156B0C9}" destId="{CD6516DF-2502-47C7-9A16-9C945D6FBF08}" srcOrd="0" destOrd="0" presId="urn:microsoft.com/office/officeart/2005/8/layout/vList2"/>
    <dgm:cxn modelId="{C40BADA0-16EB-4983-A00E-7D56771E6EB7}" type="presParOf" srcId="{57AF1E52-ED9B-4FD5-BC7B-2BEE6156B0C9}" destId="{6D089636-8B4D-4E07-9AA1-E57FB608C079}" srcOrd="1" destOrd="0" presId="urn:microsoft.com/office/officeart/2005/8/layout/vList2"/>
    <dgm:cxn modelId="{47C1D46B-3251-4D3A-9E2E-691065D14454}" type="presParOf" srcId="{57AF1E52-ED9B-4FD5-BC7B-2BEE6156B0C9}" destId="{45256E7B-0938-453A-9A01-1F874829FD07}" srcOrd="2" destOrd="0" presId="urn:microsoft.com/office/officeart/2005/8/layout/vList2"/>
    <dgm:cxn modelId="{B1AACDBB-E4BE-4E81-88BF-132681B0CB24}" type="presParOf" srcId="{57AF1E52-ED9B-4FD5-BC7B-2BEE6156B0C9}" destId="{9CA8A1A9-6484-41BC-A1E5-A43D5137D1D4}" srcOrd="3" destOrd="0" presId="urn:microsoft.com/office/officeart/2005/8/layout/vList2"/>
    <dgm:cxn modelId="{0DAFB247-5064-4070-927A-CCBC9485EB4D}" type="presParOf" srcId="{57AF1E52-ED9B-4FD5-BC7B-2BEE6156B0C9}" destId="{114D0E73-F52B-4DED-865E-D16B690DD30D}" srcOrd="4" destOrd="0" presId="urn:microsoft.com/office/officeart/2005/8/layout/vList2"/>
    <dgm:cxn modelId="{04BD5D4A-C09F-469F-8727-3DEDC0DF825F}" type="presParOf" srcId="{57AF1E52-ED9B-4FD5-BC7B-2BEE6156B0C9}" destId="{1FB3785F-5786-485D-8C8F-829F33822BF0}" srcOrd="5" destOrd="0" presId="urn:microsoft.com/office/officeart/2005/8/layout/vList2"/>
    <dgm:cxn modelId="{76FF3E9B-0EE3-4B8D-A883-58E42A7346D7}" type="presParOf" srcId="{57AF1E52-ED9B-4FD5-BC7B-2BEE6156B0C9}" destId="{A23BD997-4F53-473B-AAA8-5D2C93E99F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7A5202-E9DE-4B70-81C3-9B08985B7B34}">
      <dgm:prSet custT="1"/>
      <dgm:spPr/>
      <dgm:t>
        <a:bodyPr/>
        <a:lstStyle/>
        <a:p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were asked how the university could support their scholarship and professional success moving forward. Suggestions included:</a:t>
          </a:r>
        </a:p>
      </dgm:t>
    </dgm:pt>
    <dgm:pt modelId="{2E407990-F179-4ABC-997F-6E909935B5A5}" type="parTrans" cxnId="{192A6EFC-64B0-46F5-9FB3-182601369113}">
      <dgm:prSet/>
      <dgm:spPr/>
      <dgm:t>
        <a:bodyPr/>
        <a:lstStyle/>
        <a:p>
          <a:endParaRPr lang="en-US"/>
        </a:p>
      </dgm:t>
    </dgm:pt>
    <dgm:pt modelId="{5B4B71B4-C2CD-429C-9EB8-ED3836869A54}" type="sibTrans" cxnId="{192A6EFC-64B0-46F5-9FB3-182601369113}">
      <dgm:prSet/>
      <dgm:spPr/>
      <dgm:t>
        <a:bodyPr/>
        <a:lstStyle/>
        <a:p>
          <a:endParaRPr lang="en-US"/>
        </a:p>
      </dgm:t>
    </dgm:pt>
    <dgm:pt modelId="{2BD5CD2D-D8C1-425F-98D3-03E457279903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Childcare on or near campus</a:t>
          </a:r>
        </a:p>
      </dgm:t>
    </dgm:pt>
    <dgm:pt modelId="{C4B73FB7-4C7E-459D-B8BD-45496D078CA1}" type="parTrans" cxnId="{575DA405-1543-4F82-AD67-BB23E179EE6E}">
      <dgm:prSet/>
      <dgm:spPr/>
      <dgm:t>
        <a:bodyPr/>
        <a:lstStyle/>
        <a:p>
          <a:endParaRPr lang="en-US"/>
        </a:p>
      </dgm:t>
    </dgm:pt>
    <dgm:pt modelId="{ED467F25-70B8-4AF3-A960-30A2C42CE1D7}" type="sibTrans" cxnId="{575DA405-1543-4F82-AD67-BB23E179EE6E}">
      <dgm:prSet/>
      <dgm:spPr/>
      <dgm:t>
        <a:bodyPr/>
        <a:lstStyle/>
        <a:p>
          <a:endParaRPr lang="en-US"/>
        </a:p>
      </dgm:t>
    </dgm:pt>
    <dgm:pt modelId="{EE6CD440-EAC2-45C1-A8E5-1B19AB6C3A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i="0" u="none" dirty="0"/>
            <a:t>Networking opportunities with </a:t>
          </a:r>
          <a:r>
            <a:rPr lang="en-US" sz="2400" b="0" i="0" u="none" dirty="0" err="1"/>
            <a:t>grantmakers</a:t>
          </a:r>
          <a:r>
            <a:rPr lang="en-US" sz="2400" b="0" i="0" u="none" dirty="0"/>
            <a:t> (e.g., NSF or NIH panels)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9BC9B5-5421-4F84-BF18-D504803B726E}" type="parTrans" cxnId="{E5E0286A-C3E6-4486-9546-6693B1E6B151}">
      <dgm:prSet/>
      <dgm:spPr/>
      <dgm:t>
        <a:bodyPr/>
        <a:lstStyle/>
        <a:p>
          <a:endParaRPr lang="en-US"/>
        </a:p>
      </dgm:t>
    </dgm:pt>
    <dgm:pt modelId="{7F3FB7CD-A09D-455A-A943-94E09DD50B49}" type="sibTrans" cxnId="{E5E0286A-C3E6-4486-9546-6693B1E6B151}">
      <dgm:prSet/>
      <dgm:spPr/>
      <dgm:t>
        <a:bodyPr/>
        <a:lstStyle/>
        <a:p>
          <a:endParaRPr lang="en-US"/>
        </a:p>
      </dgm:t>
    </dgm:pt>
    <dgm:pt modelId="{B9728111-6BCF-4C91-8086-58CA9F38403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networking or socialization space</a:t>
          </a:r>
        </a:p>
      </dgm:t>
    </dgm:pt>
    <dgm:pt modelId="{FA7615D9-425F-4F53-AE26-DF158CF6F1FB}" type="parTrans" cxnId="{BC9E0392-B437-4654-A7A5-4A60E17B633E}">
      <dgm:prSet/>
      <dgm:spPr/>
      <dgm:t>
        <a:bodyPr/>
        <a:lstStyle/>
        <a:p>
          <a:endParaRPr lang="en-US"/>
        </a:p>
      </dgm:t>
    </dgm:pt>
    <dgm:pt modelId="{7756523F-D052-4B6E-8C8B-23649B7965A0}" type="sibTrans" cxnId="{BC9E0392-B437-4654-A7A5-4A60E17B633E}">
      <dgm:prSet/>
      <dgm:spPr/>
      <dgm:t>
        <a:bodyPr/>
        <a:lstStyle/>
        <a:p>
          <a:endParaRPr lang="en-US"/>
        </a:p>
      </dgm:t>
    </dgm:pt>
    <dgm:pt modelId="{62FD732D-E482-4F2C-A071-B69EA1B1429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support groups (e.g., BIPOC faculty, faculty with children)</a:t>
          </a:r>
        </a:p>
      </dgm:t>
    </dgm:pt>
    <dgm:pt modelId="{A879DEF8-2125-475C-99F7-93B24E1E19D4}" type="parTrans" cxnId="{00ED0DCD-E143-4414-9EE6-269446C3A392}">
      <dgm:prSet/>
      <dgm:spPr/>
      <dgm:t>
        <a:bodyPr/>
        <a:lstStyle/>
        <a:p>
          <a:endParaRPr lang="en-US"/>
        </a:p>
      </dgm:t>
    </dgm:pt>
    <dgm:pt modelId="{11F9150F-C180-4510-B334-646FC22DE21D}" type="sibTrans" cxnId="{00ED0DCD-E143-4414-9EE6-269446C3A392}">
      <dgm:prSet/>
      <dgm:spPr/>
      <dgm:t>
        <a:bodyPr/>
        <a:lstStyle/>
        <a:p>
          <a:endParaRPr lang="en-US"/>
        </a:p>
      </dgm:t>
    </dgm:pt>
    <dgm:pt modelId="{B35A3330-4572-416C-BF6C-24A66EF6C5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Flexibility in teaching load (e.g., course release, limiting enrollment in classes, buyout options for teaching load).</a:t>
          </a:r>
        </a:p>
      </dgm:t>
    </dgm:pt>
    <dgm:pt modelId="{B4D20D9E-AEBA-4EB6-B264-A6FD585C9DA0}" type="parTrans" cxnId="{7AC92BA1-8BCE-4863-93CF-F72C6AFA0884}">
      <dgm:prSet/>
      <dgm:spPr/>
      <dgm:t>
        <a:bodyPr/>
        <a:lstStyle/>
        <a:p>
          <a:endParaRPr lang="en-US"/>
        </a:p>
      </dgm:t>
    </dgm:pt>
    <dgm:pt modelId="{45B874E7-AD5A-47AE-842A-C76B5140A038}" type="sibTrans" cxnId="{7AC92BA1-8BCE-4863-93CF-F72C6AFA0884}">
      <dgm:prSet/>
      <dgm:spPr/>
      <dgm:t>
        <a:bodyPr/>
        <a:lstStyle/>
        <a:p>
          <a:endParaRPr lang="en-US"/>
        </a:p>
      </dgm:t>
    </dgm:pt>
    <dgm:pt modelId="{8E35CDF1-C4BB-4E9F-9102-0B07994579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Professional development workshops (methods, writing, virtual data collection, etc.)</a:t>
          </a:r>
        </a:p>
      </dgm:t>
    </dgm:pt>
    <dgm:pt modelId="{3D400D8D-5AFD-46E6-9C33-3BD3978E131E}" type="parTrans" cxnId="{BDC5483C-8EC1-4467-AEF1-1234DE0D34FB}">
      <dgm:prSet/>
      <dgm:spPr/>
      <dgm:t>
        <a:bodyPr/>
        <a:lstStyle/>
        <a:p>
          <a:endParaRPr lang="en-US"/>
        </a:p>
      </dgm:t>
    </dgm:pt>
    <dgm:pt modelId="{91995B2C-9BF7-4F78-B213-C2103DF5C5BE}" type="sibTrans" cxnId="{BDC5483C-8EC1-4467-AEF1-1234DE0D34FB}">
      <dgm:prSet/>
      <dgm:spPr/>
      <dgm:t>
        <a:bodyPr/>
        <a:lstStyle/>
        <a:p>
          <a:endParaRPr lang="en-US"/>
        </a:p>
      </dgm:t>
    </dgm:pt>
    <dgm:pt modelId="{0E1323AD-1959-42FA-BBC7-AFDA26B57D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Celebrate funding and research successes (e.g., in University Insider)</a:t>
          </a:r>
        </a:p>
      </dgm:t>
    </dgm:pt>
    <dgm:pt modelId="{C54D51D0-FC85-497C-8CD0-5F9362AD429F}" type="parTrans" cxnId="{613CDB8F-006B-44E6-8BDC-FB6AA9B64CE5}">
      <dgm:prSet/>
      <dgm:spPr/>
    </dgm:pt>
    <dgm:pt modelId="{817E262C-7E28-4804-98CB-7E812D94A4ED}" type="sibTrans" cxnId="{613CDB8F-006B-44E6-8BDC-FB6AA9B64CE5}">
      <dgm:prSet/>
      <dgm:spPr/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516DF-2502-47C7-9A16-9C945D6FBF08}" type="pres">
      <dgm:prSet presAssocID="{5B7A5202-E9DE-4B70-81C3-9B08985B7B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F490A-7085-4A64-956E-485E0C4B62AB}" type="pres">
      <dgm:prSet presAssocID="{5B7A5202-E9DE-4B70-81C3-9B08985B7B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DA405-1543-4F82-AD67-BB23E179EE6E}" srcId="{5B7A5202-E9DE-4B70-81C3-9B08985B7B34}" destId="{2BD5CD2D-D8C1-425F-98D3-03E457279903}" srcOrd="0" destOrd="0" parTransId="{C4B73FB7-4C7E-459D-B8BD-45496D078CA1}" sibTransId="{ED467F25-70B8-4AF3-A960-30A2C42CE1D7}"/>
    <dgm:cxn modelId="{66C0E588-6851-4590-8594-5244AAD07007}" type="presOf" srcId="{5B7A5202-E9DE-4B70-81C3-9B08985B7B34}" destId="{CD6516DF-2502-47C7-9A16-9C945D6FBF08}" srcOrd="0" destOrd="0" presId="urn:microsoft.com/office/officeart/2005/8/layout/vList2"/>
    <dgm:cxn modelId="{E6FD443D-A236-497A-865D-741B59C5191D}" type="presOf" srcId="{2BD5CD2D-D8C1-425F-98D3-03E457279903}" destId="{195F490A-7085-4A64-956E-485E0C4B62AB}" srcOrd="0" destOrd="0" presId="urn:microsoft.com/office/officeart/2005/8/layout/vList2"/>
    <dgm:cxn modelId="{00ED0DCD-E143-4414-9EE6-269446C3A392}" srcId="{5B7A5202-E9DE-4B70-81C3-9B08985B7B34}" destId="{62FD732D-E482-4F2C-A071-B69EA1B14294}" srcOrd="3" destOrd="0" parTransId="{A879DEF8-2125-475C-99F7-93B24E1E19D4}" sibTransId="{11F9150F-C180-4510-B334-646FC22DE21D}"/>
    <dgm:cxn modelId="{192A6EFC-64B0-46F5-9FB3-182601369113}" srcId="{0DA2211E-338B-4513-9F1B-41DB3A7BB34E}" destId="{5B7A5202-E9DE-4B70-81C3-9B08985B7B34}" srcOrd="0" destOrd="0" parTransId="{2E407990-F179-4ABC-997F-6E909935B5A5}" sibTransId="{5B4B71B4-C2CD-429C-9EB8-ED3836869A54}"/>
    <dgm:cxn modelId="{BA33F2A8-9C49-4E70-BA88-398911A183E6}" type="presOf" srcId="{B35A3330-4572-416C-BF6C-24A66EF6C582}" destId="{195F490A-7085-4A64-956E-485E0C4B62AB}" srcOrd="0" destOrd="4" presId="urn:microsoft.com/office/officeart/2005/8/layout/vList2"/>
    <dgm:cxn modelId="{BC9E0392-B437-4654-A7A5-4A60E17B633E}" srcId="{5B7A5202-E9DE-4B70-81C3-9B08985B7B34}" destId="{B9728111-6BCF-4C91-8086-58CA9F384032}" srcOrd="2" destOrd="0" parTransId="{FA7615D9-425F-4F53-AE26-DF158CF6F1FB}" sibTransId="{7756523F-D052-4B6E-8C8B-23649B7965A0}"/>
    <dgm:cxn modelId="{1A7C1C46-1520-47A1-9AD3-B6ED440A0BF4}" type="presOf" srcId="{8E35CDF1-C4BB-4E9F-9102-0B07994579E0}" destId="{195F490A-7085-4A64-956E-485E0C4B62AB}" srcOrd="0" destOrd="5" presId="urn:microsoft.com/office/officeart/2005/8/layout/vList2"/>
    <dgm:cxn modelId="{D67D7F73-7D70-4492-91BB-4C6D7F5034D2}" type="presOf" srcId="{0E1323AD-1959-42FA-BBC7-AFDA26B57D60}" destId="{195F490A-7085-4A64-956E-485E0C4B62AB}" srcOrd="0" destOrd="6" presId="urn:microsoft.com/office/officeart/2005/8/layout/vList2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C4B306B0-2CF1-4D0D-A76D-0F31E32AD75F}" type="presOf" srcId="{B9728111-6BCF-4C91-8086-58CA9F384032}" destId="{195F490A-7085-4A64-956E-485E0C4B62AB}" srcOrd="0" destOrd="2" presId="urn:microsoft.com/office/officeart/2005/8/layout/vList2"/>
    <dgm:cxn modelId="{7AC92BA1-8BCE-4863-93CF-F72C6AFA0884}" srcId="{5B7A5202-E9DE-4B70-81C3-9B08985B7B34}" destId="{B35A3330-4572-416C-BF6C-24A66EF6C582}" srcOrd="4" destOrd="0" parTransId="{B4D20D9E-AEBA-4EB6-B264-A6FD585C9DA0}" sibTransId="{45B874E7-AD5A-47AE-842A-C76B5140A038}"/>
    <dgm:cxn modelId="{323D2679-4C6E-411F-95B0-420F8387C7A6}" type="presOf" srcId="{EE6CD440-EAC2-45C1-A8E5-1B19AB6C3A46}" destId="{195F490A-7085-4A64-956E-485E0C4B62AB}" srcOrd="0" destOrd="1" presId="urn:microsoft.com/office/officeart/2005/8/layout/vList2"/>
    <dgm:cxn modelId="{03EC20E0-7A96-464B-949E-4CC8BA72CADB}" type="presOf" srcId="{62FD732D-E482-4F2C-A071-B69EA1B14294}" destId="{195F490A-7085-4A64-956E-485E0C4B62AB}" srcOrd="0" destOrd="3" presId="urn:microsoft.com/office/officeart/2005/8/layout/vList2"/>
    <dgm:cxn modelId="{613CDB8F-006B-44E6-8BDC-FB6AA9B64CE5}" srcId="{5B7A5202-E9DE-4B70-81C3-9B08985B7B34}" destId="{0E1323AD-1959-42FA-BBC7-AFDA26B57D60}" srcOrd="6" destOrd="0" parTransId="{C54D51D0-FC85-497C-8CD0-5F9362AD429F}" sibTransId="{817E262C-7E28-4804-98CB-7E812D94A4ED}"/>
    <dgm:cxn modelId="{E5E0286A-C3E6-4486-9546-6693B1E6B151}" srcId="{5B7A5202-E9DE-4B70-81C3-9B08985B7B34}" destId="{EE6CD440-EAC2-45C1-A8E5-1B19AB6C3A46}" srcOrd="1" destOrd="0" parTransId="{7A9BC9B5-5421-4F84-BF18-D504803B726E}" sibTransId="{7F3FB7CD-A09D-455A-A943-94E09DD50B49}"/>
    <dgm:cxn modelId="{BDC5483C-8EC1-4467-AEF1-1234DE0D34FB}" srcId="{5B7A5202-E9DE-4B70-81C3-9B08985B7B34}" destId="{8E35CDF1-C4BB-4E9F-9102-0B07994579E0}" srcOrd="5" destOrd="0" parTransId="{3D400D8D-5AFD-46E6-9C33-3BD3978E131E}" sibTransId="{91995B2C-9BF7-4F78-B213-C2103DF5C5BE}"/>
    <dgm:cxn modelId="{AA98C396-5763-45B5-AA78-2AA0B699D584}" type="presParOf" srcId="{57AF1E52-ED9B-4FD5-BC7B-2BEE6156B0C9}" destId="{CD6516DF-2502-47C7-9A16-9C945D6FBF08}" srcOrd="0" destOrd="0" presId="urn:microsoft.com/office/officeart/2005/8/layout/vList2"/>
    <dgm:cxn modelId="{7A60E4CF-DB21-4E4B-8576-DE24CB9BE76B}" type="presParOf" srcId="{57AF1E52-ED9B-4FD5-BC7B-2BEE6156B0C9}" destId="{195F490A-7085-4A64-956E-485E0C4B62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A2211E-338B-4513-9F1B-41DB3A7BB34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7A5202-E9DE-4B70-81C3-9B08985B7B34}">
      <dgm:prSet custT="1"/>
      <dgm:spPr/>
      <dgm:t>
        <a:bodyPr/>
        <a:lstStyle/>
        <a:p>
          <a:r>
            <a: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were asked how the university could support their scholarship and professional success moving forward. Suggestions included:</a:t>
          </a:r>
        </a:p>
      </dgm:t>
    </dgm:pt>
    <dgm:pt modelId="{2E407990-F179-4ABC-997F-6E909935B5A5}" type="parTrans" cxnId="{192A6EFC-64B0-46F5-9FB3-182601369113}">
      <dgm:prSet/>
      <dgm:spPr/>
      <dgm:t>
        <a:bodyPr/>
        <a:lstStyle/>
        <a:p>
          <a:endParaRPr lang="en-US"/>
        </a:p>
      </dgm:t>
    </dgm:pt>
    <dgm:pt modelId="{5B4B71B4-C2CD-429C-9EB8-ED3836869A54}" type="sibTrans" cxnId="{192A6EFC-64B0-46F5-9FB3-182601369113}">
      <dgm:prSet/>
      <dgm:spPr/>
      <dgm:t>
        <a:bodyPr/>
        <a:lstStyle/>
        <a:p>
          <a:endParaRPr lang="en-US"/>
        </a:p>
      </dgm:t>
    </dgm:pt>
    <dgm:pt modelId="{2BD5CD2D-D8C1-425F-98D3-03E457279903}">
      <dgm:prSet custT="1"/>
      <dgm:spPr/>
      <dgm:t>
        <a:bodyPr/>
        <a:lstStyle/>
        <a:p>
          <a:r>
            <a:rPr lang="en-US" sz="2400" b="0" i="0" u="none" dirty="0"/>
            <a:t>More financial support for RA/TA/students.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73FB7-4C7E-459D-B8BD-45496D078CA1}" type="parTrans" cxnId="{575DA405-1543-4F82-AD67-BB23E179EE6E}">
      <dgm:prSet/>
      <dgm:spPr/>
      <dgm:t>
        <a:bodyPr/>
        <a:lstStyle/>
        <a:p>
          <a:endParaRPr lang="en-US"/>
        </a:p>
      </dgm:t>
    </dgm:pt>
    <dgm:pt modelId="{ED467F25-70B8-4AF3-A960-30A2C42CE1D7}" type="sibTrans" cxnId="{575DA405-1543-4F82-AD67-BB23E179EE6E}">
      <dgm:prSet/>
      <dgm:spPr/>
      <dgm:t>
        <a:bodyPr/>
        <a:lstStyle/>
        <a:p>
          <a:endParaRPr lang="en-US"/>
        </a:p>
      </dgm:t>
    </dgm:pt>
    <dgm:pt modelId="{2555A1A9-CE2E-483C-A175-FBBCF0ECB11D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Funding for permanent staffing support (e.g., laboratory managers/technicians)</a:t>
          </a:r>
        </a:p>
      </dgm:t>
    </dgm:pt>
    <dgm:pt modelId="{F0789FB0-E3C0-4223-B134-7A8466412BA9}" type="parTrans" cxnId="{A0735916-AD69-4DAD-8AF4-2DE450AC563E}">
      <dgm:prSet/>
      <dgm:spPr/>
      <dgm:t>
        <a:bodyPr/>
        <a:lstStyle/>
        <a:p>
          <a:endParaRPr lang="en-US"/>
        </a:p>
      </dgm:t>
    </dgm:pt>
    <dgm:pt modelId="{E9BAA1F1-67A8-4265-915B-368A714040C0}" type="sibTrans" cxnId="{A0735916-AD69-4DAD-8AF4-2DE450AC563E}">
      <dgm:prSet/>
      <dgm:spPr/>
      <dgm:t>
        <a:bodyPr/>
        <a:lstStyle/>
        <a:p>
          <a:endParaRPr lang="en-US"/>
        </a:p>
      </dgm:t>
    </dgm:pt>
    <dgm:pt modelId="{DA7FC5C7-880C-4EC9-95EC-F9DB19136789}">
      <dgm:prSet custT="1"/>
      <dgm:spPr/>
      <dgm:t>
        <a:bodyPr/>
        <a:lstStyle/>
        <a:p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Extension of start-up funds and internal grants.</a:t>
          </a:r>
        </a:p>
      </dgm:t>
    </dgm:pt>
    <dgm:pt modelId="{24A0ED08-120E-43DC-88A5-AA869F0E1384}" type="parTrans" cxnId="{93124815-C709-4D9D-AACC-ADC26EFCC8DF}">
      <dgm:prSet/>
      <dgm:spPr/>
      <dgm:t>
        <a:bodyPr/>
        <a:lstStyle/>
        <a:p>
          <a:endParaRPr lang="en-US"/>
        </a:p>
      </dgm:t>
    </dgm:pt>
    <dgm:pt modelId="{080FC8DF-3AC2-472C-82CF-D75C2F87F2A0}" type="sibTrans" cxnId="{93124815-C709-4D9D-AACC-ADC26EFCC8DF}">
      <dgm:prSet/>
      <dgm:spPr/>
      <dgm:t>
        <a:bodyPr/>
        <a:lstStyle/>
        <a:p>
          <a:endParaRPr lang="en-US"/>
        </a:p>
      </dgm:t>
    </dgm:pt>
    <dgm:pt modelId="{13A3F817-1D80-4F09-B8B3-5B1A60A5BA1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i="0" u="none" dirty="0"/>
            <a:t>Opportunities for an additional sabbatical for those whose sabbatical was interrupted by COVID.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F0CCA-06F0-49B2-837A-32FFF5BF1241}" type="parTrans" cxnId="{AE67000E-4A53-4AE7-9DF5-8980A5C56C3E}">
      <dgm:prSet/>
      <dgm:spPr/>
      <dgm:t>
        <a:bodyPr/>
        <a:lstStyle/>
        <a:p>
          <a:endParaRPr lang="en-US"/>
        </a:p>
      </dgm:t>
    </dgm:pt>
    <dgm:pt modelId="{F992F396-B314-4EBD-90C7-617A7BBFE3C3}" type="sibTrans" cxnId="{AE67000E-4A53-4AE7-9DF5-8980A5C56C3E}">
      <dgm:prSet/>
      <dgm:spPr/>
      <dgm:t>
        <a:bodyPr/>
        <a:lstStyle/>
        <a:p>
          <a:endParaRPr lang="en-US"/>
        </a:p>
      </dgm:t>
    </dgm:pt>
    <dgm:pt modelId="{23F18A56-03D6-4CBC-B43B-439BCFA0B8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training for administrative and professional staff (e.g., grants management and IT) to improve efficiency.</a:t>
          </a:r>
        </a:p>
      </dgm:t>
    </dgm:pt>
    <dgm:pt modelId="{36CEA0BA-612F-4EB7-9CD0-382C7D3EFD7D}" type="parTrans" cxnId="{532EE8B7-8967-427E-B850-4CDDBAF7A8A1}">
      <dgm:prSet/>
      <dgm:spPr/>
    </dgm:pt>
    <dgm:pt modelId="{A6CC9E13-1541-41C0-B7F7-8661C6B926A9}" type="sibTrans" cxnId="{532EE8B7-8967-427E-B850-4CDDBAF7A8A1}">
      <dgm:prSet/>
      <dgm:spPr/>
    </dgm:pt>
    <dgm:pt modelId="{53AFA8CE-C428-4312-9289-933A4A1C7DB1}">
      <dgm:prSet custT="1"/>
      <dgm:spPr/>
      <dgm:t>
        <a:bodyPr/>
        <a:lstStyle/>
        <a:p>
          <a:r>
            <a:rPr lang="en-US" sz="2400" b="0" i="0" u="none" dirty="0"/>
            <a:t>Known duration of funding/contract length, multiple years.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CFA8C2-9540-4710-A1E5-C906F131A8A0}" type="parTrans" cxnId="{EB42D4F4-1305-4E74-8482-B800AF574792}">
      <dgm:prSet/>
      <dgm:spPr/>
    </dgm:pt>
    <dgm:pt modelId="{A4547539-B5A7-4215-A400-7B7DFD46FD16}" type="sibTrans" cxnId="{EB42D4F4-1305-4E74-8482-B800AF574792}">
      <dgm:prSet/>
      <dgm:spPr/>
    </dgm:pt>
    <dgm:pt modelId="{57AF1E52-ED9B-4FD5-BC7B-2BEE6156B0C9}" type="pres">
      <dgm:prSet presAssocID="{0DA2211E-338B-4513-9F1B-41DB3A7BB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516DF-2502-47C7-9A16-9C945D6FBF08}" type="pres">
      <dgm:prSet presAssocID="{5B7A5202-E9DE-4B70-81C3-9B08985B7B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F490A-7085-4A64-956E-485E0C4B62AB}" type="pres">
      <dgm:prSet presAssocID="{5B7A5202-E9DE-4B70-81C3-9B08985B7B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D443D-A236-497A-865D-741B59C5191D}" type="presOf" srcId="{2BD5CD2D-D8C1-425F-98D3-03E457279903}" destId="{195F490A-7085-4A64-956E-485E0C4B62AB}" srcOrd="0" destOrd="0" presId="urn:microsoft.com/office/officeart/2005/8/layout/vList2"/>
    <dgm:cxn modelId="{192A6EFC-64B0-46F5-9FB3-182601369113}" srcId="{0DA2211E-338B-4513-9F1B-41DB3A7BB34E}" destId="{5B7A5202-E9DE-4B70-81C3-9B08985B7B34}" srcOrd="0" destOrd="0" parTransId="{2E407990-F179-4ABC-997F-6E909935B5A5}" sibTransId="{5B4B71B4-C2CD-429C-9EB8-ED3836869A54}"/>
    <dgm:cxn modelId="{B6096A56-020E-42B1-A4DB-E871848306EF}" type="presOf" srcId="{DA7FC5C7-880C-4EC9-95EC-F9DB19136789}" destId="{195F490A-7085-4A64-956E-485E0C4B62AB}" srcOrd="0" destOrd="3" presId="urn:microsoft.com/office/officeart/2005/8/layout/vList2"/>
    <dgm:cxn modelId="{0716C0E2-38E0-4AFD-8FBA-36D8CB0294FD}" type="presOf" srcId="{13A3F817-1D80-4F09-B8B3-5B1A60A5BA1B}" destId="{195F490A-7085-4A64-956E-485E0C4B62AB}" srcOrd="0" destOrd="4" presId="urn:microsoft.com/office/officeart/2005/8/layout/vList2"/>
    <dgm:cxn modelId="{102D4531-47AB-4582-908E-3F2C50C5FC5D}" type="presOf" srcId="{2555A1A9-CE2E-483C-A175-FBBCF0ECB11D}" destId="{195F490A-7085-4A64-956E-485E0C4B62AB}" srcOrd="0" destOrd="2" presId="urn:microsoft.com/office/officeart/2005/8/layout/vList2"/>
    <dgm:cxn modelId="{EB42D4F4-1305-4E74-8482-B800AF574792}" srcId="{2BD5CD2D-D8C1-425F-98D3-03E457279903}" destId="{53AFA8CE-C428-4312-9289-933A4A1C7DB1}" srcOrd="0" destOrd="0" parTransId="{7CCFA8C2-9540-4710-A1E5-C906F131A8A0}" sibTransId="{A4547539-B5A7-4215-A400-7B7DFD46FD16}"/>
    <dgm:cxn modelId="{532EE8B7-8967-427E-B850-4CDDBAF7A8A1}" srcId="{5B7A5202-E9DE-4B70-81C3-9B08985B7B34}" destId="{23F18A56-03D6-4CBC-B43B-439BCFA0B86D}" srcOrd="4" destOrd="0" parTransId="{36CEA0BA-612F-4EB7-9CD0-382C7D3EFD7D}" sibTransId="{A6CC9E13-1541-41C0-B7F7-8661C6B926A9}"/>
    <dgm:cxn modelId="{A0735916-AD69-4DAD-8AF4-2DE450AC563E}" srcId="{5B7A5202-E9DE-4B70-81C3-9B08985B7B34}" destId="{2555A1A9-CE2E-483C-A175-FBBCF0ECB11D}" srcOrd="1" destOrd="0" parTransId="{F0789FB0-E3C0-4223-B134-7A8466412BA9}" sibTransId="{E9BAA1F1-67A8-4265-915B-368A714040C0}"/>
    <dgm:cxn modelId="{79E8180F-B25E-4D05-9E08-5A81413DE047}" type="presOf" srcId="{53AFA8CE-C428-4312-9289-933A4A1C7DB1}" destId="{195F490A-7085-4A64-956E-485E0C4B62AB}" srcOrd="0" destOrd="1" presId="urn:microsoft.com/office/officeart/2005/8/layout/vList2"/>
    <dgm:cxn modelId="{66C0E588-6851-4590-8594-5244AAD07007}" type="presOf" srcId="{5B7A5202-E9DE-4B70-81C3-9B08985B7B34}" destId="{CD6516DF-2502-47C7-9A16-9C945D6FBF08}" srcOrd="0" destOrd="0" presId="urn:microsoft.com/office/officeart/2005/8/layout/vList2"/>
    <dgm:cxn modelId="{93124815-C709-4D9D-AACC-ADC26EFCC8DF}" srcId="{5B7A5202-E9DE-4B70-81C3-9B08985B7B34}" destId="{DA7FC5C7-880C-4EC9-95EC-F9DB19136789}" srcOrd="2" destOrd="0" parTransId="{24A0ED08-120E-43DC-88A5-AA869F0E1384}" sibTransId="{080FC8DF-3AC2-472C-82CF-D75C2F87F2A0}"/>
    <dgm:cxn modelId="{AE67000E-4A53-4AE7-9DF5-8980A5C56C3E}" srcId="{5B7A5202-E9DE-4B70-81C3-9B08985B7B34}" destId="{13A3F817-1D80-4F09-B8B3-5B1A60A5BA1B}" srcOrd="3" destOrd="0" parTransId="{89AF0CCA-06F0-49B2-837A-32FFF5BF1241}" sibTransId="{F992F396-B314-4EBD-90C7-617A7BBFE3C3}"/>
    <dgm:cxn modelId="{74AA3C07-BE04-4855-989D-202CB8B9589C}" type="presOf" srcId="{0DA2211E-338B-4513-9F1B-41DB3A7BB34E}" destId="{57AF1E52-ED9B-4FD5-BC7B-2BEE6156B0C9}" srcOrd="0" destOrd="0" presId="urn:microsoft.com/office/officeart/2005/8/layout/vList2"/>
    <dgm:cxn modelId="{64D9BC2F-57A5-4DF4-9B9B-A7C418222C9C}" type="presOf" srcId="{23F18A56-03D6-4CBC-B43B-439BCFA0B86D}" destId="{195F490A-7085-4A64-956E-485E0C4B62AB}" srcOrd="0" destOrd="5" presId="urn:microsoft.com/office/officeart/2005/8/layout/vList2"/>
    <dgm:cxn modelId="{575DA405-1543-4F82-AD67-BB23E179EE6E}" srcId="{5B7A5202-E9DE-4B70-81C3-9B08985B7B34}" destId="{2BD5CD2D-D8C1-425F-98D3-03E457279903}" srcOrd="0" destOrd="0" parTransId="{C4B73FB7-4C7E-459D-B8BD-45496D078CA1}" sibTransId="{ED467F25-70B8-4AF3-A960-30A2C42CE1D7}"/>
    <dgm:cxn modelId="{AA98C396-5763-45B5-AA78-2AA0B699D584}" type="presParOf" srcId="{57AF1E52-ED9B-4FD5-BC7B-2BEE6156B0C9}" destId="{CD6516DF-2502-47C7-9A16-9C945D6FBF08}" srcOrd="0" destOrd="0" presId="urn:microsoft.com/office/officeart/2005/8/layout/vList2"/>
    <dgm:cxn modelId="{7A60E4CF-DB21-4E4B-8576-DE24CB9BE76B}" type="presParOf" srcId="{57AF1E52-ED9B-4FD5-BC7B-2BEE6156B0C9}" destId="{195F490A-7085-4A64-956E-485E0C4B62A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F1E9F-8A9A-4730-9537-1AA474516938}">
      <dsp:nvSpPr>
        <dsp:cNvPr id="0" name=""/>
        <dsp:cNvSpPr/>
      </dsp:nvSpPr>
      <dsp:spPr>
        <a:xfrm>
          <a:off x="0" y="0"/>
          <a:ext cx="686110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B39D77-9B26-4922-9FD0-F2EF0D26A1C3}">
      <dsp:nvSpPr>
        <dsp:cNvPr id="0" name=""/>
        <dsp:cNvSpPr/>
      </dsp:nvSpPr>
      <dsp:spPr>
        <a:xfrm>
          <a:off x="0" y="0"/>
          <a:ext cx="6861105" cy="235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In the Spring 2021 Semester, the UNC Charlotte ADVANCE Faculty Affairs &amp; Diversity Office conducted focus groups of </a:t>
          </a:r>
          <a:r>
            <a:rPr lang="en-US" sz="2700" b="1" kern="1200" dirty="0"/>
            <a:t>pre-tenure</a:t>
          </a:r>
          <a:r>
            <a:rPr lang="en-US" sz="2700" kern="1200" dirty="0"/>
            <a:t> faculty members to gauge their needs in the wake of the COVID-19 Pandemic.</a:t>
          </a:r>
        </a:p>
      </dsp:txBody>
      <dsp:txXfrm>
        <a:off x="0" y="0"/>
        <a:ext cx="6861105" cy="2359057"/>
      </dsp:txXfrm>
    </dsp:sp>
    <dsp:sp modelId="{81A6A72C-BA8B-4FD6-A75D-C8E384988DD8}">
      <dsp:nvSpPr>
        <dsp:cNvPr id="0" name=""/>
        <dsp:cNvSpPr/>
      </dsp:nvSpPr>
      <dsp:spPr>
        <a:xfrm>
          <a:off x="0" y="2359057"/>
          <a:ext cx="6861105" cy="0"/>
        </a:xfrm>
        <a:prstGeom prst="line">
          <a:avLst/>
        </a:prstGeom>
        <a:gradFill rotWithShape="0">
          <a:gsLst>
            <a:gs pos="0">
              <a:schemeClr val="accent2">
                <a:hueOff val="2655785"/>
                <a:satOff val="9135"/>
                <a:lumOff val="-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655785"/>
                <a:satOff val="9135"/>
                <a:lumOff val="-176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2655785"/>
                <a:satOff val="9135"/>
                <a:lumOff val="-176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F0332-CAD9-4F09-AA38-23FB09F1102C}">
      <dsp:nvSpPr>
        <dsp:cNvPr id="0" name=""/>
        <dsp:cNvSpPr/>
      </dsp:nvSpPr>
      <dsp:spPr>
        <a:xfrm>
          <a:off x="0" y="2359057"/>
          <a:ext cx="6861105" cy="2359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Participants were drawn from all colleges.</a:t>
          </a:r>
        </a:p>
      </dsp:txBody>
      <dsp:txXfrm>
        <a:off x="0" y="2359057"/>
        <a:ext cx="6861105" cy="2359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55F5-1878-4131-A806-71FD94AF524F}">
      <dsp:nvSpPr>
        <dsp:cNvPr id="0" name=""/>
        <dsp:cNvSpPr/>
      </dsp:nvSpPr>
      <dsp:spPr>
        <a:xfrm>
          <a:off x="0" y="2125"/>
          <a:ext cx="7684475" cy="12741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consistently expressed a sense of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“Institutional Abandonment.”</a:t>
          </a:r>
        </a:p>
      </dsp:txBody>
      <dsp:txXfrm>
        <a:off x="62198" y="64323"/>
        <a:ext cx="7560079" cy="1149734"/>
      </dsp:txXfrm>
    </dsp:sp>
    <dsp:sp modelId="{B4E5777A-552D-4EFB-9C58-B23A6E1FC1BF}">
      <dsp:nvSpPr>
        <dsp:cNvPr id="0" name=""/>
        <dsp:cNvSpPr/>
      </dsp:nvSpPr>
      <dsp:spPr>
        <a:xfrm>
          <a:off x="0" y="1345375"/>
          <a:ext cx="7684475" cy="1274130"/>
        </a:xfrm>
        <a:prstGeom prst="roundRect">
          <a:avLst/>
        </a:prstGeom>
        <a:gradFill rotWithShape="0">
          <a:gsLst>
            <a:gs pos="0">
              <a:schemeClr val="accent4">
                <a:hueOff val="-199887"/>
                <a:satOff val="5111"/>
                <a:lumOff val="-53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99887"/>
                <a:satOff val="5111"/>
                <a:lumOff val="-53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199887"/>
                <a:satOff val="5111"/>
                <a:lumOff val="-53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focus on student success did not translate into feelings of faculty appreciation or concern, and a sense of being </a:t>
          </a:r>
          <a:r>
            <a:rPr lang="en-US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disconnected from administration.”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198" y="1407573"/>
        <a:ext cx="7560079" cy="1149734"/>
      </dsp:txXfrm>
    </dsp:sp>
    <dsp:sp modelId="{4FF1A91D-880F-443F-AC47-B0CBC32328A2}">
      <dsp:nvSpPr>
        <dsp:cNvPr id="0" name=""/>
        <dsp:cNvSpPr/>
      </dsp:nvSpPr>
      <dsp:spPr>
        <a:xfrm>
          <a:off x="0" y="2688625"/>
          <a:ext cx="7684475" cy="1274130"/>
        </a:xfrm>
        <a:prstGeom prst="roundRect">
          <a:avLst/>
        </a:prstGeom>
        <a:gradFill rotWithShape="0">
          <a:gsLst>
            <a:gs pos="0">
              <a:schemeClr val="accent4">
                <a:hueOff val="-399773"/>
                <a:satOff val="10222"/>
                <a:lumOff val="-107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399773"/>
                <a:satOff val="10222"/>
                <a:lumOff val="-107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399773"/>
                <a:satOff val="10222"/>
                <a:lumOff val="-107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Several participants expressed feeling like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 cog in the wheel”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questioned their future at UNC Charlotte.</a:t>
          </a:r>
        </a:p>
      </dsp:txBody>
      <dsp:txXfrm>
        <a:off x="62198" y="2750823"/>
        <a:ext cx="7560079" cy="1149734"/>
      </dsp:txXfrm>
    </dsp:sp>
    <dsp:sp modelId="{4D068016-A206-4BEF-AD05-B7F80BE1D727}">
      <dsp:nvSpPr>
        <dsp:cNvPr id="0" name=""/>
        <dsp:cNvSpPr/>
      </dsp:nvSpPr>
      <dsp:spPr>
        <a:xfrm>
          <a:off x="0" y="4031875"/>
          <a:ext cx="7684475" cy="1274130"/>
        </a:xfrm>
        <a:prstGeom prst="roundRect">
          <a:avLst/>
        </a:prstGeom>
        <a:gradFill rotWithShape="0">
          <a:gsLst>
            <a:gs pos="0">
              <a:schemeClr val="accent4">
                <a:hueOff val="-599660"/>
                <a:satOff val="15333"/>
                <a:lumOff val="-161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599660"/>
                <a:satOff val="15333"/>
                <a:lumOff val="-161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599660"/>
                <a:satOff val="15333"/>
                <a:lumOff val="-161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also expressed that the pandemic will likely have a 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“ripple effect” </a:t>
          </a:r>
          <a:r>
            <a: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their research, </a:t>
          </a: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taking multiple years to recover.  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RPT requirements be adjusted???</a:t>
          </a:r>
        </a:p>
      </dsp:txBody>
      <dsp:txXfrm>
        <a:off x="62198" y="4094073"/>
        <a:ext cx="7560079" cy="1149734"/>
      </dsp:txXfrm>
    </dsp:sp>
    <dsp:sp modelId="{3771F945-179A-4E0D-AE3A-79B88ABAAB76}">
      <dsp:nvSpPr>
        <dsp:cNvPr id="0" name=""/>
        <dsp:cNvSpPr/>
      </dsp:nvSpPr>
      <dsp:spPr>
        <a:xfrm>
          <a:off x="0" y="5375125"/>
          <a:ext cx="7684475" cy="1274130"/>
        </a:xfrm>
        <a:prstGeom prst="roundRect">
          <a:avLst/>
        </a:prstGeom>
        <a:gradFill rotWithShape="0">
          <a:gsLst>
            <a:gs pos="0">
              <a:schemeClr val="accent4">
                <a:hueOff val="-799546"/>
                <a:satOff val="20444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99546"/>
                <a:satOff val="20444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799546"/>
                <a:satOff val="20444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Yet, participants expressed concerns over a perceived emphasis to 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“Do everything like before” </a:t>
          </a:r>
          <a:r>
            <a:rPr lang="en-US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while feeling 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“trapped with a lack of resources.”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198" y="5437323"/>
        <a:ext cx="7560079" cy="114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55F5-1878-4131-A806-71FD94AF524F}">
      <dsp:nvSpPr>
        <dsp:cNvPr id="0" name=""/>
        <dsp:cNvSpPr/>
      </dsp:nvSpPr>
      <dsp:spPr>
        <a:xfrm>
          <a:off x="0" y="44838"/>
          <a:ext cx="7684475" cy="1177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experienced 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compounded stressors”: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93" y="102331"/>
        <a:ext cx="7569489" cy="1062773"/>
      </dsp:txXfrm>
    </dsp:sp>
    <dsp:sp modelId="{71FBEEA1-A3DD-44FE-837D-5D08E33D0750}">
      <dsp:nvSpPr>
        <dsp:cNvPr id="0" name=""/>
        <dsp:cNvSpPr/>
      </dsp:nvSpPr>
      <dsp:spPr>
        <a:xfrm>
          <a:off x="0" y="1222598"/>
          <a:ext cx="7684475" cy="210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9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Personal Health Concerns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Childcare Priorities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Family Caregiving Concerns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Death of Family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Racial Tensions in America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Breakdown in Communication with Department</a:t>
          </a:r>
        </a:p>
      </dsp:txBody>
      <dsp:txXfrm>
        <a:off x="0" y="1222598"/>
        <a:ext cx="7684475" cy="2100140"/>
      </dsp:txXfrm>
    </dsp:sp>
    <dsp:sp modelId="{CE8A9283-C431-44DD-87AE-1BA781663ED7}">
      <dsp:nvSpPr>
        <dsp:cNvPr id="0" name=""/>
        <dsp:cNvSpPr/>
      </dsp:nvSpPr>
      <dsp:spPr>
        <a:xfrm>
          <a:off x="0" y="3324737"/>
          <a:ext cx="7684475" cy="1580833"/>
        </a:xfrm>
        <a:prstGeom prst="roundRect">
          <a:avLst/>
        </a:prstGeom>
        <a:gradFill rotWithShape="0">
          <a:gsLst>
            <a:gs pos="0">
              <a:schemeClr val="accent4">
                <a:hueOff val="-399773"/>
                <a:satOff val="10222"/>
                <a:lumOff val="-107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399773"/>
                <a:satOff val="10222"/>
                <a:lumOff val="-107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399773"/>
                <a:satOff val="10222"/>
                <a:lumOff val="-107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These compounded stressors created a sense of </a:t>
          </a:r>
          <a:r>
            <a:rPr lang="en-US" sz="2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“fighting an invisible war” </a:t>
          </a:r>
          <a:r>
            <a:rPr lang="en-US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balance scholarship, teaching, personal responsibilities, and hardships.</a:t>
          </a:r>
          <a:endParaRPr 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170" y="3401907"/>
        <a:ext cx="7530135" cy="1426493"/>
      </dsp:txXfrm>
    </dsp:sp>
    <dsp:sp modelId="{2B209B3A-1709-45A2-AA86-641010451169}">
      <dsp:nvSpPr>
        <dsp:cNvPr id="0" name=""/>
        <dsp:cNvSpPr/>
      </dsp:nvSpPr>
      <dsp:spPr>
        <a:xfrm>
          <a:off x="0" y="4917972"/>
          <a:ext cx="7684475" cy="1688569"/>
        </a:xfrm>
        <a:prstGeom prst="roundRect">
          <a:avLst/>
        </a:prstGeom>
        <a:gradFill rotWithShape="0">
          <a:gsLst>
            <a:gs pos="0">
              <a:schemeClr val="accent4">
                <a:hueOff val="-799546"/>
                <a:satOff val="20444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99546"/>
                <a:satOff val="20444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799546"/>
                <a:satOff val="20444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a need for the administration to </a:t>
          </a:r>
          <a:r>
            <a:rPr lang="en-US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concerted effort to connect faculty to resources</a:t>
          </a:r>
          <a:r>
            <a:rPr lang="en-US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(e.g., mental health resources)</a:t>
          </a:r>
          <a:endParaRPr lang="en-U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429" y="5000401"/>
        <a:ext cx="7519617" cy="1523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16DF-2502-47C7-9A16-9C945D6FBF08}">
      <dsp:nvSpPr>
        <dsp:cNvPr id="0" name=""/>
        <dsp:cNvSpPr/>
      </dsp:nvSpPr>
      <dsp:spPr>
        <a:xfrm>
          <a:off x="0" y="47004"/>
          <a:ext cx="7684475" cy="1605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“It’s important to recognize that Zoom does not necessarily mean convenient and easy conversations,”</a:t>
          </a: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which has fostered perceptions of isolation.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61" y="125365"/>
        <a:ext cx="7527753" cy="1448518"/>
      </dsp:txXfrm>
    </dsp:sp>
    <dsp:sp modelId="{FF2C1489-5DD6-4AEA-8E68-9A5F66DE7FAA}">
      <dsp:nvSpPr>
        <dsp:cNvPr id="0" name=""/>
        <dsp:cNvSpPr/>
      </dsp:nvSpPr>
      <dsp:spPr>
        <a:xfrm>
          <a:off x="0" y="1732884"/>
          <a:ext cx="7684475" cy="1605240"/>
        </a:xfrm>
        <a:prstGeom prst="roundRect">
          <a:avLst/>
        </a:prstGeom>
        <a:gradFill rotWithShape="0">
          <a:gsLst>
            <a:gs pos="0">
              <a:schemeClr val="accent4">
                <a:hueOff val="-266515"/>
                <a:satOff val="6815"/>
                <a:lumOff val="-71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66515"/>
                <a:satOff val="6815"/>
                <a:lumOff val="-71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266515"/>
                <a:satOff val="6815"/>
                <a:lumOff val="-71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University priorities were perceived 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(R1, Gen Ed redesign, logo redesign, etc.)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were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viewed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ill-timed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poorly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communicated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b="0" i="0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</a:t>
          </a:r>
          <a:r>
            <a:rPr lang="pt-BR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time, which </a:t>
          </a:r>
          <a:r>
            <a:rPr lang="pt-BR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creates extra pressure.”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61" y="1811245"/>
        <a:ext cx="7527753" cy="1448518"/>
      </dsp:txXfrm>
    </dsp:sp>
    <dsp:sp modelId="{188531A4-DF82-418A-96B9-582211AEA4DB}">
      <dsp:nvSpPr>
        <dsp:cNvPr id="0" name=""/>
        <dsp:cNvSpPr/>
      </dsp:nvSpPr>
      <dsp:spPr>
        <a:xfrm>
          <a:off x="0" y="3418764"/>
          <a:ext cx="7684475" cy="1605240"/>
        </a:xfrm>
        <a:prstGeom prst="roundRect">
          <a:avLst/>
        </a:prstGeom>
        <a:gradFill rotWithShape="0">
          <a:gsLst>
            <a:gs pos="0">
              <a:schemeClr val="accent4">
                <a:hueOff val="-533031"/>
                <a:satOff val="13629"/>
                <a:lumOff val="-14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533031"/>
                <a:satOff val="13629"/>
                <a:lumOff val="-143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533031"/>
                <a:satOff val="13629"/>
                <a:lumOff val="-143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in turn has created a perception that 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“We keep ‘putting on Band-Aids’ without addressing larger issues.”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61" y="3497125"/>
        <a:ext cx="7527753" cy="1448518"/>
      </dsp:txXfrm>
    </dsp:sp>
    <dsp:sp modelId="{03C48DAA-B5E3-45AB-BC79-4210EAFDACA9}">
      <dsp:nvSpPr>
        <dsp:cNvPr id="0" name=""/>
        <dsp:cNvSpPr/>
      </dsp:nvSpPr>
      <dsp:spPr>
        <a:xfrm>
          <a:off x="0" y="5104644"/>
          <a:ext cx="7684475" cy="1605240"/>
        </a:xfrm>
        <a:prstGeom prst="roundRect">
          <a:avLst/>
        </a:prstGeom>
        <a:gradFill rotWithShape="0">
          <a:gsLst>
            <a:gs pos="0">
              <a:schemeClr val="accent4">
                <a:hueOff val="-799546"/>
                <a:satOff val="20444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99546"/>
                <a:satOff val="20444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799546"/>
                <a:satOff val="20444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suggested that messaging should </a:t>
          </a:r>
          <a:r>
            <a:rPr lang="en-US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“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after consulting with faculty and staff</a:t>
          </a:r>
          <a:r>
            <a:rPr lang="en-US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and include 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“concrete steps,” </a:t>
          </a:r>
          <a:r>
            <a:rPr lang="en-US" sz="24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utilizing “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 punitive language.”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61" y="5183005"/>
        <a:ext cx="7527753" cy="1448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16DF-2502-47C7-9A16-9C945D6FBF08}">
      <dsp:nvSpPr>
        <dsp:cNvPr id="0" name=""/>
        <dsp:cNvSpPr/>
      </dsp:nvSpPr>
      <dsp:spPr>
        <a:xfrm>
          <a:off x="0" y="47459"/>
          <a:ext cx="7684475" cy="16114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communication model that emerged after the events of April 30, 2019 was viewed as an exemplar of good communication.</a:t>
          </a:r>
        </a:p>
      </dsp:txBody>
      <dsp:txXfrm>
        <a:off x="78667" y="126126"/>
        <a:ext cx="7527141" cy="1454158"/>
      </dsp:txXfrm>
    </dsp:sp>
    <dsp:sp modelId="{6A9D5ABC-B037-4516-BDDF-075E6DEED44C}">
      <dsp:nvSpPr>
        <dsp:cNvPr id="0" name=""/>
        <dsp:cNvSpPr/>
      </dsp:nvSpPr>
      <dsp:spPr>
        <a:xfrm>
          <a:off x="0" y="1730951"/>
          <a:ext cx="7684475" cy="1611492"/>
        </a:xfrm>
        <a:prstGeom prst="roundRect">
          <a:avLst/>
        </a:prstGeom>
        <a:gradFill rotWithShape="0">
          <a:gsLst>
            <a:gs pos="0">
              <a:schemeClr val="accent4">
                <a:hueOff val="-266515"/>
                <a:satOff val="6815"/>
                <a:lumOff val="-71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66515"/>
                <a:satOff val="6815"/>
                <a:lumOff val="-71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266515"/>
                <a:satOff val="6815"/>
                <a:lumOff val="-71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needing to hear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“We value you,” “We want you here,” and “You are critical to our mission.”</a:t>
          </a:r>
        </a:p>
      </dsp:txBody>
      <dsp:txXfrm>
        <a:off x="78667" y="1809618"/>
        <a:ext cx="7527141" cy="1454158"/>
      </dsp:txXfrm>
    </dsp:sp>
    <dsp:sp modelId="{44F9E20D-BDC1-408B-A7DE-18559D5B1E91}">
      <dsp:nvSpPr>
        <dsp:cNvPr id="0" name=""/>
        <dsp:cNvSpPr/>
      </dsp:nvSpPr>
      <dsp:spPr>
        <a:xfrm>
          <a:off x="0" y="3414444"/>
          <a:ext cx="7684475" cy="1611492"/>
        </a:xfrm>
        <a:prstGeom prst="roundRect">
          <a:avLst/>
        </a:prstGeom>
        <a:gradFill rotWithShape="0">
          <a:gsLst>
            <a:gs pos="0">
              <a:schemeClr val="accent4">
                <a:hueOff val="-533031"/>
                <a:satOff val="13629"/>
                <a:lumOff val="-14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533031"/>
                <a:satOff val="13629"/>
                <a:lumOff val="-143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533031"/>
                <a:satOff val="13629"/>
                <a:lumOff val="-143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These messages should come from all levels of administration, from department chairs to Chancellor.</a:t>
          </a:r>
        </a:p>
      </dsp:txBody>
      <dsp:txXfrm>
        <a:off x="78667" y="3493111"/>
        <a:ext cx="7527141" cy="1454158"/>
      </dsp:txXfrm>
    </dsp:sp>
    <dsp:sp modelId="{41DAFDD3-F2D0-4FDA-9F47-6F716C897F55}">
      <dsp:nvSpPr>
        <dsp:cNvPr id="0" name=""/>
        <dsp:cNvSpPr/>
      </dsp:nvSpPr>
      <dsp:spPr>
        <a:xfrm>
          <a:off x="0" y="5097936"/>
          <a:ext cx="7684475" cy="1611492"/>
        </a:xfrm>
        <a:prstGeom prst="roundRect">
          <a:avLst/>
        </a:prstGeom>
        <a:gradFill rotWithShape="0">
          <a:gsLst>
            <a:gs pos="0">
              <a:schemeClr val="accent4">
                <a:hueOff val="-799546"/>
                <a:satOff val="20444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99546"/>
                <a:satOff val="20444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799546"/>
                <a:satOff val="20444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suggested that </a:t>
          </a:r>
          <a:r>
            <a:rPr lang="en-US" sz="2400" b="0" kern="1200" dirty="0">
              <a:effectLst>
                <a:outerShdw blurRad="38100" dist="50800" dir="2700000" algn="ctr" rotWithShape="0">
                  <a:srgbClr val="000000">
                    <a:alpha val="43137"/>
                  </a:srgbClr>
                </a:outerShdw>
              </a:effectLst>
            </a:rPr>
            <a:t>these messages should include </a:t>
          </a:r>
          <a:r>
            <a:rPr lang="en-US" sz="2400" b="1" kern="1200" dirty="0">
              <a:effectLst>
                <a:outerShdw blurRad="38100" dist="50800" dir="2700000" algn="ctr" rotWithShape="0">
                  <a:srgbClr val="000000">
                    <a:alpha val="43137"/>
                  </a:srgbClr>
                </a:outerShdw>
              </a:effectLst>
            </a:rPr>
            <a:t>“concrete steps” </a:t>
          </a:r>
          <a:r>
            <a:rPr lang="en-US" sz="2400" b="0" kern="1200" dirty="0">
              <a:effectLst>
                <a:outerShdw blurRad="38100" dist="50800" dir="2700000" algn="ctr" rotWithShape="0">
                  <a:srgbClr val="000000">
                    <a:alpha val="43137"/>
                  </a:srgbClr>
                </a:outerShdw>
              </a:effectLst>
            </a:rPr>
            <a:t>that </a:t>
          </a:r>
          <a:r>
            <a:rPr lang="en-US" sz="2400" b="0" kern="1200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are</a:t>
          </a:r>
          <a:r>
            <a:rPr lang="en-US" sz="2400" b="0" i="0" u="none" kern="1200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 taken “</a:t>
          </a:r>
          <a:r>
            <a:rPr lang="en-US" sz="2400" b="1" i="0" u="none" kern="1200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as expeditiously as possible</a:t>
          </a:r>
          <a:r>
            <a:rPr lang="en-US" sz="2400" b="0" i="0" u="none" kern="1200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” rather than putting off change, which could be interpreted as </a:t>
          </a:r>
          <a:r>
            <a:rPr lang="en-US" sz="2400" b="1" i="0" u="none" kern="1200" dirty="0">
              <a:effectLst>
                <a:outerShdw blurRad="38100" dist="50800" dir="2700000" algn="ctr" rotWithShape="0">
                  <a:srgbClr val="000000">
                    <a:alpha val="43000"/>
                  </a:srgbClr>
                </a:outerShdw>
              </a:effectLst>
            </a:rPr>
            <a:t>“just talk.”</a:t>
          </a:r>
          <a:endParaRPr lang="en-US" sz="2400" b="1" kern="1200" dirty="0">
            <a:effectLst>
              <a:outerShdw blurRad="38100" dist="50800" dir="2700000" algn="ctr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8667" y="5176603"/>
        <a:ext cx="7527141" cy="1454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16DF-2502-47C7-9A16-9C945D6FBF08}">
      <dsp:nvSpPr>
        <dsp:cNvPr id="0" name=""/>
        <dsp:cNvSpPr/>
      </dsp:nvSpPr>
      <dsp:spPr>
        <a:xfrm>
          <a:off x="0" y="1643"/>
          <a:ext cx="7684475" cy="1474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challenges as </a:t>
          </a:r>
          <a:r>
            <a:rPr lang="en-US" sz="26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“minority in the department”: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965" y="73608"/>
        <a:ext cx="7540545" cy="1330270"/>
      </dsp:txXfrm>
    </dsp:sp>
    <dsp:sp modelId="{6D089636-8B4D-4E07-9AA1-E57FB608C079}">
      <dsp:nvSpPr>
        <dsp:cNvPr id="0" name=""/>
        <dsp:cNvSpPr/>
      </dsp:nvSpPr>
      <dsp:spPr>
        <a:xfrm>
          <a:off x="0" y="1475844"/>
          <a:ext cx="7684475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98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“As the only BIPOC faculty in the department, it creates pressures to be successful.”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75844"/>
        <a:ext cx="7684475" cy="695520"/>
      </dsp:txXfrm>
    </dsp:sp>
    <dsp:sp modelId="{45256E7B-0938-453A-9A01-1F874829FD07}">
      <dsp:nvSpPr>
        <dsp:cNvPr id="0" name=""/>
        <dsp:cNvSpPr/>
      </dsp:nvSpPr>
      <dsp:spPr>
        <a:xfrm>
          <a:off x="0" y="2171364"/>
          <a:ext cx="7684475" cy="1474200"/>
        </a:xfrm>
        <a:prstGeom prst="roundRect">
          <a:avLst/>
        </a:prstGeom>
        <a:gradFill rotWithShape="0">
          <a:gsLst>
            <a:gs pos="0">
              <a:schemeClr val="accent4">
                <a:hueOff val="-266515"/>
                <a:satOff val="6815"/>
                <a:lumOff val="-71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66515"/>
                <a:satOff val="6815"/>
                <a:lumOff val="-71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266515"/>
                <a:satOff val="6815"/>
                <a:lumOff val="-71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Gender and cultural viewpoint may color how this is perceived: “complaining” vs. “just do your best” or “keep your head down.”</a:t>
          </a:r>
        </a:p>
      </dsp:txBody>
      <dsp:txXfrm>
        <a:off x="71965" y="2243329"/>
        <a:ext cx="7540545" cy="1330270"/>
      </dsp:txXfrm>
    </dsp:sp>
    <dsp:sp modelId="{114D0E73-F52B-4DED-865E-D16B690DD30D}">
      <dsp:nvSpPr>
        <dsp:cNvPr id="0" name=""/>
        <dsp:cNvSpPr/>
      </dsp:nvSpPr>
      <dsp:spPr>
        <a:xfrm>
          <a:off x="0" y="3726203"/>
          <a:ext cx="7684475" cy="1474200"/>
        </a:xfrm>
        <a:prstGeom prst="roundRect">
          <a:avLst/>
        </a:prstGeom>
        <a:gradFill rotWithShape="0">
          <a:gsLst>
            <a:gs pos="0">
              <a:schemeClr val="accent4">
                <a:hueOff val="-533031"/>
                <a:satOff val="13629"/>
                <a:lumOff val="-14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533031"/>
                <a:satOff val="13629"/>
                <a:lumOff val="-143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533031"/>
                <a:satOff val="13629"/>
                <a:lumOff val="-143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800" b="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expressed that they </a:t>
          </a:r>
          <a:r>
            <a:rPr lang="en-US" sz="2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“Don’t want to complain – or be perceived as complaining.”***</a:t>
          </a:r>
        </a:p>
      </dsp:txBody>
      <dsp:txXfrm>
        <a:off x="71965" y="3798168"/>
        <a:ext cx="7540545" cy="1330270"/>
      </dsp:txXfrm>
    </dsp:sp>
    <dsp:sp modelId="{A23BD997-4F53-473B-AAA8-5D2C93E99F1E}">
      <dsp:nvSpPr>
        <dsp:cNvPr id="0" name=""/>
        <dsp:cNvSpPr/>
      </dsp:nvSpPr>
      <dsp:spPr>
        <a:xfrm>
          <a:off x="0" y="5281044"/>
          <a:ext cx="7684475" cy="1474200"/>
        </a:xfrm>
        <a:prstGeom prst="roundRect">
          <a:avLst/>
        </a:prstGeom>
        <a:gradFill rotWithShape="0">
          <a:gsLst>
            <a:gs pos="0">
              <a:schemeClr val="accent4">
                <a:hueOff val="-799546"/>
                <a:satOff val="20444"/>
                <a:lumOff val="-2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799546"/>
                <a:satOff val="20444"/>
                <a:lumOff val="-215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-799546"/>
                <a:satOff val="20444"/>
                <a:lumOff val="-215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28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“The department has taken a chance on you, so even if you break your leg, you just limp and keep going.”***</a:t>
          </a:r>
        </a:p>
      </dsp:txBody>
      <dsp:txXfrm>
        <a:off x="71965" y="5353009"/>
        <a:ext cx="7540545" cy="1330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16DF-2502-47C7-9A16-9C945D6FBF08}">
      <dsp:nvSpPr>
        <dsp:cNvPr id="0" name=""/>
        <dsp:cNvSpPr/>
      </dsp:nvSpPr>
      <dsp:spPr>
        <a:xfrm>
          <a:off x="0" y="73193"/>
          <a:ext cx="7861379" cy="1901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were asked how the university could support their scholarship and professional success moving forward. Suggestions included:</a:t>
          </a:r>
        </a:p>
      </dsp:txBody>
      <dsp:txXfrm>
        <a:off x="92811" y="166004"/>
        <a:ext cx="7675757" cy="1715628"/>
      </dsp:txXfrm>
    </dsp:sp>
    <dsp:sp modelId="{195F490A-7085-4A64-956E-485E0C4B62AB}">
      <dsp:nvSpPr>
        <dsp:cNvPr id="0" name=""/>
        <dsp:cNvSpPr/>
      </dsp:nvSpPr>
      <dsp:spPr>
        <a:xfrm>
          <a:off x="0" y="1974444"/>
          <a:ext cx="7861379" cy="470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9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Childcare on or near campus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i="0" u="none" kern="1200" dirty="0"/>
            <a:t>Networking opportunities with </a:t>
          </a:r>
          <a:r>
            <a:rPr lang="en-US" sz="2400" b="0" i="0" u="none" kern="1200" dirty="0" err="1"/>
            <a:t>grantmakers</a:t>
          </a:r>
          <a:r>
            <a:rPr lang="en-US" sz="2400" b="0" i="0" u="none" kern="1200" dirty="0"/>
            <a:t> (e.g., NSF or NIH panels)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networking or socialization space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Faculty support groups (e.g., BIPOC faculty, faculty with children)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Flexibility in teaching load (e.g., course release, limiting enrollment in classes, buyout options for teaching load).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Professional development workshops (methods, writing, virtual data collection, etc.)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Celebrate funding and research successes (e.g., in University Insider)</a:t>
          </a:r>
        </a:p>
      </dsp:txBody>
      <dsp:txXfrm>
        <a:off x="0" y="1974444"/>
        <a:ext cx="7861379" cy="4709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16DF-2502-47C7-9A16-9C945D6FBF08}">
      <dsp:nvSpPr>
        <dsp:cNvPr id="0" name=""/>
        <dsp:cNvSpPr/>
      </dsp:nvSpPr>
      <dsp:spPr>
        <a:xfrm>
          <a:off x="0" y="476843"/>
          <a:ext cx="7861379" cy="1901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Participants were asked how the university could support their scholarship and professional success moving forward. Suggestions included:</a:t>
          </a:r>
        </a:p>
      </dsp:txBody>
      <dsp:txXfrm>
        <a:off x="92811" y="569654"/>
        <a:ext cx="7675757" cy="1715628"/>
      </dsp:txXfrm>
    </dsp:sp>
    <dsp:sp modelId="{195F490A-7085-4A64-956E-485E0C4B62AB}">
      <dsp:nvSpPr>
        <dsp:cNvPr id="0" name=""/>
        <dsp:cNvSpPr/>
      </dsp:nvSpPr>
      <dsp:spPr>
        <a:xfrm>
          <a:off x="0" y="2378094"/>
          <a:ext cx="7861379" cy="390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9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i="0" u="none" kern="1200" dirty="0"/>
            <a:t>More financial support for RA/TA/students.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i="0" u="none" kern="1200" dirty="0"/>
            <a:t>Known duration of funding/contract length, multiple years.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Funding for permanent staffing support (e.g., laboratory managers/technicians)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Extension of start-up funds and internal grants.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i="0" u="none" kern="1200" dirty="0"/>
            <a:t>Opportunities for an additional sabbatical for those whose sabbatical was interrupted by COVID.</a:t>
          </a:r>
          <a:endParaRPr lang="en-US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training for administrative and professional staff (e.g., grants management and IT) to improve efficiency.</a:t>
          </a:r>
        </a:p>
      </dsp:txBody>
      <dsp:txXfrm>
        <a:off x="0" y="2378094"/>
        <a:ext cx="7861379" cy="3901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8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6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1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5291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E6FF-EE28-4CDC-BC64-447363CE1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749595"/>
            <a:ext cx="5645888" cy="3902149"/>
          </a:xfrm>
        </p:spPr>
        <p:txBody>
          <a:bodyPr anchor="t">
            <a:normAutofit/>
          </a:bodyPr>
          <a:lstStyle/>
          <a:p>
            <a:r>
              <a:rPr lang="en-US" sz="3200" dirty="0"/>
              <a:t>FACULTY FOCUS GROUPS:</a:t>
            </a:r>
            <a:br>
              <a:rPr lang="en-US" sz="3200" dirty="0"/>
            </a:br>
            <a:r>
              <a:rPr lang="en-US" sz="3200" dirty="0"/>
              <a:t>PANDEMIC RESPONSE FOR FACULTY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734B3-CB12-4C24-9B58-78FCCBD5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4651745"/>
            <a:ext cx="4890977" cy="999460"/>
          </a:xfrm>
        </p:spPr>
        <p:txBody>
          <a:bodyPr anchor="b">
            <a:normAutofit/>
          </a:bodyPr>
          <a:lstStyle/>
          <a:p>
            <a:r>
              <a:rPr lang="en-US" dirty="0"/>
              <a:t>UNC Charlotte</a:t>
            </a:r>
          </a:p>
          <a:p>
            <a:r>
              <a:rPr lang="en-US" dirty="0"/>
              <a:t>Spring 2021</a:t>
            </a:r>
          </a:p>
        </p:txBody>
      </p:sp>
      <p:pic>
        <p:nvPicPr>
          <p:cNvPr id="4" name="Picture 3" descr="Glowing hanging light bulb in front of dark light bulbs">
            <a:extLst>
              <a:ext uri="{FF2B5EF4-FFF2-40B4-BE49-F238E27FC236}">
                <a16:creationId xmlns:a16="http://schemas.microsoft.com/office/drawing/2014/main" id="{E9C20FC3-9EA3-4754-9C8F-C7D7DA45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06" r="1903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48FBC-5E7F-F24E-9FD5-02FB7CD77AC8}"/>
              </a:ext>
            </a:extLst>
          </p:cNvPr>
          <p:cNvSpPr txBox="1"/>
          <p:nvPr/>
        </p:nvSpPr>
        <p:spPr>
          <a:xfrm>
            <a:off x="5404757" y="-1387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8" y="1430179"/>
            <a:ext cx="3943349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000" b="1" dirty="0"/>
              <a:t>“Faculty Support”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01553"/>
              </p:ext>
            </p:extLst>
          </p:nvPr>
        </p:nvGraphicFramePr>
        <p:xfrm>
          <a:off x="4219251" y="50556"/>
          <a:ext cx="7861379" cy="675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5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B4FA-2755-4ED4-94B8-620E6B73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Overview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F6D184C-9616-4B2C-8975-C967AD46C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369638"/>
              </p:ext>
            </p:extLst>
          </p:nvPr>
        </p:nvGraphicFramePr>
        <p:xfrm>
          <a:off x="4944025" y="1871222"/>
          <a:ext cx="6861105" cy="471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36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430179"/>
            <a:ext cx="3233172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600" b="1" dirty="0"/>
              <a:t>“Morale is very low.”</a:t>
            </a:r>
            <a:endParaRPr lang="en-US" sz="4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932948"/>
              </p:ext>
            </p:extLst>
          </p:nvPr>
        </p:nvGraphicFramePr>
        <p:xfrm>
          <a:off x="4330212" y="92318"/>
          <a:ext cx="7684475" cy="665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18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8" y="1430179"/>
            <a:ext cx="3772758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600" b="1" dirty="0"/>
              <a:t>“compounded stressors”</a:t>
            </a:r>
            <a:endParaRPr lang="en-US" sz="4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828266"/>
              </p:ext>
            </p:extLst>
          </p:nvPr>
        </p:nvGraphicFramePr>
        <p:xfrm>
          <a:off x="4330212" y="92318"/>
          <a:ext cx="7684475" cy="665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69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8" y="1430179"/>
            <a:ext cx="3943349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000" b="1" dirty="0"/>
              <a:t>“Communication”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106001"/>
              </p:ext>
            </p:extLst>
          </p:nvPr>
        </p:nvGraphicFramePr>
        <p:xfrm>
          <a:off x="4330212" y="48358"/>
          <a:ext cx="7684475" cy="675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3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8" y="1430179"/>
            <a:ext cx="3943349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000" b="1" dirty="0"/>
              <a:t>“Communication” (Continued)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6975"/>
              </p:ext>
            </p:extLst>
          </p:nvPr>
        </p:nvGraphicFramePr>
        <p:xfrm>
          <a:off x="4330212" y="48358"/>
          <a:ext cx="7684475" cy="675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88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8" y="1430179"/>
            <a:ext cx="3943349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600" b="1" dirty="0"/>
              <a:t>“Pressure”</a:t>
            </a:r>
            <a:endParaRPr lang="en-US" sz="3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995510"/>
              </p:ext>
            </p:extLst>
          </p:nvPr>
        </p:nvGraphicFramePr>
        <p:xfrm>
          <a:off x="4330212" y="48358"/>
          <a:ext cx="7684475" cy="675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27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AC16-C02C-8740-8B66-3E7D00D4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EADE-FF6E-1F43-A2AC-4A213766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956992"/>
            <a:ext cx="7796540" cy="3997828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prstClr val="white"/>
                </a:solidFill>
                <a:ea typeface="+mj-ea"/>
                <a:cs typeface="+mj-cs"/>
              </a:rPr>
              <a:t>RECENTLY HEARING MORE FROM CHAIRS AND FACULTY ABOUT FALL REMOTE VS IN PERSON AND MESSAGING</a:t>
            </a:r>
          </a:p>
          <a:p>
            <a:r>
              <a:rPr lang="en-US" sz="3100" dirty="0">
                <a:solidFill>
                  <a:prstClr val="white"/>
                </a:solidFill>
                <a:ea typeface="+mj-ea"/>
                <a:cs typeface="+mj-cs"/>
              </a:rPr>
              <a:t>A BIG CONCERN RPT ?  </a:t>
            </a:r>
            <a:endParaRPr lang="en-US" sz="2900" dirty="0"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en-US" sz="3100" dirty="0">
                <a:solidFill>
                  <a:prstClr val="white"/>
                </a:solidFill>
                <a:ea typeface="+mj-ea"/>
                <a:cs typeface="+mj-cs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4B94-5B54-4F69-BDBB-00BB0D1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8" y="1430179"/>
            <a:ext cx="3943349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Themes: </a:t>
            </a:r>
            <a:r>
              <a:rPr lang="en-US" sz="3000" b="1" dirty="0"/>
              <a:t>“Faculty Support”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A55D7-483E-4AB4-980D-720E78107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69704"/>
              </p:ext>
            </p:extLst>
          </p:nvPr>
        </p:nvGraphicFramePr>
        <p:xfrm>
          <a:off x="4219251" y="50556"/>
          <a:ext cx="7861379" cy="675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75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{4C029CF9-9CFF-3145-8147-9A6448E22D24}tf16401378</Template>
  <TotalTime>7394</TotalTime>
  <Words>797</Words>
  <Application>Microsoft Office PowerPoint</Application>
  <PresentationFormat>Widescreen</PresentationFormat>
  <Paragraphs>59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FACULTY FOCUS GROUPS: PANDEMIC RESPONSE FOR FACULTY SUCCESS</vt:lpstr>
      <vt:lpstr>Overview</vt:lpstr>
      <vt:lpstr>Themes: “Morale is very low.”</vt:lpstr>
      <vt:lpstr>Themes: “compounded stressors”</vt:lpstr>
      <vt:lpstr>Themes: “Communication”</vt:lpstr>
      <vt:lpstr>Themes: “Communication” (Continued)</vt:lpstr>
      <vt:lpstr>Themes: “Pressure”</vt:lpstr>
      <vt:lpstr> </vt:lpstr>
      <vt:lpstr>Themes: “Faculty Support”</vt:lpstr>
      <vt:lpstr>Themes: “Faculty Support”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Plans</dc:title>
  <dc:creator>Bryce Van Doren</dc:creator>
  <cp:lastModifiedBy>Wyse, Matt</cp:lastModifiedBy>
  <cp:revision>24</cp:revision>
  <cp:lastPrinted>2021-04-23T16:37:56Z</cp:lastPrinted>
  <dcterms:created xsi:type="dcterms:W3CDTF">2021-03-26T14:16:18Z</dcterms:created>
  <dcterms:modified xsi:type="dcterms:W3CDTF">2021-05-13T19:16:45Z</dcterms:modified>
</cp:coreProperties>
</file>