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EBB495-678A-40C8-AA62-FF0A390185BA}">
  <a:tblStyle styleId="{4CEBB495-678A-40C8-AA62-FF0A390185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e58bc7e3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g2ce58bc7e3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e2c2d8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e2c2d8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e58bc7e3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e58bc7e3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e58bc7e3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e58bc7e3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e58bc7e3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e58bc7e39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536"/>
            <a:ext cx="9144001" cy="48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842825" y="328175"/>
            <a:ext cx="7809600" cy="153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Council Report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2023-2024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6"/>
          <p:cNvCxnSpPr/>
          <p:nvPr/>
        </p:nvCxnSpPr>
        <p:spPr>
          <a:xfrm>
            <a:off x="6626449" y="930184"/>
            <a:ext cx="0" cy="868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26"/>
          <p:cNvCxnSpPr>
            <a:stCxn id="137" idx="2"/>
          </p:cNvCxnSpPr>
          <p:nvPr/>
        </p:nvCxnSpPr>
        <p:spPr>
          <a:xfrm>
            <a:off x="3505876" y="937686"/>
            <a:ext cx="0" cy="86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26"/>
          <p:cNvSpPr/>
          <p:nvPr/>
        </p:nvSpPr>
        <p:spPr>
          <a:xfrm>
            <a:off x="2621704" y="1798672"/>
            <a:ext cx="2056200" cy="3255900"/>
          </a:xfrm>
          <a:prstGeom prst="rect">
            <a:avLst/>
          </a:prstGeom>
          <a:solidFill>
            <a:schemeClr val="accent1">
              <a:alpha val="2471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Administration,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Faculty,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Staff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5939166" y="1798672"/>
            <a:ext cx="1269600" cy="3255900"/>
          </a:xfrm>
          <a:prstGeom prst="rect">
            <a:avLst/>
          </a:prstGeom>
          <a:solidFill>
            <a:schemeClr val="accent6">
              <a:alpha val="24710"/>
            </a:scheme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</a:t>
            </a: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</a:t>
            </a:r>
            <a:endParaRPr sz="1100"/>
          </a:p>
        </p:txBody>
      </p:sp>
      <p:sp>
        <p:nvSpPr>
          <p:cNvPr id="137" name="Google Shape;137;p26"/>
          <p:cNvSpPr/>
          <p:nvPr/>
        </p:nvSpPr>
        <p:spPr>
          <a:xfrm>
            <a:off x="3002176" y="582186"/>
            <a:ext cx="1007400" cy="355500"/>
          </a:xfrm>
          <a:prstGeom prst="rect">
            <a:avLst/>
          </a:prstGeom>
          <a:solidFill>
            <a:schemeClr val="dk2">
              <a:alpha val="24710"/>
            </a:schemeClr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Affairs</a:t>
            </a:r>
            <a:endParaRPr sz="1100"/>
          </a:p>
        </p:txBody>
      </p:sp>
      <p:sp>
        <p:nvSpPr>
          <p:cNvPr id="140" name="Google Shape;140;p26"/>
          <p:cNvSpPr/>
          <p:nvPr/>
        </p:nvSpPr>
        <p:spPr>
          <a:xfrm>
            <a:off x="6166711" y="574645"/>
            <a:ext cx="1007400" cy="355500"/>
          </a:xfrm>
          <a:prstGeom prst="rect">
            <a:avLst/>
          </a:prstGeom>
          <a:solidFill>
            <a:schemeClr val="dk2">
              <a:alpha val="24710"/>
            </a:schemeClr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Council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2665839" y="1262135"/>
            <a:ext cx="4542900" cy="3579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of Arts + Architecture, Business, Computing and Informatics, Education, Engineering, Humanities &amp; Earth and Social Sciences, Science</a:t>
            </a:r>
            <a:endParaRPr sz="1100"/>
          </a:p>
        </p:txBody>
      </p:sp>
      <p:sp>
        <p:nvSpPr>
          <p:cNvPr id="142" name="Google Shape;142;p26"/>
          <p:cNvSpPr/>
          <p:nvPr/>
        </p:nvSpPr>
        <p:spPr>
          <a:xfrm>
            <a:off x="4116769" y="2594991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 of Art History Honors</a:t>
            </a:r>
            <a:endParaRPr sz="1100"/>
          </a:p>
        </p:txBody>
      </p:sp>
      <p:cxnSp>
        <p:nvCxnSpPr>
          <p:cNvPr id="143" name="Google Shape;143;p26"/>
          <p:cNvCxnSpPr>
            <a:stCxn id="137" idx="3"/>
            <a:endCxn id="140" idx="1"/>
          </p:cNvCxnSpPr>
          <p:nvPr/>
        </p:nvCxnSpPr>
        <p:spPr>
          <a:xfrm rot="10800000" flipH="1">
            <a:off x="4009576" y="752436"/>
            <a:ext cx="2157000" cy="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6"/>
          <p:cNvSpPr/>
          <p:nvPr/>
        </p:nvSpPr>
        <p:spPr>
          <a:xfrm>
            <a:off x="4111388" y="2321090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Arts + Architecture Honors</a:t>
            </a:r>
            <a:endParaRPr sz="1100"/>
          </a:p>
        </p:txBody>
      </p:sp>
      <p:sp>
        <p:nvSpPr>
          <p:cNvPr id="145" name="Google Shape;145;p26"/>
          <p:cNvSpPr/>
          <p:nvPr/>
        </p:nvSpPr>
        <p:spPr>
          <a:xfrm>
            <a:off x="4111388" y="2875959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Honors</a:t>
            </a:r>
            <a:endParaRPr sz="1100"/>
          </a:p>
        </p:txBody>
      </p:sp>
      <p:sp>
        <p:nvSpPr>
          <p:cNvPr id="146" name="Google Shape;146;p26"/>
          <p:cNvSpPr/>
          <p:nvPr/>
        </p:nvSpPr>
        <p:spPr>
          <a:xfrm>
            <a:off x="4116769" y="3156946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CCI Honors</a:t>
            </a:r>
            <a:endParaRPr sz="1100"/>
          </a:p>
        </p:txBody>
      </p:sp>
      <p:sp>
        <p:nvSpPr>
          <p:cNvPr id="147" name="Google Shape;147;p26"/>
          <p:cNvSpPr/>
          <p:nvPr/>
        </p:nvSpPr>
        <p:spPr>
          <a:xfrm>
            <a:off x="4116769" y="3437906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Honors</a:t>
            </a:r>
            <a:endParaRPr sz="1100"/>
          </a:p>
        </p:txBody>
      </p:sp>
      <p:sp>
        <p:nvSpPr>
          <p:cNvPr id="148" name="Google Shape;148;p26"/>
          <p:cNvSpPr/>
          <p:nvPr/>
        </p:nvSpPr>
        <p:spPr>
          <a:xfrm>
            <a:off x="4116769" y="3718867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Honors</a:t>
            </a:r>
            <a:endParaRPr sz="1100"/>
          </a:p>
        </p:txBody>
      </p:sp>
      <p:sp>
        <p:nvSpPr>
          <p:cNvPr id="149" name="Google Shape;149;p26"/>
          <p:cNvSpPr/>
          <p:nvPr/>
        </p:nvSpPr>
        <p:spPr>
          <a:xfrm>
            <a:off x="4116769" y="3999843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CHESS Departmental Honors</a:t>
            </a:r>
            <a:endParaRPr sz="1100"/>
          </a:p>
        </p:txBody>
      </p:sp>
      <p:sp>
        <p:nvSpPr>
          <p:cNvPr id="150" name="Google Shape;150;p26"/>
          <p:cNvSpPr/>
          <p:nvPr/>
        </p:nvSpPr>
        <p:spPr>
          <a:xfrm>
            <a:off x="4116769" y="4561781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 Departmental Honors</a:t>
            </a:r>
            <a:endParaRPr sz="1100"/>
          </a:p>
        </p:txBody>
      </p:sp>
      <p:sp>
        <p:nvSpPr>
          <p:cNvPr id="151" name="Google Shape;151;p26"/>
          <p:cNvSpPr/>
          <p:nvPr/>
        </p:nvSpPr>
        <p:spPr>
          <a:xfrm>
            <a:off x="3984581" y="2207719"/>
            <a:ext cx="2632500" cy="2682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6"/>
          <p:cNvCxnSpPr/>
          <p:nvPr/>
        </p:nvCxnSpPr>
        <p:spPr>
          <a:xfrm flipH="1">
            <a:off x="5114518" y="1620019"/>
            <a:ext cx="5700" cy="587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3" name="Google Shape;153;p26"/>
          <p:cNvSpPr/>
          <p:nvPr/>
        </p:nvSpPr>
        <p:spPr>
          <a:xfrm>
            <a:off x="2665838" y="1880625"/>
            <a:ext cx="1967700" cy="257100"/>
          </a:xfrm>
          <a:prstGeom prst="rect">
            <a:avLst/>
          </a:prstGeom>
          <a:solidFill>
            <a:srgbClr val="7030A0">
              <a:alpha val="24710"/>
            </a:srgbClr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Honors Program</a:t>
            </a:r>
            <a:endParaRPr sz="1100"/>
          </a:p>
        </p:txBody>
      </p:sp>
      <p:sp>
        <p:nvSpPr>
          <p:cNvPr id="154" name="Google Shape;154;p26"/>
          <p:cNvSpPr/>
          <p:nvPr/>
        </p:nvSpPr>
        <p:spPr>
          <a:xfrm>
            <a:off x="2847394" y="2231738"/>
            <a:ext cx="669000" cy="982500"/>
          </a:xfrm>
          <a:prstGeom prst="rect">
            <a:avLst/>
          </a:prstGeom>
          <a:solidFill>
            <a:srgbClr val="22BDC4">
              <a:alpha val="24710"/>
            </a:srgbClr>
          </a:solidFill>
          <a:ln w="12700" cap="flat" cmpd="sng">
            <a:solidFill>
              <a:srgbClr val="22BD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Merit Scholars Programs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Johnson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Freeman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1181304" y="3015451"/>
            <a:ext cx="1323300" cy="1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Honors College administration and staff collaborates with, and provides advisory and administrative </a:t>
            </a:r>
            <a:endParaRPr sz="11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to, all honors programming, curricula, </a:t>
            </a:r>
            <a:endParaRPr sz="11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advising, and student support services. </a:t>
            </a:r>
            <a:endParaRPr sz="1100"/>
          </a:p>
        </p:txBody>
      </p:sp>
      <p:sp>
        <p:nvSpPr>
          <p:cNvPr id="156" name="Google Shape;156;p26"/>
          <p:cNvSpPr txBox="1"/>
          <p:nvPr/>
        </p:nvSpPr>
        <p:spPr>
          <a:xfrm>
            <a:off x="7281542" y="3175205"/>
            <a:ext cx="9726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Honors Council provides faculty governance and curricular oversight for all honors programs and the Honors College.</a:t>
            </a:r>
            <a:endParaRPr sz="1100"/>
          </a:p>
        </p:txBody>
      </p:sp>
      <p:sp>
        <p:nvSpPr>
          <p:cNvPr id="157" name="Google Shape;157;p26"/>
          <p:cNvSpPr txBox="1"/>
          <p:nvPr/>
        </p:nvSpPr>
        <p:spPr>
          <a:xfrm>
            <a:off x="2557223" y="148547"/>
            <a:ext cx="4760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College Organizational and Governance Structure</a:t>
            </a:r>
            <a:endParaRPr sz="1100"/>
          </a:p>
        </p:txBody>
      </p:sp>
      <p:sp>
        <p:nvSpPr>
          <p:cNvPr id="158" name="Google Shape;158;p26"/>
          <p:cNvSpPr/>
          <p:nvPr/>
        </p:nvSpPr>
        <p:spPr>
          <a:xfrm rot="5400000">
            <a:off x="2039132" y="2823785"/>
            <a:ext cx="3729600" cy="606300"/>
          </a:xfrm>
          <a:prstGeom prst="rect">
            <a:avLst/>
          </a:prstGeom>
          <a:solidFill>
            <a:srgbClr val="22BDC4">
              <a:alpha val="24710"/>
            </a:srgbClr>
          </a:solidFill>
          <a:ln w="12700" cap="flat" cmpd="sng">
            <a:solidFill>
              <a:srgbClr val="22BD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Nationally Competitive Scholarship Advising</a:t>
            </a:r>
            <a:endParaRPr sz="1100"/>
          </a:p>
        </p:txBody>
      </p:sp>
      <p:sp>
        <p:nvSpPr>
          <p:cNvPr id="159" name="Google Shape;159;p26"/>
          <p:cNvSpPr/>
          <p:nvPr/>
        </p:nvSpPr>
        <p:spPr>
          <a:xfrm>
            <a:off x="2090124" y="2216820"/>
            <a:ext cx="672900" cy="657300"/>
          </a:xfrm>
          <a:prstGeom prst="rect">
            <a:avLst/>
          </a:prstGeom>
          <a:solidFill>
            <a:srgbClr val="832B3E">
              <a:alpha val="24710"/>
            </a:srgbClr>
          </a:solidFill>
          <a:ln w="12700" cap="flat" cmpd="sng">
            <a:solidFill>
              <a:srgbClr val="832B3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Levine Scholars Program</a:t>
            </a:r>
            <a:endParaRPr sz="1100"/>
          </a:p>
        </p:txBody>
      </p:sp>
      <p:cxnSp>
        <p:nvCxnSpPr>
          <p:cNvPr id="160" name="Google Shape;160;p26"/>
          <p:cNvCxnSpPr/>
          <p:nvPr/>
        </p:nvCxnSpPr>
        <p:spPr>
          <a:xfrm>
            <a:off x="3509186" y="937725"/>
            <a:ext cx="0" cy="3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26"/>
          <p:cNvCxnSpPr/>
          <p:nvPr/>
        </p:nvCxnSpPr>
        <p:spPr>
          <a:xfrm>
            <a:off x="6630458" y="930184"/>
            <a:ext cx="0" cy="3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2" name="Google Shape;162;p26"/>
          <p:cNvCxnSpPr>
            <a:endCxn id="159" idx="0"/>
          </p:cNvCxnSpPr>
          <p:nvPr/>
        </p:nvCxnSpPr>
        <p:spPr>
          <a:xfrm>
            <a:off x="2426574" y="753420"/>
            <a:ext cx="0" cy="146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" name="Google Shape;163;p26"/>
          <p:cNvCxnSpPr/>
          <p:nvPr/>
        </p:nvCxnSpPr>
        <p:spPr>
          <a:xfrm>
            <a:off x="2426581" y="760366"/>
            <a:ext cx="575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26"/>
          <p:cNvSpPr/>
          <p:nvPr/>
        </p:nvSpPr>
        <p:spPr>
          <a:xfrm>
            <a:off x="4116769" y="4280812"/>
            <a:ext cx="2368200" cy="221700"/>
          </a:xfrm>
          <a:prstGeom prst="rect">
            <a:avLst/>
          </a:prstGeom>
          <a:solidFill>
            <a:schemeClr val="accent4">
              <a:alpha val="24710"/>
            </a:schemeClr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CHHS Departmental Honors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5450025" y="140225"/>
            <a:ext cx="33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Council Members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5795950" y="1049700"/>
            <a:ext cx="30000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Alex Toback</a:t>
            </a:r>
            <a:r>
              <a:rPr lang="en" sz="1500">
                <a:solidFill>
                  <a:schemeClr val="dk1"/>
                </a:solidFill>
              </a:rPr>
              <a:t> (Student Representative)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Malin Pereira</a:t>
            </a:r>
            <a:r>
              <a:rPr lang="en" sz="1500">
                <a:solidFill>
                  <a:schemeClr val="dk1"/>
                </a:solidFill>
              </a:rPr>
              <a:t> (Dean, Honors College)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Jeffrey Leak</a:t>
            </a:r>
            <a:r>
              <a:rPr lang="en" sz="1500">
                <a:solidFill>
                  <a:schemeClr val="dk1"/>
                </a:solidFill>
              </a:rPr>
              <a:t> (Interim Associate Dean, Honors College)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Colette Chenault </a:t>
            </a:r>
            <a:r>
              <a:rPr lang="en" sz="1500">
                <a:solidFill>
                  <a:schemeClr val="dk1"/>
                </a:solidFill>
              </a:rPr>
              <a:t>(Administrative Support Associate) 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  <p:graphicFrame>
        <p:nvGraphicFramePr>
          <p:cNvPr id="171" name="Google Shape;171;p27"/>
          <p:cNvGraphicFramePr/>
          <p:nvPr/>
        </p:nvGraphicFramePr>
        <p:xfrm>
          <a:off x="43665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{4CEBB495-678A-40C8-AA62-FF0A390185BA}</a:tableStyleId>
              </a:tblPr>
              <a:tblGrid>
                <a:gridCol w="17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Representative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Alternate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COAA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Dylan Savage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Ann Dils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COB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Carol Stivender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Karen Ford-Eickhoff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CCI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Jake Lee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Heather Lipford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COED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Cindy Gilson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Adriana Medina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Cathy Blat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Andrew Willis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CHHS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Deborah Beete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Kelly Powers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CHESS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Sandra Clinton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Sara Levens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CHESS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Ashli Stokes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Vaughn Schmutz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Susan Trammell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Andrew Goff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PHS/At-Large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Pilar Zuber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Jill Massino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LIBRARY/At-Large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Abigail Moore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Susan Arthur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2023-2024 Highlights:</a:t>
            </a:r>
            <a:endParaRPr b="1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Regular Business: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Honors Faculty Review Committee (58 applications [38 new apps, 15 renewals, 5 auto-adds])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Honors College Evaluation Committee (Evaluation Reports for Dean and Associate Dean)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Honors Curriculum Committee (15 course proposals, 4 program revisions)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Bylaws (e.g., 11 → 13 members)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Held a special election for the College of Science (COS)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Structure and Election Process for Honors Council - equitable opportunities; bios added to ballots.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the Honors Faculty Definition and Criteria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Updated the Honors Faculty Application Form to streamline the process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2023-2024 Highlights:</a:t>
            </a:r>
            <a:endParaRPr b="1"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1700" y="560525"/>
            <a:ext cx="8520600" cy="3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>
                <a:solidFill>
                  <a:schemeClr val="dk1"/>
                </a:solidFill>
              </a:rPr>
              <a:t>Improved communication process with Honors Faculty, Program Directors, and Department Chairs about elections for Honors Council versus nominations for Honors Faculty</a:t>
            </a:r>
            <a:endParaRPr sz="1815">
              <a:solidFill>
                <a:schemeClr val="dk1"/>
              </a:solidFill>
            </a:endParaRPr>
          </a:p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>
                <a:solidFill>
                  <a:schemeClr val="dk1"/>
                </a:solidFill>
              </a:rPr>
              <a:t>Developed onboarding/welcome emails to new members</a:t>
            </a:r>
            <a:endParaRPr sz="1815">
              <a:solidFill>
                <a:schemeClr val="dk1"/>
              </a:solidFill>
            </a:endParaRPr>
          </a:p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>
                <a:solidFill>
                  <a:schemeClr val="dk1"/>
                </a:solidFill>
              </a:rPr>
              <a:t>Equity Sub-Committee </a:t>
            </a:r>
            <a:endParaRPr sz="1815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>
                <a:solidFill>
                  <a:schemeClr val="dk1"/>
                </a:solidFill>
              </a:rPr>
              <a:t>Analyzing data at the college or disciplinary level is challenging; UHP graduation rate is higher than the average undergraduate graduation rate</a:t>
            </a:r>
            <a:endParaRPr sz="1815">
              <a:solidFill>
                <a:schemeClr val="dk1"/>
              </a:solidFill>
            </a:endParaRPr>
          </a:p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>
                <a:solidFill>
                  <a:schemeClr val="dk1"/>
                </a:solidFill>
              </a:rPr>
              <a:t>Alex Tobak - Student Survey</a:t>
            </a:r>
            <a:endParaRPr sz="1815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>
                <a:solidFill>
                  <a:schemeClr val="dk1"/>
                </a:solidFill>
              </a:rPr>
              <a:t>110 respondents (compared to 13 last year)</a:t>
            </a:r>
            <a:endParaRPr sz="1815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>
                <a:solidFill>
                  <a:schemeClr val="dk1"/>
                </a:solidFill>
              </a:rPr>
              <a:t>70-75% gave their honors program 4 or 5 stars!</a:t>
            </a:r>
            <a:endParaRPr sz="1815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>
                <a:solidFill>
                  <a:schemeClr val="dk1"/>
                </a:solidFill>
              </a:rPr>
              <a:t>102 students listed priority registration as one of the most valuable benefits of honors. Graduating with distinction, being in a community of academically motivated peers, co-curricular opportunities, and study abroad were also noted frequently.</a:t>
            </a:r>
            <a:endParaRPr sz="181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5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cgilson@charlotte.edu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115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 Theme</vt:lpstr>
      <vt:lpstr>Honors Council Report 2023-2024</vt:lpstr>
      <vt:lpstr>PowerPoint Presentation</vt:lpstr>
      <vt:lpstr>Honors Council Members</vt:lpstr>
      <vt:lpstr>2023-2024 Highlights:</vt:lpstr>
      <vt:lpstr>2023-2024 Highlights:</vt:lpstr>
      <vt:lpstr>Thank you!   Questions?  cgilson@charlotte.edu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Council Report 2023-2024</dc:title>
  <dc:creator>Matt Wyse</dc:creator>
  <cp:lastModifiedBy>Matt</cp:lastModifiedBy>
  <cp:revision>1</cp:revision>
  <dcterms:modified xsi:type="dcterms:W3CDTF">2024-04-23T21:43:35Z</dcterms:modified>
</cp:coreProperties>
</file>