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</a:rPr>
              <a:t>Some talk on campus about response rates, bias, other issues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Outgrowth of the January chairs’ meeting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Provost asked a small task force to look at everything related to course evaluations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Our goal was to frame up all of the related the issues in a systematic way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>
                <a:solidFill>
                  <a:srgbClr val="222222"/>
                </a:solidFill>
              </a:rPr>
              <a:t>This is a front-end analysis and not an implementation plan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IOW, to provide an outline for further discussion by this body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Big picture, there are issues around how course evaluations are being used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And issues around how we actually administer them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For example, how can they be used to improve teaching?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Or when using course evaluations for RPT, how should the data be considered in light of other data, statistical reliability in terms of response rates, or instances of bias?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Do the data have enough context, or how might we dig deeper?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Then when we talk about how we actually administer the instrument,  </a:t>
            </a:r>
            <a:r>
              <a:rPr lang="en">
                <a:solidFill>
                  <a:schemeClr val="dk1"/>
                </a:solidFill>
              </a:rPr>
              <a:t>we want to give students a voice, and we want solid, reliable data.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So, are we using the right questions?  Questions that students can actually answer objectively? Questions that are related directly to teaching practices that lead to student success?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 about the timing?  Are the last two weeks of the semester the best time, or should we consider alternatives, and what are the pros and cons?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And finally, response rates.  What are some simple things we can do to increase student response rates?  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work of our task force is complete.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If you would like to take a look at our full report, it is available online if you haven’t read it already.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Again, this was simply a front-end analysis of the related issues, not an implementation plan.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And we hope we have provided some value as you decide whether or how you proceed further.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5200"/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12000"/>
            </a:lvl1pPr>
            <a:lvl2pPr lvl="1" algn="ctr" rtl="0">
              <a:spcBef>
                <a:spcPts val="0"/>
              </a:spcBef>
              <a:buSzPct val="100000"/>
              <a:defRPr sz="12000"/>
            </a:lvl2pPr>
            <a:lvl3pPr lvl="2" algn="ctr" rtl="0">
              <a:spcBef>
                <a:spcPts val="0"/>
              </a:spcBef>
              <a:buSzPct val="100000"/>
              <a:defRPr sz="12000"/>
            </a:lvl3pPr>
            <a:lvl4pPr lvl="3" algn="ctr" rtl="0">
              <a:spcBef>
                <a:spcPts val="0"/>
              </a:spcBef>
              <a:buSzPct val="100000"/>
              <a:defRPr sz="12000"/>
            </a:lvl4pPr>
            <a:lvl5pPr lvl="4" algn="ctr" rtl="0">
              <a:spcBef>
                <a:spcPts val="0"/>
              </a:spcBef>
              <a:buSzPct val="100000"/>
              <a:defRPr sz="12000"/>
            </a:lvl5pPr>
            <a:lvl6pPr lvl="5" algn="ctr" rtl="0">
              <a:spcBef>
                <a:spcPts val="0"/>
              </a:spcBef>
              <a:buSzPct val="100000"/>
              <a:defRPr sz="12000"/>
            </a:lvl6pPr>
            <a:lvl7pPr lvl="6" algn="ctr" rtl="0">
              <a:spcBef>
                <a:spcPts val="0"/>
              </a:spcBef>
              <a:buSzPct val="100000"/>
              <a:defRPr sz="12000"/>
            </a:lvl7pPr>
            <a:lvl8pPr lvl="7" algn="ctr" rtl="0">
              <a:spcBef>
                <a:spcPts val="0"/>
              </a:spcBef>
              <a:buSzPct val="100000"/>
              <a:defRPr sz="12000"/>
            </a:lvl8pPr>
            <a:lvl9pPr lvl="8" algn="ctr" rtl="0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defRPr/>
            </a:lvl1pPr>
            <a:lvl2pPr lvl="1" algn="ctr" rtl="0">
              <a:spcBef>
                <a:spcPts val="0"/>
              </a:spcBef>
              <a:defRPr/>
            </a:lvl2pPr>
            <a:lvl3pPr lvl="2" algn="ctr" rtl="0">
              <a:spcBef>
                <a:spcPts val="0"/>
              </a:spcBef>
              <a:defRPr/>
            </a:lvl3pPr>
            <a:lvl4pPr lvl="3" algn="ctr" rtl="0">
              <a:spcBef>
                <a:spcPts val="0"/>
              </a:spcBef>
              <a:defRPr/>
            </a:lvl4pPr>
            <a:lvl5pPr lvl="4" algn="ctr" rtl="0">
              <a:spcBef>
                <a:spcPts val="0"/>
              </a:spcBef>
              <a:defRPr/>
            </a:lvl5pPr>
            <a:lvl6pPr lvl="5" algn="ctr" rtl="0">
              <a:spcBef>
                <a:spcPts val="0"/>
              </a:spcBef>
              <a:defRPr/>
            </a:lvl6pPr>
            <a:lvl7pPr lvl="6" algn="ctr" rtl="0">
              <a:spcBef>
                <a:spcPts val="0"/>
              </a:spcBef>
              <a:defRPr/>
            </a:lvl7pPr>
            <a:lvl8pPr lvl="7" algn="ctr" rtl="0">
              <a:spcBef>
                <a:spcPts val="0"/>
              </a:spcBef>
              <a:defRPr/>
            </a:lvl8pPr>
            <a:lvl9pPr lvl="8" algn="ctr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SzPct val="100000"/>
              <a:defRPr sz="3600"/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SzPct val="100000"/>
              <a:defRPr sz="4200"/>
            </a:lvl1pPr>
            <a:lvl2pPr lvl="1" algn="ctr" rtl="0">
              <a:spcBef>
                <a:spcPts val="0"/>
              </a:spcBef>
              <a:buSzPct val="100000"/>
              <a:defRPr sz="4200"/>
            </a:lvl2pPr>
            <a:lvl3pPr lvl="2" algn="ctr" rtl="0">
              <a:spcBef>
                <a:spcPts val="0"/>
              </a:spcBef>
              <a:buSzPct val="100000"/>
              <a:defRPr sz="4200"/>
            </a:lvl3pPr>
            <a:lvl4pPr lvl="3" algn="ctr" rtl="0">
              <a:spcBef>
                <a:spcPts val="0"/>
              </a:spcBef>
              <a:buSzPct val="100000"/>
              <a:defRPr sz="4200"/>
            </a:lvl4pPr>
            <a:lvl5pPr lvl="4" algn="ctr" rtl="0">
              <a:spcBef>
                <a:spcPts val="0"/>
              </a:spcBef>
              <a:buSzPct val="100000"/>
              <a:defRPr sz="4200"/>
            </a:lvl5pPr>
            <a:lvl6pPr lvl="5" algn="ctr" rtl="0">
              <a:spcBef>
                <a:spcPts val="0"/>
              </a:spcBef>
              <a:buSzPct val="100000"/>
              <a:defRPr sz="4200"/>
            </a:lvl6pPr>
            <a:lvl7pPr lvl="6" algn="ctr" rtl="0">
              <a:spcBef>
                <a:spcPts val="0"/>
              </a:spcBef>
              <a:buSzPct val="100000"/>
              <a:defRPr sz="4200"/>
            </a:lvl7pPr>
            <a:lvl8pPr lvl="7" algn="ctr" rtl="0">
              <a:spcBef>
                <a:spcPts val="0"/>
              </a:spcBef>
              <a:buSzPct val="100000"/>
              <a:defRPr sz="4200"/>
            </a:lvl8pPr>
            <a:lvl9pPr lvl="8" algn="ctr" rtl="0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ourse-evals-spring-201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inyurl.com/course-evals-spring-201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6250"/>
            <a:ext cx="8520600" cy="2183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" sz="4200" b="1"/>
              <a:t>Task Force on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rPr lang="en" sz="4200" b="1"/>
              <a:t>Student Evaluations of Teaching (SETs)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39925" y="2137575"/>
            <a:ext cx="8520600" cy="2093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Loril Gossett, CLAS, Faculty Council Member - Faculty Executive Committee - Secretary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Charles Houck, CLAS, Faculty Council Member - Faculty Employment Status Committee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Yvette Huet, ADVANCE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Mary McKenzie, CLAS, CLAS Faculty Council Representative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J. Garvey Pyke, CTL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Tracy Rock, COED, Faculty Council Member - Bank of America Award Committee</a:t>
            </a:r>
          </a:p>
          <a:p>
            <a:pPr marL="457200" lvl="0" indent="-330200" algn="l" rtl="0">
              <a:lnSpc>
                <a:spcPct val="115000"/>
              </a:lnSpc>
              <a:spcBef>
                <a:spcPts val="0"/>
              </a:spcBef>
              <a:buClr>
                <a:srgbClr val="222222"/>
              </a:buClr>
              <a:buSzPct val="100000"/>
              <a:buChar char="●"/>
            </a:pPr>
            <a:r>
              <a:rPr lang="en" sz="1600">
                <a:solidFill>
                  <a:srgbClr val="222222"/>
                </a:solidFill>
              </a:rPr>
              <a:t>Robert Russell, SGA, Secretary for Academic Affairs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396175" y="4626075"/>
            <a:ext cx="8732400" cy="56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4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tinyurl.com/course-evals-spring-2017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85950" y="-600"/>
            <a:ext cx="87462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Purpose: Overview of Issues &amp; Considerations 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558375"/>
            <a:ext cx="8520600" cy="4476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85200C"/>
                </a:solidFill>
              </a:rPr>
              <a:t>Using SETs 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continuous improvement of teaching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making personnel decisions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combining with other data from peer review, self-evaluation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85200C"/>
                </a:solidFill>
              </a:rPr>
              <a:t>Administration of SETs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questions used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timing during semester</a:t>
            </a:r>
          </a:p>
          <a:p>
            <a:pPr marL="457200" lvl="0" indent="-3873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response rates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8475"/>
            <a:ext cx="8520600" cy="487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10800" b="1">
                <a:solidFill>
                  <a:srgbClr val="85200C"/>
                </a:solidFill>
              </a:rPr>
              <a:t>“Make Time for Feedback”</a:t>
            </a:r>
            <a:r>
              <a:rPr lang="en" sz="9600" b="1">
                <a:solidFill>
                  <a:srgbClr val="85200C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24900" y="-12175"/>
            <a:ext cx="89811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b="1" u="sng"/>
              <a:t>This Semester: One Small Request</a:t>
            </a:r>
            <a:r>
              <a:rPr lang="en" b="1"/>
              <a:t>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91750" y="852500"/>
            <a:ext cx="8640600" cy="417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900" b="1">
                <a:solidFill>
                  <a:srgbClr val="85200C"/>
                </a:solidFill>
              </a:rPr>
              <a:t>“Make Time for Feedback” Campaign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Give students 10 minutes to fill out evaluations in class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Could be at beginning of class or at end - pros and cons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rgbClr val="000000"/>
              </a:solidFill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85200C"/>
                </a:solidFill>
              </a:rPr>
              <a:t>Why?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Boost response rates significantly</a:t>
            </a:r>
          </a:p>
          <a:p>
            <a:pPr marL="457200" lvl="0" indent="-38735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" sz="2500">
                <a:solidFill>
                  <a:srgbClr val="000000"/>
                </a:solidFill>
              </a:rPr>
              <a:t>Signal to students that SETs are important</a:t>
            </a:r>
          </a:p>
          <a:p>
            <a:pPr marL="0" lvl="0" indent="0" rt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59500" y="-12175"/>
            <a:ext cx="89787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b="1" u="sng"/>
              <a:t>Next Semester &amp; Beyond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879350"/>
            <a:ext cx="8520600" cy="2624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solidFill>
                  <a:srgbClr val="85200C"/>
                </a:solidFill>
              </a:rPr>
              <a:t>Up to the Faculty Council 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deliberate on whether changes are desired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solicit feedback from colleges and departments</a:t>
            </a:r>
          </a:p>
          <a:p>
            <a:pPr marL="457200" lvl="0" indent="-3810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" sz="2400">
                <a:solidFill>
                  <a:srgbClr val="000000"/>
                </a:solidFill>
              </a:rPr>
              <a:t>appoint appropriate subcommittees of the Faculty Council for further review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endParaRPr sz="2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 sz="2800" i="1">
                <a:solidFill>
                  <a:srgbClr val="000000"/>
                </a:solidFill>
              </a:rPr>
              <a:t>See Full Report: </a:t>
            </a:r>
            <a:r>
              <a:rPr lang="en" sz="28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tinyurl.com/course-evals-spring-2017</a:t>
            </a:r>
            <a:r>
              <a:rPr lang="en" sz="280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80" name="Shape 80"/>
          <p:cNvCxnSpPr/>
          <p:nvPr/>
        </p:nvCxnSpPr>
        <p:spPr>
          <a:xfrm rot="10800000" flipH="1">
            <a:off x="231400" y="3795150"/>
            <a:ext cx="8568900" cy="1320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536</Words>
  <Application>Microsoft Office PowerPoint</Application>
  <PresentationFormat>On-screen Show (16:9)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simple-light-2</vt:lpstr>
      <vt:lpstr>Task Force on Student Evaluations of Teaching (SETs)</vt:lpstr>
      <vt:lpstr>Purpose: Overview of Issues &amp; Considerations </vt:lpstr>
      <vt:lpstr>PowerPoint Presentation</vt:lpstr>
      <vt:lpstr>This Semester: One Small Request </vt:lpstr>
      <vt:lpstr>Next Semester &amp; Beyond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on Student Evaluations of Teaching (SETs)</dc:title>
  <dc:creator>Wyse, Matt</dc:creator>
  <cp:lastModifiedBy>Wyse, Matt</cp:lastModifiedBy>
  <cp:revision>1</cp:revision>
  <dcterms:modified xsi:type="dcterms:W3CDTF">2017-04-24T18:58:24Z</dcterms:modified>
</cp:coreProperties>
</file>