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0"/>
      <p:bold r:id="rId11"/>
      <p:italic r:id="rId12"/>
      <p:boldItalic r:id="rId13"/>
    </p:embeddedFont>
    <p:embeddedFont>
      <p:font typeface="Roboto Medium" panose="02000000000000000000" pitchFamily="2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oarmap.eprints.org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docs.google.com/spreadsheets/d/1liWN73tsBc6Ihn8yg8ifc2wVKUVNLDYy-mjjgmENTho/edit?usp=sharing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448b25d2e2_0_4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448b25d2e2_0_4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32017d4552_0_11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32017d4552_0_11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121212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44b0a37cf1_1_5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44b0a37cf1_1_5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121212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98b7d56fa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98b7d56fa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121212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32017d4552_0_15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32017d4552_0_15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21212"/>
                </a:solidFill>
                <a:highlight>
                  <a:srgbClr val="FFFFFF"/>
                </a:highlight>
              </a:rPr>
              <a:t>Source: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>
                <a:solidFill>
                  <a:srgbClr val="1A73E8"/>
                </a:solidFill>
                <a:highlight>
                  <a:srgbClr val="FFFFFF"/>
                </a:highlight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https://roarmap.eprints.org/</a:t>
            </a:r>
            <a:endParaRPr>
              <a:solidFill>
                <a:srgbClr val="12121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pulled the data here </a:t>
            </a:r>
            <a:r>
              <a:rPr lang="en" sz="1050">
                <a:solidFill>
                  <a:srgbClr val="1A73E8"/>
                </a:solidFill>
                <a:highlight>
                  <a:srgbClr val="FFFFFF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https://docs.google.com/spreadsheets/d/1liWN73tsBc6Ihn8yg8ifc2wVKUVNLDYy-mjjgmENTho/edit?usp=sharing</a:t>
            </a:r>
            <a:endParaRPr>
              <a:solidFill>
                <a:srgbClr val="12121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1c303f351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21c303f351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121212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3f842f402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13f842f402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121212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61950" rtl="0">
              <a:spcBef>
                <a:spcPts val="800"/>
              </a:spcBef>
              <a:spcAft>
                <a:spcPts val="0"/>
              </a:spcAft>
              <a:buSzPts val="2100"/>
              <a:buChar char="•"/>
              <a:defRPr/>
            </a:lvl1pPr>
            <a:lvl2pPr marL="914400" lvl="1" indent="-342900" rtl="0"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23850" rtl="0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TITLE_1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cxnSp>
        <p:nvCxnSpPr>
          <p:cNvPr id="86" name="Google Shape;86;p14"/>
          <p:cNvCxnSpPr/>
          <p:nvPr/>
        </p:nvCxnSpPr>
        <p:spPr>
          <a:xfrm>
            <a:off x="-6025" y="3676512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7" name="Google Shape;87;p14"/>
          <p:cNvSpPr/>
          <p:nvPr/>
        </p:nvSpPr>
        <p:spPr>
          <a:xfrm>
            <a:off x="1117950" y="3393000"/>
            <a:ext cx="567000" cy="567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0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0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Cx_KI4Cw12G7tSq_OTWZG9IjdcgfJtCxbq6wnYTQWds/edit?usp=shar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/>
          <p:nvPr/>
        </p:nvSpPr>
        <p:spPr>
          <a:xfrm>
            <a:off x="-62700" y="-97575"/>
            <a:ext cx="9269400" cy="3574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5"/>
          <p:cNvSpPr txBox="1"/>
          <p:nvPr/>
        </p:nvSpPr>
        <p:spPr>
          <a:xfrm>
            <a:off x="1143000" y="3742850"/>
            <a:ext cx="6858000" cy="11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</a:pPr>
            <a:r>
              <a:rPr lang="en" sz="16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Liz Siler</a:t>
            </a:r>
            <a:r>
              <a:rPr lang="en" sz="16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Associate Dean for Collection Services</a:t>
            </a:r>
            <a:endParaRPr sz="1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</a:pPr>
            <a:r>
              <a:rPr lang="en" sz="16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Jeff McAdams</a:t>
            </a:r>
            <a:r>
              <a:rPr lang="en" sz="16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Engineering and Open Education Librarian</a:t>
            </a:r>
            <a:endParaRPr sz="1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</a:pPr>
            <a:r>
              <a:rPr lang="en" sz="16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Savannah Lake</a:t>
            </a:r>
            <a:r>
              <a:rPr lang="en" sz="16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Digital Scholarship Librarian</a:t>
            </a:r>
            <a:endParaRPr sz="1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4" name="Google Shape;9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60300" y="4214200"/>
            <a:ext cx="1783700" cy="929301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5"/>
          <p:cNvSpPr txBox="1"/>
          <p:nvPr/>
        </p:nvSpPr>
        <p:spPr>
          <a:xfrm>
            <a:off x="540000" y="802725"/>
            <a:ext cx="8113500" cy="23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Open </a:t>
            </a:r>
            <a:r>
              <a:rPr lang="en" sz="5000" b="1">
                <a:latin typeface="Roboto"/>
                <a:ea typeface="Roboto"/>
                <a:cs typeface="Roboto"/>
                <a:sym typeface="Roboto"/>
              </a:rPr>
              <a:t>Access Policy</a:t>
            </a:r>
            <a:r>
              <a:rPr lang="en" sz="50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5000" b="1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at UNC Charlotte</a:t>
            </a:r>
            <a:endParaRPr sz="5000" b="1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/>
          <p:nvPr/>
        </p:nvSpPr>
        <p:spPr>
          <a:xfrm>
            <a:off x="-62700" y="-97575"/>
            <a:ext cx="9269400" cy="1087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6"/>
          <p:cNvSpPr txBox="1"/>
          <p:nvPr/>
        </p:nvSpPr>
        <p:spPr>
          <a:xfrm>
            <a:off x="222500" y="1389950"/>
            <a:ext cx="8860500" cy="26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An open access policy:</a:t>
            </a:r>
            <a:endParaRPr sz="2000" b="1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Requires depositing a version of your work in your institution's repository 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Allows you to opt out of this if required by your publisher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Aligns with UNC Charlotte’s copyright policy, under which faculty grant the University a non-exclusive license to use their work for non-commercial educational and research uses 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628650" y="228600"/>
            <a:ext cx="7886700" cy="8085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edium"/>
                <a:ea typeface="Roboto Medium"/>
                <a:cs typeface="Roboto Medium"/>
                <a:sym typeface="Roboto Medium"/>
              </a:rPr>
              <a:t>Open access policy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/>
          <p:nvPr/>
        </p:nvSpPr>
        <p:spPr>
          <a:xfrm>
            <a:off x="-62700" y="-97575"/>
            <a:ext cx="9269400" cy="1087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7"/>
          <p:cNvSpPr txBox="1"/>
          <p:nvPr/>
        </p:nvSpPr>
        <p:spPr>
          <a:xfrm>
            <a:off x="222500" y="1389950"/>
            <a:ext cx="8860500" cy="19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Please see our </a:t>
            </a:r>
            <a:r>
              <a:rPr lang="en" sz="2000" b="1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draft policy</a:t>
            </a:r>
            <a:r>
              <a:rPr lang="en" sz="20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:</a:t>
            </a:r>
            <a:endParaRPr sz="2000" b="1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Adapted from Harvard’s open access policy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Drafted in consultation with and approved by the Office of Legal Affairs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Recommended implementation date: Fall 2025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628650" y="228600"/>
            <a:ext cx="7886700" cy="8085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edium"/>
                <a:ea typeface="Roboto Medium"/>
                <a:cs typeface="Roboto Medium"/>
                <a:sym typeface="Roboto Medium"/>
              </a:rPr>
              <a:t>Open access policy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/>
          <p:nvPr/>
        </p:nvSpPr>
        <p:spPr>
          <a:xfrm>
            <a:off x="-62700" y="-97575"/>
            <a:ext cx="9269400" cy="1087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8"/>
          <p:cNvSpPr txBox="1"/>
          <p:nvPr/>
        </p:nvSpPr>
        <p:spPr>
          <a:xfrm>
            <a:off x="222500" y="1389950"/>
            <a:ext cx="8860500" cy="14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Makes our research more globally accessible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Provides one location for the university’s research output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Supports commitment on our campus to open research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6" name="Google Shape;116;p18"/>
          <p:cNvSpPr txBox="1">
            <a:spLocks noGrp="1"/>
          </p:cNvSpPr>
          <p:nvPr>
            <p:ph type="title"/>
          </p:nvPr>
        </p:nvSpPr>
        <p:spPr>
          <a:xfrm>
            <a:off x="628650" y="228600"/>
            <a:ext cx="7886700" cy="8085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edium"/>
                <a:ea typeface="Roboto Medium"/>
                <a:cs typeface="Roboto Medium"/>
                <a:sym typeface="Roboto Medium"/>
              </a:rPr>
              <a:t>Why do we need this?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/>
        </p:nvSpPr>
        <p:spPr>
          <a:xfrm>
            <a:off x="460950" y="4096650"/>
            <a:ext cx="80676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Looking ahead, UNC Charlotte will become a top-tier research university, and we would benefit from having a Open Access Policy in place.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2" name="Google Shape;122;p19"/>
          <p:cNvSpPr/>
          <p:nvPr/>
        </p:nvSpPr>
        <p:spPr>
          <a:xfrm>
            <a:off x="4596105" y="2401212"/>
            <a:ext cx="2067600" cy="1410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3" name="Google Shape;123;p19"/>
          <p:cNvGrpSpPr/>
          <p:nvPr/>
        </p:nvGrpSpPr>
        <p:grpSpPr>
          <a:xfrm>
            <a:off x="4552857" y="2106286"/>
            <a:ext cx="97556" cy="434805"/>
            <a:chOff x="845575" y="2563700"/>
            <a:chExt cx="92400" cy="411825"/>
          </a:xfrm>
        </p:grpSpPr>
        <p:cxnSp>
          <p:nvCxnSpPr>
            <p:cNvPr id="124" name="Google Shape;124;p19"/>
            <p:cNvCxnSpPr/>
            <p:nvPr/>
          </p:nvCxnSpPr>
          <p:spPr>
            <a:xfrm>
              <a:off x="891775" y="2616125"/>
              <a:ext cx="0" cy="3594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25" name="Google Shape;125;p19"/>
            <p:cNvSpPr/>
            <p:nvPr/>
          </p:nvSpPr>
          <p:spPr>
            <a:xfrm>
              <a:off x="845575" y="2563700"/>
              <a:ext cx="92400" cy="924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6" name="Google Shape;126;p19"/>
          <p:cNvSpPr txBox="1"/>
          <p:nvPr/>
        </p:nvSpPr>
        <p:spPr>
          <a:xfrm>
            <a:off x="4255489" y="2544563"/>
            <a:ext cx="731400" cy="3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 b="1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2015</a:t>
            </a:r>
            <a:endParaRPr sz="1200" b="1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7" name="Google Shape;127;p19"/>
          <p:cNvSpPr txBox="1"/>
          <p:nvPr/>
        </p:nvSpPr>
        <p:spPr>
          <a:xfrm>
            <a:off x="3931050" y="1565500"/>
            <a:ext cx="1266000" cy="48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Boston University</a:t>
            </a:r>
            <a:endParaRPr sz="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8" name="Google Shape;128;p19"/>
          <p:cNvSpPr/>
          <p:nvPr/>
        </p:nvSpPr>
        <p:spPr>
          <a:xfrm>
            <a:off x="6663674" y="2401212"/>
            <a:ext cx="2480400" cy="1410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 txBox="1"/>
          <p:nvPr/>
        </p:nvSpPr>
        <p:spPr>
          <a:xfrm>
            <a:off x="6271096" y="2003314"/>
            <a:ext cx="787500" cy="3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 b="1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2020</a:t>
            </a:r>
            <a:endParaRPr sz="1200" b="1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0" name="Google Shape;130;p19"/>
          <p:cNvSpPr/>
          <p:nvPr/>
        </p:nvSpPr>
        <p:spPr>
          <a:xfrm>
            <a:off x="460960" y="2401212"/>
            <a:ext cx="2067600" cy="1410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/>
          <p:nvPr/>
        </p:nvSpPr>
        <p:spPr>
          <a:xfrm>
            <a:off x="0" y="2544574"/>
            <a:ext cx="919800" cy="3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 b="1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2005</a:t>
            </a:r>
            <a:endParaRPr sz="1200" b="1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32" name="Google Shape;132;p19"/>
          <p:cNvGrpSpPr/>
          <p:nvPr/>
        </p:nvGrpSpPr>
        <p:grpSpPr>
          <a:xfrm>
            <a:off x="1613280" y="2106286"/>
            <a:ext cx="97556" cy="434805"/>
            <a:chOff x="845575" y="2563700"/>
            <a:chExt cx="92400" cy="411825"/>
          </a:xfrm>
        </p:grpSpPr>
        <p:cxnSp>
          <p:nvCxnSpPr>
            <p:cNvPr id="133" name="Google Shape;133;p19"/>
            <p:cNvCxnSpPr/>
            <p:nvPr/>
          </p:nvCxnSpPr>
          <p:spPr>
            <a:xfrm>
              <a:off x="891775" y="2616125"/>
              <a:ext cx="0" cy="3594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4" name="Google Shape;134;p19"/>
            <p:cNvSpPr/>
            <p:nvPr/>
          </p:nvSpPr>
          <p:spPr>
            <a:xfrm>
              <a:off x="845575" y="2563700"/>
              <a:ext cx="92400" cy="924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9"/>
          <p:cNvSpPr txBox="1"/>
          <p:nvPr/>
        </p:nvSpPr>
        <p:spPr>
          <a:xfrm>
            <a:off x="1129185" y="1792109"/>
            <a:ext cx="1065900" cy="3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Harvard 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6" name="Google Shape;136;p19"/>
          <p:cNvSpPr/>
          <p:nvPr/>
        </p:nvSpPr>
        <p:spPr>
          <a:xfrm>
            <a:off x="2528534" y="2401212"/>
            <a:ext cx="2067600" cy="1410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9"/>
          <p:cNvSpPr txBox="1"/>
          <p:nvPr/>
        </p:nvSpPr>
        <p:spPr>
          <a:xfrm>
            <a:off x="2142800" y="2003314"/>
            <a:ext cx="787500" cy="3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 b="1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2010</a:t>
            </a:r>
            <a:endParaRPr sz="1200" b="1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38" name="Google Shape;138;p19"/>
          <p:cNvGrpSpPr/>
          <p:nvPr/>
        </p:nvGrpSpPr>
        <p:grpSpPr>
          <a:xfrm rot="10800000">
            <a:off x="2484259" y="2401125"/>
            <a:ext cx="97556" cy="434805"/>
            <a:chOff x="2070100" y="2563700"/>
            <a:chExt cx="92400" cy="411825"/>
          </a:xfrm>
        </p:grpSpPr>
        <p:cxnSp>
          <p:nvCxnSpPr>
            <p:cNvPr id="139" name="Google Shape;139;p19"/>
            <p:cNvCxnSpPr/>
            <p:nvPr/>
          </p:nvCxnSpPr>
          <p:spPr>
            <a:xfrm>
              <a:off x="2116300" y="2616125"/>
              <a:ext cx="0" cy="3594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40" name="Google Shape;140;p19"/>
            <p:cNvSpPr/>
            <p:nvPr/>
          </p:nvSpPr>
          <p:spPr>
            <a:xfrm>
              <a:off x="2070100" y="2563700"/>
              <a:ext cx="92400" cy="924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1" name="Google Shape;141;p19"/>
          <p:cNvSpPr txBox="1"/>
          <p:nvPr/>
        </p:nvSpPr>
        <p:spPr>
          <a:xfrm>
            <a:off x="2114537" y="2763236"/>
            <a:ext cx="919800" cy="9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Duke 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42" name="Google Shape;142;p19"/>
          <p:cNvGrpSpPr/>
          <p:nvPr/>
        </p:nvGrpSpPr>
        <p:grpSpPr>
          <a:xfrm rot="10800000">
            <a:off x="2023045" y="2401125"/>
            <a:ext cx="97556" cy="434805"/>
            <a:chOff x="2070100" y="2563700"/>
            <a:chExt cx="92400" cy="411825"/>
          </a:xfrm>
        </p:grpSpPr>
        <p:cxnSp>
          <p:nvCxnSpPr>
            <p:cNvPr id="143" name="Google Shape;143;p19"/>
            <p:cNvCxnSpPr/>
            <p:nvPr/>
          </p:nvCxnSpPr>
          <p:spPr>
            <a:xfrm>
              <a:off x="2116300" y="2616125"/>
              <a:ext cx="0" cy="3594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44" name="Google Shape;144;p19"/>
            <p:cNvSpPr/>
            <p:nvPr/>
          </p:nvSpPr>
          <p:spPr>
            <a:xfrm>
              <a:off x="2070100" y="2563700"/>
              <a:ext cx="92400" cy="924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5" name="Google Shape;145;p19"/>
          <p:cNvSpPr txBox="1"/>
          <p:nvPr/>
        </p:nvSpPr>
        <p:spPr>
          <a:xfrm>
            <a:off x="1854606" y="2763131"/>
            <a:ext cx="662400" cy="9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MIT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46" name="Google Shape;146;p19"/>
          <p:cNvGrpSpPr/>
          <p:nvPr/>
        </p:nvGrpSpPr>
        <p:grpSpPr>
          <a:xfrm rot="10800000">
            <a:off x="3017659" y="2401125"/>
            <a:ext cx="97556" cy="434805"/>
            <a:chOff x="2070100" y="2563700"/>
            <a:chExt cx="92400" cy="411825"/>
          </a:xfrm>
        </p:grpSpPr>
        <p:cxnSp>
          <p:nvCxnSpPr>
            <p:cNvPr id="147" name="Google Shape;147;p19"/>
            <p:cNvCxnSpPr/>
            <p:nvPr/>
          </p:nvCxnSpPr>
          <p:spPr>
            <a:xfrm>
              <a:off x="2116300" y="2616125"/>
              <a:ext cx="0" cy="3594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48" name="Google Shape;148;p19"/>
            <p:cNvSpPr/>
            <p:nvPr/>
          </p:nvSpPr>
          <p:spPr>
            <a:xfrm>
              <a:off x="2070100" y="2563700"/>
              <a:ext cx="92400" cy="924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9" name="Google Shape;149;p19"/>
          <p:cNvSpPr txBox="1"/>
          <p:nvPr/>
        </p:nvSpPr>
        <p:spPr>
          <a:xfrm>
            <a:off x="2581824" y="2763225"/>
            <a:ext cx="985800" cy="9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UNT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50" name="Google Shape;150;p19"/>
          <p:cNvGrpSpPr/>
          <p:nvPr/>
        </p:nvGrpSpPr>
        <p:grpSpPr>
          <a:xfrm>
            <a:off x="2756280" y="2106286"/>
            <a:ext cx="97556" cy="434805"/>
            <a:chOff x="845575" y="2563700"/>
            <a:chExt cx="92400" cy="411825"/>
          </a:xfrm>
        </p:grpSpPr>
        <p:cxnSp>
          <p:nvCxnSpPr>
            <p:cNvPr id="151" name="Google Shape;151;p19"/>
            <p:cNvCxnSpPr/>
            <p:nvPr/>
          </p:nvCxnSpPr>
          <p:spPr>
            <a:xfrm>
              <a:off x="891775" y="2616125"/>
              <a:ext cx="0" cy="3594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52" name="Google Shape;152;p19"/>
            <p:cNvSpPr/>
            <p:nvPr/>
          </p:nvSpPr>
          <p:spPr>
            <a:xfrm>
              <a:off x="845575" y="2563700"/>
              <a:ext cx="92400" cy="924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3" name="Google Shape;153;p19"/>
          <p:cNvSpPr txBox="1"/>
          <p:nvPr/>
        </p:nvSpPr>
        <p:spPr>
          <a:xfrm>
            <a:off x="2287988" y="1815279"/>
            <a:ext cx="1065900" cy="2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Bucknell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54" name="Google Shape;154;p19"/>
          <p:cNvGrpSpPr/>
          <p:nvPr/>
        </p:nvGrpSpPr>
        <p:grpSpPr>
          <a:xfrm>
            <a:off x="3365880" y="1953886"/>
            <a:ext cx="97556" cy="587790"/>
            <a:chOff x="845575" y="2563700"/>
            <a:chExt cx="92400" cy="556725"/>
          </a:xfrm>
        </p:grpSpPr>
        <p:cxnSp>
          <p:nvCxnSpPr>
            <p:cNvPr id="155" name="Google Shape;155;p19"/>
            <p:cNvCxnSpPr/>
            <p:nvPr/>
          </p:nvCxnSpPr>
          <p:spPr>
            <a:xfrm>
              <a:off x="891775" y="2616125"/>
              <a:ext cx="0" cy="5043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56" name="Google Shape;156;p19"/>
            <p:cNvSpPr/>
            <p:nvPr/>
          </p:nvSpPr>
          <p:spPr>
            <a:xfrm>
              <a:off x="845575" y="2563700"/>
              <a:ext cx="92400" cy="924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7" name="Google Shape;157;p19"/>
          <p:cNvSpPr txBox="1"/>
          <p:nvPr/>
        </p:nvSpPr>
        <p:spPr>
          <a:xfrm>
            <a:off x="2881710" y="1639709"/>
            <a:ext cx="1065900" cy="3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Rutgers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58" name="Google Shape;158;p19"/>
          <p:cNvGrpSpPr/>
          <p:nvPr/>
        </p:nvGrpSpPr>
        <p:grpSpPr>
          <a:xfrm rot="10800000">
            <a:off x="3627259" y="2401125"/>
            <a:ext cx="97556" cy="434805"/>
            <a:chOff x="2070100" y="2563700"/>
            <a:chExt cx="92400" cy="411825"/>
          </a:xfrm>
        </p:grpSpPr>
        <p:cxnSp>
          <p:nvCxnSpPr>
            <p:cNvPr id="159" name="Google Shape;159;p19"/>
            <p:cNvCxnSpPr/>
            <p:nvPr/>
          </p:nvCxnSpPr>
          <p:spPr>
            <a:xfrm>
              <a:off x="2116300" y="2616125"/>
              <a:ext cx="0" cy="3594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60" name="Google Shape;160;p19"/>
            <p:cNvSpPr/>
            <p:nvPr/>
          </p:nvSpPr>
          <p:spPr>
            <a:xfrm>
              <a:off x="2070100" y="2563700"/>
              <a:ext cx="92400" cy="924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1" name="Google Shape;161;p19"/>
          <p:cNvSpPr txBox="1"/>
          <p:nvPr/>
        </p:nvSpPr>
        <p:spPr>
          <a:xfrm>
            <a:off x="3181325" y="2763226"/>
            <a:ext cx="919800" cy="8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Amherst College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62" name="Google Shape;162;p19"/>
          <p:cNvGrpSpPr/>
          <p:nvPr/>
        </p:nvGrpSpPr>
        <p:grpSpPr>
          <a:xfrm>
            <a:off x="3806893" y="2239011"/>
            <a:ext cx="97556" cy="302091"/>
            <a:chOff x="845575" y="2563700"/>
            <a:chExt cx="92400" cy="286125"/>
          </a:xfrm>
        </p:grpSpPr>
        <p:cxnSp>
          <p:nvCxnSpPr>
            <p:cNvPr id="163" name="Google Shape;163;p19"/>
            <p:cNvCxnSpPr/>
            <p:nvPr/>
          </p:nvCxnSpPr>
          <p:spPr>
            <a:xfrm>
              <a:off x="891775" y="2616125"/>
              <a:ext cx="0" cy="2337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64" name="Google Shape;164;p19"/>
            <p:cNvSpPr/>
            <p:nvPr/>
          </p:nvSpPr>
          <p:spPr>
            <a:xfrm>
              <a:off x="845575" y="2563700"/>
              <a:ext cx="92400" cy="924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5" name="Google Shape;165;p19"/>
          <p:cNvSpPr txBox="1"/>
          <p:nvPr/>
        </p:nvSpPr>
        <p:spPr>
          <a:xfrm>
            <a:off x="3351635" y="1915934"/>
            <a:ext cx="1065900" cy="3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UC System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66" name="Google Shape;166;p19"/>
          <p:cNvGrpSpPr/>
          <p:nvPr/>
        </p:nvGrpSpPr>
        <p:grpSpPr>
          <a:xfrm rot="10800000">
            <a:off x="4842459" y="2401125"/>
            <a:ext cx="97556" cy="434805"/>
            <a:chOff x="2070100" y="2563700"/>
            <a:chExt cx="92400" cy="411825"/>
          </a:xfrm>
        </p:grpSpPr>
        <p:cxnSp>
          <p:nvCxnSpPr>
            <p:cNvPr id="167" name="Google Shape;167;p19"/>
            <p:cNvCxnSpPr/>
            <p:nvPr/>
          </p:nvCxnSpPr>
          <p:spPr>
            <a:xfrm>
              <a:off x="2116300" y="2616125"/>
              <a:ext cx="0" cy="3594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68" name="Google Shape;168;p19"/>
            <p:cNvSpPr/>
            <p:nvPr/>
          </p:nvSpPr>
          <p:spPr>
            <a:xfrm>
              <a:off x="2070100" y="2563700"/>
              <a:ext cx="92400" cy="924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9" name="Google Shape;169;p19"/>
          <p:cNvSpPr txBox="1"/>
          <p:nvPr/>
        </p:nvSpPr>
        <p:spPr>
          <a:xfrm>
            <a:off x="4501303" y="2763125"/>
            <a:ext cx="695400" cy="9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UNC Chapel Hill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0" name="Google Shape;170;p19"/>
          <p:cNvSpPr txBox="1"/>
          <p:nvPr/>
        </p:nvSpPr>
        <p:spPr>
          <a:xfrm>
            <a:off x="4915325" y="1815275"/>
            <a:ext cx="621600" cy="48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Florida State</a:t>
            </a:r>
            <a:endParaRPr sz="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1" name="Google Shape;171;p19"/>
          <p:cNvSpPr txBox="1"/>
          <p:nvPr/>
        </p:nvSpPr>
        <p:spPr>
          <a:xfrm>
            <a:off x="7339164" y="2544563"/>
            <a:ext cx="731400" cy="3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 b="1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2022</a:t>
            </a:r>
            <a:endParaRPr sz="1200" b="1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72" name="Google Shape;172;p19"/>
          <p:cNvGrpSpPr/>
          <p:nvPr/>
        </p:nvGrpSpPr>
        <p:grpSpPr>
          <a:xfrm>
            <a:off x="5162469" y="2191724"/>
            <a:ext cx="97556" cy="349364"/>
            <a:chOff x="845587" y="2644622"/>
            <a:chExt cx="92400" cy="330900"/>
          </a:xfrm>
        </p:grpSpPr>
        <p:cxnSp>
          <p:nvCxnSpPr>
            <p:cNvPr id="173" name="Google Shape;173;p19"/>
            <p:cNvCxnSpPr>
              <a:stCxn id="174" idx="0"/>
            </p:cNvCxnSpPr>
            <p:nvPr/>
          </p:nvCxnSpPr>
          <p:spPr>
            <a:xfrm>
              <a:off x="891787" y="2644622"/>
              <a:ext cx="0" cy="3309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74" name="Google Shape;174;p19"/>
            <p:cNvSpPr/>
            <p:nvPr/>
          </p:nvSpPr>
          <p:spPr>
            <a:xfrm>
              <a:off x="845587" y="2644622"/>
              <a:ext cx="92400" cy="924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5" name="Google Shape;175;p19"/>
          <p:cNvSpPr txBox="1"/>
          <p:nvPr/>
        </p:nvSpPr>
        <p:spPr>
          <a:xfrm>
            <a:off x="3638525" y="3068025"/>
            <a:ext cx="1065900" cy="8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California State, Northridge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76" name="Google Shape;176;p19"/>
          <p:cNvGrpSpPr/>
          <p:nvPr/>
        </p:nvGrpSpPr>
        <p:grpSpPr>
          <a:xfrm rot="10800000">
            <a:off x="5363234" y="2403475"/>
            <a:ext cx="97556" cy="434805"/>
            <a:chOff x="2070100" y="2563700"/>
            <a:chExt cx="92400" cy="411825"/>
          </a:xfrm>
        </p:grpSpPr>
        <p:cxnSp>
          <p:nvCxnSpPr>
            <p:cNvPr id="177" name="Google Shape;177;p19"/>
            <p:cNvCxnSpPr/>
            <p:nvPr/>
          </p:nvCxnSpPr>
          <p:spPr>
            <a:xfrm>
              <a:off x="2116300" y="2616125"/>
              <a:ext cx="0" cy="3594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78" name="Google Shape;178;p19"/>
            <p:cNvSpPr/>
            <p:nvPr/>
          </p:nvSpPr>
          <p:spPr>
            <a:xfrm>
              <a:off x="2070100" y="2563700"/>
              <a:ext cx="92400" cy="924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9" name="Google Shape;179;p19"/>
          <p:cNvSpPr txBox="1"/>
          <p:nvPr/>
        </p:nvSpPr>
        <p:spPr>
          <a:xfrm>
            <a:off x="4993500" y="2765575"/>
            <a:ext cx="1135800" cy="9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Northeastern Illinois University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80" name="Google Shape;180;p19"/>
          <p:cNvGrpSpPr/>
          <p:nvPr/>
        </p:nvGrpSpPr>
        <p:grpSpPr>
          <a:xfrm rot="10800000">
            <a:off x="4090059" y="2401412"/>
            <a:ext cx="97556" cy="725018"/>
            <a:chOff x="2070100" y="2288553"/>
            <a:chExt cx="92400" cy="686700"/>
          </a:xfrm>
        </p:grpSpPr>
        <p:cxnSp>
          <p:nvCxnSpPr>
            <p:cNvPr id="181" name="Google Shape;181;p19"/>
            <p:cNvCxnSpPr>
              <a:stCxn id="182" idx="4"/>
            </p:cNvCxnSpPr>
            <p:nvPr/>
          </p:nvCxnSpPr>
          <p:spPr>
            <a:xfrm>
              <a:off x="2116300" y="2380953"/>
              <a:ext cx="0" cy="5943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82" name="Google Shape;182;p19"/>
            <p:cNvSpPr/>
            <p:nvPr/>
          </p:nvSpPr>
          <p:spPr>
            <a:xfrm>
              <a:off x="2070100" y="2288553"/>
              <a:ext cx="92400" cy="924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3" name="Google Shape;183;p19"/>
          <p:cNvGrpSpPr/>
          <p:nvPr/>
        </p:nvGrpSpPr>
        <p:grpSpPr>
          <a:xfrm>
            <a:off x="5608269" y="1840611"/>
            <a:ext cx="97556" cy="700946"/>
            <a:chOff x="708428" y="2361957"/>
            <a:chExt cx="92400" cy="663900"/>
          </a:xfrm>
        </p:grpSpPr>
        <p:cxnSp>
          <p:nvCxnSpPr>
            <p:cNvPr id="184" name="Google Shape;184;p19"/>
            <p:cNvCxnSpPr>
              <a:stCxn id="185" idx="4"/>
            </p:cNvCxnSpPr>
            <p:nvPr/>
          </p:nvCxnSpPr>
          <p:spPr>
            <a:xfrm>
              <a:off x="754628" y="2454357"/>
              <a:ext cx="0" cy="571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85" name="Google Shape;185;p19"/>
            <p:cNvSpPr/>
            <p:nvPr/>
          </p:nvSpPr>
          <p:spPr>
            <a:xfrm>
              <a:off x="708428" y="2361957"/>
              <a:ext cx="92400" cy="924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6" name="Google Shape;186;p19"/>
          <p:cNvSpPr txBox="1"/>
          <p:nvPr/>
        </p:nvSpPr>
        <p:spPr>
          <a:xfrm>
            <a:off x="5197150" y="1352488"/>
            <a:ext cx="919800" cy="48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Florida Gulf Coast</a:t>
            </a:r>
            <a:endParaRPr sz="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7" name="Google Shape;187;p19"/>
          <p:cNvSpPr txBox="1"/>
          <p:nvPr/>
        </p:nvSpPr>
        <p:spPr>
          <a:xfrm>
            <a:off x="5953300" y="1792100"/>
            <a:ext cx="621600" cy="48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Penn State</a:t>
            </a:r>
            <a:endParaRPr sz="80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88" name="Google Shape;188;p19"/>
          <p:cNvGrpSpPr/>
          <p:nvPr/>
        </p:nvGrpSpPr>
        <p:grpSpPr>
          <a:xfrm>
            <a:off x="6200444" y="2191724"/>
            <a:ext cx="97556" cy="349364"/>
            <a:chOff x="845587" y="2644622"/>
            <a:chExt cx="92400" cy="330900"/>
          </a:xfrm>
        </p:grpSpPr>
        <p:cxnSp>
          <p:nvCxnSpPr>
            <p:cNvPr id="189" name="Google Shape;189;p19"/>
            <p:cNvCxnSpPr>
              <a:stCxn id="190" idx="0"/>
            </p:cNvCxnSpPr>
            <p:nvPr/>
          </p:nvCxnSpPr>
          <p:spPr>
            <a:xfrm>
              <a:off x="891787" y="2644622"/>
              <a:ext cx="0" cy="3309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90" name="Google Shape;190;p19"/>
            <p:cNvSpPr/>
            <p:nvPr/>
          </p:nvSpPr>
          <p:spPr>
            <a:xfrm>
              <a:off x="845587" y="2644622"/>
              <a:ext cx="92400" cy="924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1" name="Google Shape;191;p19"/>
          <p:cNvSpPr/>
          <p:nvPr/>
        </p:nvSpPr>
        <p:spPr>
          <a:xfrm>
            <a:off x="-62700" y="-97575"/>
            <a:ext cx="9269400" cy="1087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9"/>
          <p:cNvSpPr txBox="1">
            <a:spLocks noGrp="1"/>
          </p:cNvSpPr>
          <p:nvPr>
            <p:ph type="title"/>
          </p:nvPr>
        </p:nvSpPr>
        <p:spPr>
          <a:xfrm>
            <a:off x="628650" y="40800"/>
            <a:ext cx="7886700" cy="9963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Roboto Medium"/>
                <a:ea typeface="Roboto Medium"/>
                <a:cs typeface="Roboto Medium"/>
                <a:sym typeface="Roboto Medium"/>
              </a:rPr>
              <a:t>Top-tier research institutions already have open access policies</a:t>
            </a:r>
            <a:endParaRPr sz="30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0"/>
          <p:cNvSpPr/>
          <p:nvPr/>
        </p:nvSpPr>
        <p:spPr>
          <a:xfrm>
            <a:off x="-62700" y="-97575"/>
            <a:ext cx="9269400" cy="1087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20"/>
          <p:cNvSpPr txBox="1"/>
          <p:nvPr/>
        </p:nvSpPr>
        <p:spPr>
          <a:xfrm>
            <a:off x="222500" y="1237550"/>
            <a:ext cx="88605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No. An open access policy supports green open access, which opens up access to your work without needing to pay open access fees or publish in an open access journal.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9" name="Google Shape;199;p20"/>
          <p:cNvSpPr txBox="1">
            <a:spLocks noGrp="1"/>
          </p:cNvSpPr>
          <p:nvPr>
            <p:ph type="title"/>
          </p:nvPr>
        </p:nvSpPr>
        <p:spPr>
          <a:xfrm>
            <a:off x="628650" y="228600"/>
            <a:ext cx="7886700" cy="8085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edium"/>
                <a:ea typeface="Roboto Medium"/>
                <a:cs typeface="Roboto Medium"/>
                <a:sym typeface="Roboto Medium"/>
              </a:rPr>
              <a:t>Will this limit where I can publish?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200" name="Google Shape;200;p20"/>
          <p:cNvSpPr txBox="1"/>
          <p:nvPr/>
        </p:nvSpPr>
        <p:spPr>
          <a:xfrm>
            <a:off x="351200" y="2466100"/>
            <a:ext cx="8511600" cy="21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 copy of the work is deposited in an open access repository, typically the “accepted manuscript.”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Enables researchers to both publish in journals that publish behind a paywall and make their work open, without having to pay an article processing charge.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1"/>
          <p:cNvSpPr txBox="1"/>
          <p:nvPr/>
        </p:nvSpPr>
        <p:spPr>
          <a:xfrm>
            <a:off x="290100" y="1194175"/>
            <a:ext cx="85638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We recently selected a new system for Niner Commons and have done extensive research on how other universities have implemented open access policies. Guiding principles would be:</a:t>
            </a:r>
            <a:endParaRPr sz="2000" b="1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6" name="Google Shape;206;p21"/>
          <p:cNvSpPr/>
          <p:nvPr/>
        </p:nvSpPr>
        <p:spPr>
          <a:xfrm>
            <a:off x="-62700" y="-97575"/>
            <a:ext cx="9269400" cy="1087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1"/>
          <p:cNvSpPr txBox="1">
            <a:spLocks noGrp="1"/>
          </p:cNvSpPr>
          <p:nvPr>
            <p:ph type="title"/>
          </p:nvPr>
        </p:nvSpPr>
        <p:spPr>
          <a:xfrm>
            <a:off x="628650" y="40800"/>
            <a:ext cx="7886700" cy="9963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edium"/>
                <a:ea typeface="Roboto Medium"/>
                <a:cs typeface="Roboto Medium"/>
                <a:sym typeface="Roboto Medium"/>
              </a:rPr>
              <a:t>How will this work?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208" name="Google Shape;208;p21"/>
          <p:cNvSpPr txBox="1"/>
          <p:nvPr/>
        </p:nvSpPr>
        <p:spPr>
          <a:xfrm>
            <a:off x="2108550" y="2658525"/>
            <a:ext cx="6406800" cy="21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Automate the process of identifying and ingesting works, to streamline the workflow.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Do not add to faculty workloads, with the Library supporting the ingest of works.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09" name="Google Shape;209;p21"/>
          <p:cNvPicPr preferRelativeResize="0"/>
          <p:nvPr/>
        </p:nvPicPr>
        <p:blipFill rotWithShape="1">
          <a:blip r:embed="rId3">
            <a:alphaModFix/>
          </a:blip>
          <a:srcRect b="19341"/>
          <a:stretch/>
        </p:blipFill>
        <p:spPr>
          <a:xfrm>
            <a:off x="962025" y="2764675"/>
            <a:ext cx="843301" cy="68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1"/>
          <p:cNvPicPr preferRelativeResize="0"/>
          <p:nvPr/>
        </p:nvPicPr>
        <p:blipFill rotWithShape="1">
          <a:blip r:embed="rId4">
            <a:alphaModFix/>
          </a:blip>
          <a:srcRect b="22063"/>
          <a:stretch/>
        </p:blipFill>
        <p:spPr>
          <a:xfrm>
            <a:off x="990600" y="3978275"/>
            <a:ext cx="843301" cy="6572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397</Words>
  <Application>Microsoft Office PowerPoint</Application>
  <PresentationFormat>On-screen Show (16:9)</PresentationFormat>
  <Paragraphs>55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Roboto Medium</vt:lpstr>
      <vt:lpstr>Roboto</vt:lpstr>
      <vt:lpstr>Calibri</vt:lpstr>
      <vt:lpstr>Office Theme</vt:lpstr>
      <vt:lpstr>PowerPoint Presentation</vt:lpstr>
      <vt:lpstr>Open access policy</vt:lpstr>
      <vt:lpstr>Open access policy</vt:lpstr>
      <vt:lpstr>Why do we need this?</vt:lpstr>
      <vt:lpstr>Top-tier research institutions already have open access policies</vt:lpstr>
      <vt:lpstr>Will this limit where I can publish?</vt:lpstr>
      <vt:lpstr>How will this work?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Wyse</dc:creator>
  <cp:lastModifiedBy>Matt</cp:lastModifiedBy>
  <cp:revision>1</cp:revision>
  <dcterms:modified xsi:type="dcterms:W3CDTF">2024-02-29T15:24:24Z</dcterms:modified>
</cp:coreProperties>
</file>