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7" r:id="rId4"/>
    <p:sldId id="265" r:id="rId5"/>
    <p:sldId id="266" r:id="rId6"/>
    <p:sldId id="269" r:id="rId7"/>
    <p:sldId id="270" r:id="rId8"/>
    <p:sldId id="259" r:id="rId9"/>
    <p:sldId id="260" r:id="rId10"/>
    <p:sldId id="261" r:id="rId11"/>
    <p:sldId id="264" r:id="rId12"/>
    <p:sldId id="262" r:id="rId13"/>
    <p:sldId id="263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shue3\Dropbox%20(UNC%20Charlotte)\!%20Staff%20Brenda\PPT-Faculty%20Council%20Meeting%20PPT%20Slide%20-%209am-2pm%20student%20enrollment\PLD_Enrollment_Chart_9am-2pm_M-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shue3\Downloads\2004-2017_Faculty_Coun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shue3\Downloads\Charts-PLD-Stacked.Bar.Charts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shue3\Dropbox%20(UNC%20Charlotte)\!%20Staff%20Brenda\PPT-Faculty%20Council%20Meeting%20PPT%20Slide%20-%209am-2pm%20student%20enrollment\Charts-PLD-Stacked.Bar.Charts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591728918500568E-2"/>
          <c:y val="0.10820144008373445"/>
          <c:w val="0.88833686613126628"/>
          <c:h val="0.780805084189031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3C"/>
            </a:solidFill>
            <a:ln>
              <a:solidFill>
                <a:srgbClr val="00703C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958-49C2-A51A-22C7FD7D39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58-49C2-A51A-22C7FD7D394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58-49C2-A51A-22C7FD7D39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58-49C2-A51A-22C7FD7D39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58-49C2-A51A-22C7FD7D394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58-49C2-A51A-22C7FD7D394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58-49C2-A51A-22C7FD7D394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58-49C2-A51A-22C7FD7D394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58-49C2-A51A-22C7FD7D394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58-49C2-A51A-22C7FD7D394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58-49C2-A51A-22C7FD7D394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58-49C2-A51A-22C7FD7D394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58-49C2-A51A-22C7FD7D394A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958-49C2-A51A-22C7FD7D3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enrollment'!$A$3:$A$16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'Fall enrollment'!$B$3:$B$16</c:f>
              <c:numCache>
                <c:formatCode>_(* #,##0_);_(* \(#,##0\);_(* "-"??_);_(@_)</c:formatCode>
                <c:ptCount val="14"/>
                <c:pt idx="0">
                  <c:v>19846</c:v>
                </c:pt>
                <c:pt idx="1">
                  <c:v>20772</c:v>
                </c:pt>
                <c:pt idx="2">
                  <c:v>21519</c:v>
                </c:pt>
                <c:pt idx="3">
                  <c:v>22388</c:v>
                </c:pt>
                <c:pt idx="4">
                  <c:v>23300</c:v>
                </c:pt>
                <c:pt idx="5">
                  <c:v>24701</c:v>
                </c:pt>
                <c:pt idx="6">
                  <c:v>25063</c:v>
                </c:pt>
                <c:pt idx="7">
                  <c:v>25277</c:v>
                </c:pt>
                <c:pt idx="8">
                  <c:v>26232</c:v>
                </c:pt>
                <c:pt idx="9">
                  <c:v>26571</c:v>
                </c:pt>
                <c:pt idx="10">
                  <c:v>27238</c:v>
                </c:pt>
                <c:pt idx="11">
                  <c:v>27983</c:v>
                </c:pt>
                <c:pt idx="12">
                  <c:v>28721</c:v>
                </c:pt>
                <c:pt idx="13">
                  <c:v>29317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8-49C2-A51A-22C7FD7D39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3283248"/>
        <c:axId val="1013283664"/>
      </c:barChart>
      <c:catAx>
        <c:axId val="101328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83664"/>
        <c:crosses val="autoZero"/>
        <c:auto val="1"/>
        <c:lblAlgn val="ctr"/>
        <c:lblOffset val="100"/>
        <c:noMultiLvlLbl val="0"/>
      </c:catAx>
      <c:valAx>
        <c:axId val="1013283664"/>
        <c:scaling>
          <c:orientation val="minMax"/>
          <c:max val="30000"/>
          <c:min val="1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83248"/>
        <c:crosses val="autoZero"/>
        <c:crossBetween val="between"/>
        <c:minorUnit val="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40307272197036"/>
          <c:y val="1.8641795922320657E-2"/>
          <c:w val="0.87455808080808062"/>
          <c:h val="0.819771445883249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 Budget Reduction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043771043771043E-3"/>
                  <c:y val="-6.4363318492701257E-2"/>
                </c:manualLayout>
              </c:layout>
              <c:tx>
                <c:rich>
                  <a:bodyPr/>
                  <a:lstStyle/>
                  <a:p>
                    <a:fld id="{6105D773-F85B-4A42-AF02-3A12F77DF6DC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98B-4538-B246-3AA21CB84E04}"/>
                </c:ext>
              </c:extLst>
            </c:dLbl>
            <c:dLbl>
              <c:idx val="1"/>
              <c:layout>
                <c:manualLayout>
                  <c:x val="-5.2609427609427613E-3"/>
                  <c:y val="1.877056198622693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8B-4538-B246-3AA21CB84E04}"/>
                </c:ext>
              </c:extLst>
            </c:dLbl>
            <c:dLbl>
              <c:idx val="2"/>
              <c:layout>
                <c:manualLayout>
                  <c:x val="-8.417508417508341E-3"/>
                  <c:y val="-2.3838613711407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98B-4538-B246-3AA21CB84E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8B-4538-B246-3AA21CB84E0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FY06-FY09</c:v>
                </c:pt>
                <c:pt idx="1">
                  <c:v>FY10-FY13</c:v>
                </c:pt>
                <c:pt idx="2">
                  <c:v>FY14-FY17</c:v>
                </c:pt>
                <c:pt idx="3">
                  <c:v>FY06-FY17</c:v>
                </c:pt>
              </c:strCache>
            </c:strRef>
          </c:cat>
          <c:val>
            <c:numRef>
              <c:f>Sheet1!$B$2:$B$5</c:f>
              <c:numCache>
                <c:formatCode>#,##0.0</c:formatCode>
                <c:ptCount val="4"/>
                <c:pt idx="0">
                  <c:v>-4.7</c:v>
                </c:pt>
                <c:pt idx="1">
                  <c:v>-39.4</c:v>
                </c:pt>
                <c:pt idx="2">
                  <c:v>-13.1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538-B246-3AA21CB84E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Enrollment Change (APPN &amp; Tuition)</c:v>
                </c:pt>
              </c:strCache>
            </c:strRef>
          </c:tx>
          <c:spPr>
            <a:solidFill>
              <a:srgbClr val="00703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65319865319865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8B-4538-B246-3AA21CB84E04}"/>
                </c:ext>
              </c:extLst>
            </c:dLbl>
            <c:dLbl>
              <c:idx val="1"/>
              <c:layout>
                <c:manualLayout>
                  <c:x val="-4.20875420875420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98B-4538-B246-3AA21CB84E04}"/>
                </c:ext>
              </c:extLst>
            </c:dLbl>
            <c:dLbl>
              <c:idx val="2"/>
              <c:layout>
                <c:manualLayout>
                  <c:x val="-8.41750841750849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8B-4538-B246-3AA21CB84E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8B-4538-B246-3AA21CB84E0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FY06-FY09</c:v>
                </c:pt>
                <c:pt idx="1">
                  <c:v>FY10-FY13</c:v>
                </c:pt>
                <c:pt idx="2">
                  <c:v>FY14-FY17</c:v>
                </c:pt>
                <c:pt idx="3">
                  <c:v>FY06-FY17</c:v>
                </c:pt>
              </c:strCache>
            </c:strRef>
          </c:cat>
          <c:val>
            <c:numRef>
              <c:f>Sheet1!$C$2:$C$5</c:f>
              <c:numCache>
                <c:formatCode>#,##0.0</c:formatCode>
                <c:ptCount val="4"/>
                <c:pt idx="0">
                  <c:v>40.6</c:v>
                </c:pt>
                <c:pt idx="1">
                  <c:v>32.700000000000003</c:v>
                </c:pt>
                <c:pt idx="2">
                  <c:v>58.4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538-B246-3AA21CB84E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Campus Initiated Tuition Increase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043771043771043E-3"/>
                  <c:y val="-8.74072405392593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8B-4538-B246-3AA21CB84E04}"/>
                </c:ext>
              </c:extLst>
            </c:dLbl>
            <c:dLbl>
              <c:idx val="1"/>
              <c:layout>
                <c:manualLayout>
                  <c:x val="-9.46969696969697E-3"/>
                  <c:y val="-4.3703620269629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8B-4538-B246-3AA21CB84E04}"/>
                </c:ext>
              </c:extLst>
            </c:dLbl>
            <c:dLbl>
              <c:idx val="2"/>
              <c:layout>
                <c:manualLayout>
                  <c:x val="-8.41750841750849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98B-4538-B246-3AA21CB84E0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FY06-FY09</c:v>
                </c:pt>
                <c:pt idx="1">
                  <c:v>FY10-FY13</c:v>
                </c:pt>
                <c:pt idx="2">
                  <c:v>FY14-FY17</c:v>
                </c:pt>
                <c:pt idx="3">
                  <c:v>FY06-FY17</c:v>
                </c:pt>
              </c:strCache>
            </c:strRef>
          </c:cat>
          <c:val>
            <c:numRef>
              <c:f>Sheet1!$D$2:$D$5</c:f>
              <c:numCache>
                <c:formatCode>#,##0.0</c:formatCode>
                <c:ptCount val="4"/>
                <c:pt idx="0">
                  <c:v>9.6</c:v>
                </c:pt>
                <c:pt idx="1">
                  <c:v>19.7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8B-4538-B246-3AA21CB84E0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Net New Funding</c:v>
                </c:pt>
              </c:strCache>
            </c:strRef>
          </c:tx>
          <c:spPr>
            <a:solidFill>
              <a:srgbClr val="00703C">
                <a:alpha val="33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703C">
                  <a:alpha val="33000"/>
                </a:srgbClr>
              </a:solidFill>
              <a:ln>
                <a:solidFill>
                  <a:srgbClr val="00703C">
                    <a:alpha val="45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8B-4538-B246-3AA21CB84E04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FY06-FY09</c:v>
                </c:pt>
                <c:pt idx="1">
                  <c:v>FY10-FY13</c:v>
                </c:pt>
                <c:pt idx="2">
                  <c:v>FY14-FY17</c:v>
                </c:pt>
                <c:pt idx="3">
                  <c:v>FY06-FY17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 formatCode="#,##0.0">
                  <c:v>114.6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8B-4538-B246-3AA21CB84E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07742304"/>
        <c:axId val="1207745632"/>
      </c:barChart>
      <c:catAx>
        <c:axId val="120774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745632"/>
        <c:crosses val="autoZero"/>
        <c:auto val="1"/>
        <c:lblAlgn val="ctr"/>
        <c:lblOffset val="100"/>
        <c:noMultiLvlLbl val="0"/>
      </c:catAx>
      <c:valAx>
        <c:axId val="1207745632"/>
        <c:scaling>
          <c:orientation val="minMax"/>
          <c:max val="120"/>
          <c:min val="-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Dollars in Millions</a:t>
                </a:r>
                <a:endParaRPr lang="en-US" sz="3200" b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1.101649699090644E-3"/>
              <c:y val="0.184557045708758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74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399568034557228E-2"/>
          <c:y val="0.92256354820683883"/>
          <c:w val="0.9"/>
          <c:h val="5.1213976710612931E-2"/>
        </c:manualLayout>
      </c:layout>
      <c:overlay val="0"/>
      <c:spPr>
        <a:noFill/>
        <a:ln>
          <a:solidFill>
            <a:srgbClr val="00703C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621924437315"/>
          <c:y val="4.0678522330372863E-2"/>
          <c:w val="0.8798726054616699"/>
          <c:h val="0.85999501762446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3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18.899999999999999</c:v>
                </c:pt>
                <c:pt idx="1">
                  <c:v>13.9</c:v>
                </c:pt>
                <c:pt idx="2">
                  <c:v>18.5</c:v>
                </c:pt>
                <c:pt idx="3">
                  <c:v>14.7</c:v>
                </c:pt>
                <c:pt idx="4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D2-4ABE-B273-CF99F36B9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333446928"/>
        <c:axId val="1333451088"/>
      </c:barChart>
      <c:catAx>
        <c:axId val="133344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3451088"/>
        <c:crosses val="autoZero"/>
        <c:auto val="1"/>
        <c:lblAlgn val="ctr"/>
        <c:lblOffset val="100"/>
        <c:noMultiLvlLbl val="0"/>
      </c:catAx>
      <c:valAx>
        <c:axId val="133345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Dollars in Millions</a:t>
                </a:r>
                <a:endParaRPr lang="en-US" sz="1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9.3515440540563426E-3"/>
              <c:y val="0.267837616843370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344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4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Teaching</a:t>
            </a:r>
            <a:r>
              <a:rPr lang="en-US" sz="4000" b="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4000" b="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Faculty </a:t>
            </a:r>
            <a:r>
              <a:rPr lang="en-US" sz="4000" b="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by Year</a:t>
            </a:r>
            <a:endParaRPr lang="en-US" sz="4000" b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5080061070797521"/>
          <c:y val="2.5691703602705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480331926401964E-2"/>
          <c:y val="0.11287160361769588"/>
          <c:w val="0.90495557279852279"/>
          <c:h val="0.61698680666440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'[2004-2017_Faculty_Counts.xlsx]Sheet1 (2)'!$C$3</c:f>
              <c:strCache>
                <c:ptCount val="1"/>
                <c:pt idx="0">
                  <c:v> Tenured/Tenure-Track Teaching Faculty</c:v>
                </c:pt>
              </c:strCache>
            </c:strRef>
          </c:tx>
          <c:spPr>
            <a:solidFill>
              <a:srgbClr val="00703C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3FB78A3-92DE-40A2-82F4-DB2479DECA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F3DD-4362-AA55-718EE2915B5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D-4362-AA55-718EE2915B5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D-4362-AA55-718EE2915B5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D-4362-AA55-718EE2915B5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D-4362-AA55-718EE2915B5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DD-4362-AA55-718EE2915B5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DD-4362-AA55-718EE2915B5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DD-4362-AA55-718EE2915B5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DD-4362-AA55-718EE2915B5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D-4362-AA55-718EE2915B5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D-4362-AA55-718EE2915B5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D-4362-AA55-718EE2915B5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D-4362-AA55-718EE2915B5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7F082D95-B4B8-4AD6-8A16-0B5489E713E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F3DD-4362-AA55-718EE2915B5B}"/>
                </c:ext>
              </c:extLst>
            </c:dLbl>
            <c:numFmt formatCode="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'[2004-2017_Faculty_Counts.xlsx]Sheet1 (2)'!$A$4:$A$17</c:f>
              <c:strCache>
                <c:ptCount val="14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  <c:pt idx="5">
                  <c:v>2009-10</c:v>
                </c:pt>
                <c:pt idx="6">
                  <c:v>2010-11</c:v>
                </c:pt>
                <c:pt idx="7">
                  <c:v>2011-12</c:v>
                </c:pt>
                <c:pt idx="8">
                  <c:v>2012-13</c:v>
                </c:pt>
                <c:pt idx="9">
                  <c:v>2013-14</c:v>
                </c:pt>
                <c:pt idx="10">
                  <c:v>2014-15</c:v>
                </c:pt>
                <c:pt idx="11">
                  <c:v>2015-16</c:v>
                </c:pt>
                <c:pt idx="12">
                  <c:v>2016-17</c:v>
                </c:pt>
                <c:pt idx="13">
                  <c:v>2017-18**</c:v>
                </c:pt>
              </c:strCache>
            </c:strRef>
          </c:cat>
          <c:val>
            <c:numRef>
              <c:f>'[2004-2017_Faculty_Counts.xlsx]Sheet1 (2)'!$C$4:$C$17</c:f>
              <c:numCache>
                <c:formatCode>#,##0</c:formatCode>
                <c:ptCount val="14"/>
                <c:pt idx="0">
                  <c:v>632</c:v>
                </c:pt>
                <c:pt idx="1">
                  <c:v>658</c:v>
                </c:pt>
                <c:pt idx="2">
                  <c:v>682</c:v>
                </c:pt>
                <c:pt idx="3">
                  <c:v>706</c:v>
                </c:pt>
                <c:pt idx="4">
                  <c:v>730</c:v>
                </c:pt>
                <c:pt idx="5">
                  <c:v>737</c:v>
                </c:pt>
                <c:pt idx="6">
                  <c:v>731</c:v>
                </c:pt>
                <c:pt idx="7">
                  <c:v>739</c:v>
                </c:pt>
                <c:pt idx="8">
                  <c:v>730</c:v>
                </c:pt>
                <c:pt idx="9">
                  <c:v>755</c:v>
                </c:pt>
                <c:pt idx="10">
                  <c:v>757</c:v>
                </c:pt>
                <c:pt idx="11">
                  <c:v>754</c:v>
                </c:pt>
                <c:pt idx="12">
                  <c:v>783</c:v>
                </c:pt>
                <c:pt idx="13">
                  <c:v>784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'[2004-2017_Faculty_Counts.xlsx]Sheet1 (2)'!$G$4:$G$17</c15:f>
                <c15:dlblRangeCache>
                  <c:ptCount val="14"/>
                  <c:pt idx="0">
                    <c:v>65%</c:v>
                  </c:pt>
                  <c:pt idx="1">
                    <c:v>64%</c:v>
                  </c:pt>
                  <c:pt idx="2">
                    <c:v>64%</c:v>
                  </c:pt>
                  <c:pt idx="3">
                    <c:v>62%</c:v>
                  </c:pt>
                  <c:pt idx="4">
                    <c:v>61%</c:v>
                  </c:pt>
                  <c:pt idx="5">
                    <c:v>65%</c:v>
                  </c:pt>
                  <c:pt idx="6">
                    <c:v>63%</c:v>
                  </c:pt>
                  <c:pt idx="7">
                    <c:v>63%</c:v>
                  </c:pt>
                  <c:pt idx="8">
                    <c:v>61%</c:v>
                  </c:pt>
                  <c:pt idx="9">
                    <c:v>61%</c:v>
                  </c:pt>
                  <c:pt idx="10">
                    <c:v>61%</c:v>
                  </c:pt>
                  <c:pt idx="11">
                    <c:v>60%</c:v>
                  </c:pt>
                  <c:pt idx="12">
                    <c:v>58%</c:v>
                  </c:pt>
                  <c:pt idx="13">
                    <c:v>59%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F3DD-4362-AA55-718EE2915B5B}"/>
            </c:ext>
          </c:extLst>
        </c:ser>
        <c:ser>
          <c:idx val="1"/>
          <c:order val="1"/>
          <c:tx>
            <c:strRef>
              <c:f>'[2004-2017_Faculty_Counts.xlsx]Sheet1 (2)'!$D$3</c:f>
              <c:strCache>
                <c:ptCount val="1"/>
                <c:pt idx="0">
                  <c:v> Non-Tenure-Track Teaching Faculty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'[2004-2017_Faculty_Counts.xlsx]Sheet1 (2)'!$A$4:$A$17</c:f>
              <c:strCache>
                <c:ptCount val="14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  <c:pt idx="5">
                  <c:v>2009-10</c:v>
                </c:pt>
                <c:pt idx="6">
                  <c:v>2010-11</c:v>
                </c:pt>
                <c:pt idx="7">
                  <c:v>2011-12</c:v>
                </c:pt>
                <c:pt idx="8">
                  <c:v>2012-13</c:v>
                </c:pt>
                <c:pt idx="9">
                  <c:v>2013-14</c:v>
                </c:pt>
                <c:pt idx="10">
                  <c:v>2014-15</c:v>
                </c:pt>
                <c:pt idx="11">
                  <c:v>2015-16</c:v>
                </c:pt>
                <c:pt idx="12">
                  <c:v>2016-17</c:v>
                </c:pt>
                <c:pt idx="13">
                  <c:v>2017-18**</c:v>
                </c:pt>
              </c:strCache>
            </c:strRef>
          </c:cat>
          <c:val>
            <c:numRef>
              <c:f>'[2004-2017_Faculty_Counts.xlsx]Sheet1 (2)'!$D$4:$D$17</c:f>
              <c:numCache>
                <c:formatCode>#,##0</c:formatCode>
                <c:ptCount val="14"/>
                <c:pt idx="0">
                  <c:v>178</c:v>
                </c:pt>
                <c:pt idx="1">
                  <c:v>201</c:v>
                </c:pt>
                <c:pt idx="2">
                  <c:v>213</c:v>
                </c:pt>
                <c:pt idx="3">
                  <c:v>232</c:v>
                </c:pt>
                <c:pt idx="4">
                  <c:v>260</c:v>
                </c:pt>
                <c:pt idx="5">
                  <c:v>241</c:v>
                </c:pt>
                <c:pt idx="6">
                  <c:v>243</c:v>
                </c:pt>
                <c:pt idx="7">
                  <c:v>264</c:v>
                </c:pt>
                <c:pt idx="8">
                  <c:v>289</c:v>
                </c:pt>
                <c:pt idx="9">
                  <c:v>306</c:v>
                </c:pt>
                <c:pt idx="10">
                  <c:v>313</c:v>
                </c:pt>
                <c:pt idx="11">
                  <c:v>325</c:v>
                </c:pt>
                <c:pt idx="12">
                  <c:v>362</c:v>
                </c:pt>
                <c:pt idx="13">
                  <c:v>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3DD-4362-AA55-718EE2915B5B}"/>
            </c:ext>
          </c:extLst>
        </c:ser>
        <c:ser>
          <c:idx val="2"/>
          <c:order val="2"/>
          <c:tx>
            <c:strRef>
              <c:f>'[2004-2017_Faculty_Counts.xlsx]Sheet1 (2)'!$F$3</c:f>
              <c:strCache>
                <c:ptCount val="1"/>
                <c:pt idx="0">
                  <c:v>Part-Time Faculty FTE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'[2004-2017_Faculty_Counts.xlsx]Sheet1 (2)'!$A$4:$A$17</c:f>
              <c:strCache>
                <c:ptCount val="14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</c:v>
                </c:pt>
                <c:pt idx="4">
                  <c:v>2008-09</c:v>
                </c:pt>
                <c:pt idx="5">
                  <c:v>2009-10</c:v>
                </c:pt>
                <c:pt idx="6">
                  <c:v>2010-11</c:v>
                </c:pt>
                <c:pt idx="7">
                  <c:v>2011-12</c:v>
                </c:pt>
                <c:pt idx="8">
                  <c:v>2012-13</c:v>
                </c:pt>
                <c:pt idx="9">
                  <c:v>2013-14</c:v>
                </c:pt>
                <c:pt idx="10">
                  <c:v>2014-15</c:v>
                </c:pt>
                <c:pt idx="11">
                  <c:v>2015-16</c:v>
                </c:pt>
                <c:pt idx="12">
                  <c:v>2016-17</c:v>
                </c:pt>
                <c:pt idx="13">
                  <c:v>2017-18**</c:v>
                </c:pt>
              </c:strCache>
            </c:strRef>
          </c:cat>
          <c:val>
            <c:numRef>
              <c:f>'[2004-2017_Faculty_Counts.xlsx]Sheet1 (2)'!$F$4:$F$17</c:f>
              <c:numCache>
                <c:formatCode>0.00</c:formatCode>
                <c:ptCount val="14"/>
                <c:pt idx="0">
                  <c:v>162.76</c:v>
                </c:pt>
                <c:pt idx="1">
                  <c:v>167.42</c:v>
                </c:pt>
                <c:pt idx="2">
                  <c:v>174.17</c:v>
                </c:pt>
                <c:pt idx="3">
                  <c:v>202.09</c:v>
                </c:pt>
                <c:pt idx="4">
                  <c:v>202.96</c:v>
                </c:pt>
                <c:pt idx="5">
                  <c:v>153.81</c:v>
                </c:pt>
                <c:pt idx="6">
                  <c:v>186.78</c:v>
                </c:pt>
                <c:pt idx="7">
                  <c:v>168.98</c:v>
                </c:pt>
                <c:pt idx="8">
                  <c:v>183.49</c:v>
                </c:pt>
                <c:pt idx="9">
                  <c:v>173.03</c:v>
                </c:pt>
                <c:pt idx="10">
                  <c:v>164.16</c:v>
                </c:pt>
                <c:pt idx="11">
                  <c:v>178.35</c:v>
                </c:pt>
                <c:pt idx="12">
                  <c:v>202.51</c:v>
                </c:pt>
                <c:pt idx="13">
                  <c:v>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3DD-4362-AA55-718EE2915B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6063711"/>
        <c:axId val="1006070367"/>
      </c:barChart>
      <c:catAx>
        <c:axId val="1006063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070367"/>
        <c:crosses val="autoZero"/>
        <c:auto val="1"/>
        <c:lblAlgn val="ctr"/>
        <c:lblOffset val="100"/>
        <c:noMultiLvlLbl val="0"/>
      </c:catAx>
      <c:valAx>
        <c:axId val="1006070367"/>
        <c:scaling>
          <c:orientation val="minMax"/>
          <c:max val="1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6063711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65491568455904E-2"/>
          <c:y val="0.88757957853468283"/>
          <c:w val="0.96069157896404411"/>
          <c:h val="7.341783313971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Tenure Track
Faculty Work Load Trends
FTE Students Taught/FTE Faculty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'[Charts-PLD-Stacked.Bar.Charts (1).xlsx]Tenured'!$A$4</c:f>
              <c:strCache>
                <c:ptCount val="1"/>
                <c:pt idx="0">
                  <c:v>Undergrad</c:v>
                </c:pt>
              </c:strCache>
            </c:strRef>
          </c:tx>
          <c:spPr>
            <a:solidFill>
              <a:srgbClr val="00703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'[Charts-PLD-Stacked.Bar.Charts (1).xlsx]Tenured'!$B$3:$E$3</c:f>
              <c:strCache>
                <c:ptCount val="4"/>
                <c:pt idx="0">
                  <c:v>Fall 2007</c:v>
                </c:pt>
                <c:pt idx="1">
                  <c:v>Fall 2010</c:v>
                </c:pt>
                <c:pt idx="2">
                  <c:v>Fall 2012</c:v>
                </c:pt>
                <c:pt idx="3">
                  <c:v>Fall 2015</c:v>
                </c:pt>
              </c:strCache>
            </c:strRef>
          </c:cat>
          <c:val>
            <c:numRef>
              <c:f>'[Charts-PLD-Stacked.Bar.Charts (1).xlsx]Tenured'!$B$4:$E$4</c:f>
              <c:numCache>
                <c:formatCode>General</c:formatCode>
                <c:ptCount val="4"/>
                <c:pt idx="0">
                  <c:v>134</c:v>
                </c:pt>
                <c:pt idx="1">
                  <c:v>144</c:v>
                </c:pt>
                <c:pt idx="2">
                  <c:v>136</c:v>
                </c:pt>
                <c:pt idx="3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D-42AD-A8C3-8C4A6F03FD8E}"/>
            </c:ext>
          </c:extLst>
        </c:ser>
        <c:ser>
          <c:idx val="1"/>
          <c:order val="1"/>
          <c:tx>
            <c:strRef>
              <c:f>'[Charts-PLD-Stacked.Bar.Charts (1).xlsx]Tenured'!$A$5</c:f>
              <c:strCache>
                <c:ptCount val="1"/>
                <c:pt idx="0">
                  <c:v>Graduate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'[Charts-PLD-Stacked.Bar.Charts (1).xlsx]Tenured'!$B$3:$E$3</c:f>
              <c:strCache>
                <c:ptCount val="4"/>
                <c:pt idx="0">
                  <c:v>Fall 2007</c:v>
                </c:pt>
                <c:pt idx="1">
                  <c:v>Fall 2010</c:v>
                </c:pt>
                <c:pt idx="2">
                  <c:v>Fall 2012</c:v>
                </c:pt>
                <c:pt idx="3">
                  <c:v>Fall 2015</c:v>
                </c:pt>
              </c:strCache>
            </c:strRef>
          </c:cat>
          <c:val>
            <c:numRef>
              <c:f>'[Charts-PLD-Stacked.Bar.Charts (1).xlsx]Tenured'!$B$5:$E$5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33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8D-42AD-A8C3-8C4A6F03F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05725600"/>
        <c:axId val="60572768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'[Charts-PLD-Stacked.Bar.Charts (1).xlsx]Tenured'!$A$6</c15:sqref>
                        </c15:formulaRef>
                      </c:ext>
                    </c:extLst>
                    <c:strCache>
                      <c:ptCount val="1"/>
                      <c:pt idx="0">
                        <c:v>All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'[Charts-PLD-Stacked.Bar.Charts (1).xlsx]Tenured'!$B$3:$E$3</c15:sqref>
                        </c15:formulaRef>
                      </c:ext>
                    </c:extLst>
                    <c:strCache>
                      <c:ptCount val="4"/>
                      <c:pt idx="0">
                        <c:v>Fall 2007</c:v>
                      </c:pt>
                      <c:pt idx="1">
                        <c:v>Fall 2010</c:v>
                      </c:pt>
                      <c:pt idx="2">
                        <c:v>Fall 2012</c:v>
                      </c:pt>
                      <c:pt idx="3">
                        <c:v>Fall 2015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'[Charts-PLD-Stacked.Bar.Charts (1).xlsx]Tenured'!$B$6:$E$6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163</c:v>
                      </c:pt>
                      <c:pt idx="1">
                        <c:v>178</c:v>
                      </c:pt>
                      <c:pt idx="2">
                        <c:v>168</c:v>
                      </c:pt>
                      <c:pt idx="3">
                        <c:v>168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48D-42AD-A8C3-8C4A6F03FD8E}"/>
                  </c:ext>
                </c:extLst>
              </c15:ser>
            </c15:filteredBarSeries>
          </c:ext>
        </c:extLst>
      </c:barChart>
      <c:catAx>
        <c:axId val="60572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727680"/>
        <c:crosses val="autoZero"/>
        <c:auto val="1"/>
        <c:lblAlgn val="ctr"/>
        <c:lblOffset val="100"/>
        <c:noMultiLvlLbl val="0"/>
      </c:catAx>
      <c:valAx>
        <c:axId val="605727680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725600"/>
        <c:crosses val="autoZero"/>
        <c:crossBetween val="between"/>
        <c:min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1265160279652"/>
          <c:y val="0.94131126928451603"/>
          <c:w val="0.54836170725091749"/>
          <c:h val="4.68309124917913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Non-Tenure Track (FT &amp; PT)
Faculty Work Load Trends
FTE Students Taught/FTE Faculty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'Non-Tenured'!$A$5</c:f>
              <c:strCache>
                <c:ptCount val="1"/>
                <c:pt idx="0">
                  <c:v>Undergrad</c:v>
                </c:pt>
              </c:strCache>
            </c:strRef>
          </c:tx>
          <c:spPr>
            <a:solidFill>
              <a:srgbClr val="00703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'Non-Tenured'!$B$4:$E$4</c:f>
              <c:strCache>
                <c:ptCount val="4"/>
                <c:pt idx="0">
                  <c:v>Fall 2007</c:v>
                </c:pt>
                <c:pt idx="1">
                  <c:v>Fall 2010</c:v>
                </c:pt>
                <c:pt idx="2">
                  <c:v>Fall 2012</c:v>
                </c:pt>
                <c:pt idx="3">
                  <c:v>Fall 2015</c:v>
                </c:pt>
              </c:strCache>
            </c:strRef>
          </c:cat>
          <c:val>
            <c:numRef>
              <c:f>'Non-Tenured'!$B$5:$E$5</c:f>
              <c:numCache>
                <c:formatCode>General</c:formatCode>
                <c:ptCount val="4"/>
                <c:pt idx="0">
                  <c:v>588</c:v>
                </c:pt>
                <c:pt idx="1">
                  <c:v>653</c:v>
                </c:pt>
                <c:pt idx="2">
                  <c:v>680</c:v>
                </c:pt>
                <c:pt idx="3">
                  <c:v>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A-4CF0-AEF8-9D5C2AAFA8C7}"/>
            </c:ext>
          </c:extLst>
        </c:ser>
        <c:ser>
          <c:idx val="1"/>
          <c:order val="1"/>
          <c:tx>
            <c:strRef>
              <c:f>'Non-Tenured'!$A$6</c:f>
              <c:strCache>
                <c:ptCount val="1"/>
                <c:pt idx="0">
                  <c:v>Graduate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'Non-Tenured'!$B$4:$E$4</c:f>
              <c:strCache>
                <c:ptCount val="4"/>
                <c:pt idx="0">
                  <c:v>Fall 2007</c:v>
                </c:pt>
                <c:pt idx="1">
                  <c:v>Fall 2010</c:v>
                </c:pt>
                <c:pt idx="2">
                  <c:v>Fall 2012</c:v>
                </c:pt>
                <c:pt idx="3">
                  <c:v>Fall 2015</c:v>
                </c:pt>
              </c:strCache>
            </c:strRef>
          </c:cat>
          <c:val>
            <c:numRef>
              <c:f>'Non-Tenured'!$B$6:$E$6</c:f>
              <c:numCache>
                <c:formatCode>General</c:formatCode>
                <c:ptCount val="4"/>
                <c:pt idx="0">
                  <c:v>30</c:v>
                </c:pt>
                <c:pt idx="1">
                  <c:v>31</c:v>
                </c:pt>
                <c:pt idx="2">
                  <c:v>34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8A-4CF0-AEF8-9D5C2AAFA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79972736"/>
        <c:axId val="67997065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'Non-Tenured'!$A$7</c15:sqref>
                        </c15:formulaRef>
                      </c:ext>
                    </c:extLst>
                    <c:strCache>
                      <c:ptCount val="1"/>
                      <c:pt idx="0">
                        <c:v>All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'Non-Tenured'!$B$4:$E$4</c15:sqref>
                        </c15:formulaRef>
                      </c:ext>
                    </c:extLst>
                    <c:strCache>
                      <c:ptCount val="4"/>
                      <c:pt idx="0">
                        <c:v>Fall 2007</c:v>
                      </c:pt>
                      <c:pt idx="1">
                        <c:v>Fall 2010</c:v>
                      </c:pt>
                      <c:pt idx="2">
                        <c:v>Fall 2012</c:v>
                      </c:pt>
                      <c:pt idx="3">
                        <c:v>Fall 2015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'Non-Tenured'!$B$7:$E$7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619</c:v>
                      </c:pt>
                      <c:pt idx="1">
                        <c:v>685</c:v>
                      </c:pt>
                      <c:pt idx="2">
                        <c:v>714</c:v>
                      </c:pt>
                      <c:pt idx="3">
                        <c:v>873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088A-4CF0-AEF8-9D5C2AAFA8C7}"/>
                  </c:ext>
                </c:extLst>
              </c15:ser>
            </c15:filteredBarSeries>
          </c:ext>
        </c:extLst>
      </c:barChart>
      <c:catAx>
        <c:axId val="67997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970656"/>
        <c:crosses val="autoZero"/>
        <c:auto val="1"/>
        <c:lblAlgn val="ctr"/>
        <c:lblOffset val="100"/>
        <c:noMultiLvlLbl val="0"/>
      </c:catAx>
      <c:valAx>
        <c:axId val="679970656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972736"/>
        <c:crosses val="autoZero"/>
        <c:crossBetween val="between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528624368407951"/>
          <c:y val="0.94000763540921017"/>
          <c:w val="0.5957601503022586"/>
          <c:h val="4.78711524695776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0.84433</cdr:x>
      <cdr:y>0.08193</cdr:y>
    </cdr:from>
    <cdr:to>
      <cdr:x>0.87329</cdr:x>
      <cdr:y>0.1832</cdr:y>
    </cdr:to>
    <cdr:pic>
      <cdr:nvPicPr>
        <cdr:cNvPr id="2" name="Pictur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191095" y="436485"/>
          <a:ext cx="349554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0.87579</cdr:x>
      <cdr:y>0.39873</cdr:y>
    </cdr:from>
    <cdr:to>
      <cdr:x>0.90475</cdr:x>
      <cdr:y>0.5</cdr:y>
    </cdr:to>
    <cdr:pic>
      <cdr:nvPicPr>
        <cdr:cNvPr id="3" name="Picture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299409" y="2124249"/>
          <a:ext cx="340580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0.84341</cdr:x>
      <cdr:y>0.39873</cdr:y>
    </cdr:from>
    <cdr:to>
      <cdr:x>0.87237</cdr:x>
      <cdr:y>0.5</cdr:y>
    </cdr:to>
    <cdr:pic>
      <cdr:nvPicPr>
        <cdr:cNvPr id="4" name="Picture 3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918679" y="2124249"/>
          <a:ext cx="340580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0.87579</cdr:x>
      <cdr:y>0.28835</cdr:y>
    </cdr:from>
    <cdr:to>
      <cdr:x>0.90475</cdr:x>
      <cdr:y>0.38961</cdr:y>
    </cdr:to>
    <cdr:pic>
      <cdr:nvPicPr>
        <cdr:cNvPr id="5" name="Picture 4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299409" y="1536163"/>
          <a:ext cx="340580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0.87579</cdr:x>
      <cdr:y>0.50004</cdr:y>
    </cdr:from>
    <cdr:to>
      <cdr:x>0.90475</cdr:x>
      <cdr:y>0.60131</cdr:y>
    </cdr:to>
    <cdr:pic>
      <cdr:nvPicPr>
        <cdr:cNvPr id="6" name="Picture 5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299409" y="2663951"/>
          <a:ext cx="340580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0.84341</cdr:x>
      <cdr:y>0.5</cdr:y>
    </cdr:from>
    <cdr:to>
      <cdr:x>0.87237</cdr:x>
      <cdr:y>0.60127</cdr:y>
    </cdr:to>
    <cdr:pic>
      <cdr:nvPicPr>
        <cdr:cNvPr id="7" name="Picture 6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BEBA8EAE-BF5A-486C-A8C5-ECC9F3942E4B}">
              <a14:imgProps xmlns:a14="http://schemas.microsoft.com/office/drawing/2010/main">
                <a14:imgLayer r:embed="rId2">
                  <a14:imgEffect>
                    <a14:backgroundRemoval t="1143" b="96286" l="9717" r="89879"/>
                  </a14:imgEffect>
                </a14:imgLayer>
              </a14:imgProps>
            </a:ex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918679" y="2663745"/>
          <a:ext cx="340580" cy="53949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0.10579</cdr:x>
      <cdr:y>0.62812</cdr:y>
    </cdr:from>
    <cdr:to>
      <cdr:x>1</cdr:x>
      <cdr:y>0.62812</cdr:y>
    </cdr:to>
    <cdr:cxnSp macro="">
      <cdr:nvCxnSpPr>
        <cdr:cNvPr id="9" name="Straight Connector 8"/>
        <cdr:cNvCxnSpPr/>
      </cdr:nvCxnSpPr>
      <cdr:spPr>
        <a:xfrm xmlns:a="http://schemas.openxmlformats.org/drawingml/2006/main">
          <a:off x="1276874" y="3346291"/>
          <a:ext cx="10793206" cy="0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2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1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0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2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7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ABC8E-19BE-45B6-ACB5-5229A62EA939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CD55B-E248-43D4-B45C-5F70D98A8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932" y="2544118"/>
            <a:ext cx="9750136" cy="2387600"/>
          </a:xfrm>
        </p:spPr>
        <p:txBody>
          <a:bodyPr>
            <a:noAutofit/>
          </a:bodyPr>
          <a:lstStyle/>
          <a:p>
            <a:r>
              <a:rPr lang="en-US" sz="4800" dirty="0" smtClean="0">
                <a:cs typeface="Calibri" panose="020F0502020204030204" pitchFamily="34" charset="0"/>
              </a:rPr>
              <a:t>Budget and Personnel Trends</a:t>
            </a:r>
            <a:br>
              <a:rPr lang="en-US" sz="4800" dirty="0" smtClean="0">
                <a:cs typeface="Calibri" panose="020F0502020204030204" pitchFamily="34" charset="0"/>
              </a:rPr>
            </a:br>
            <a:r>
              <a:rPr lang="en-US" sz="4800" dirty="0" smtClean="0">
                <a:cs typeface="Calibri" panose="020F0502020204030204" pitchFamily="34" charset="0"/>
              </a:rPr>
              <a:t>Related to Enrollment Growth </a:t>
            </a:r>
            <a:r>
              <a:rPr lang="en-US" sz="4800" smtClean="0">
                <a:cs typeface="Calibri" panose="020F0502020204030204" pitchFamily="34" charset="0"/>
              </a:rPr>
              <a:t/>
            </a:r>
            <a:br>
              <a:rPr lang="en-US" sz="4800" smtClean="0">
                <a:cs typeface="Calibri" panose="020F0502020204030204" pitchFamily="34" charset="0"/>
              </a:rPr>
            </a:br>
            <a:r>
              <a:rPr lang="en-US" sz="4800" smtClean="0">
                <a:cs typeface="Calibri" panose="020F0502020204030204" pitchFamily="34" charset="0"/>
              </a:rPr>
              <a:t>2004  </a:t>
            </a:r>
            <a:r>
              <a:rPr lang="en-US" sz="4800" dirty="0" smtClean="0">
                <a:cs typeface="Calibri" panose="020F0502020204030204" pitchFamily="34" charset="0"/>
              </a:rPr>
              <a:t>to 2017</a:t>
            </a:r>
            <a:endParaRPr lang="en-US" sz="4800" dirty="0"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932" y="5228147"/>
            <a:ext cx="9750136" cy="11881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Presentation to the Faculty Council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Philip L. Dubois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Chancellor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750" y="510329"/>
            <a:ext cx="403850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05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Growth in EHRA Non-Faculty?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31500" cy="4351338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Creation or conversion of additional EHRA Non-Faculty Titles by UNC General Administration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Legal, Compliance, Risk Mgt., Title IX, Research Compliance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Addition of football (coaches, support staff, compliance, etc.)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“Exponential Campaign” fundraising and support personnel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9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839014"/>
              </p:ext>
            </p:extLst>
          </p:nvPr>
        </p:nvGraphicFramePr>
        <p:xfrm>
          <a:off x="266700" y="228600"/>
          <a:ext cx="11658600" cy="642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4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79012"/>
              </p:ext>
            </p:extLst>
          </p:nvPr>
        </p:nvGraphicFramePr>
        <p:xfrm>
          <a:off x="539750" y="152400"/>
          <a:ext cx="11112500" cy="642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38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42124"/>
              </p:ext>
            </p:extLst>
          </p:nvPr>
        </p:nvGraphicFramePr>
        <p:xfrm>
          <a:off x="596901" y="285750"/>
          <a:ext cx="10998199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38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04216"/>
              </p:ext>
            </p:extLst>
          </p:nvPr>
        </p:nvGraphicFramePr>
        <p:xfrm>
          <a:off x="97536" y="867638"/>
          <a:ext cx="11887200" cy="5898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829359" y="282863"/>
            <a:ext cx="67425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Fall Enrollment Growth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2004</a:t>
            </a:r>
            <a:r>
              <a:rPr lang="en-US" sz="3200" dirty="0" smtClean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19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66848"/>
            <a:ext cx="11201400" cy="1325563"/>
          </a:xfrm>
        </p:spPr>
        <p:txBody>
          <a:bodyPr>
            <a:noAutofit/>
          </a:bodyPr>
          <a:lstStyle/>
          <a:p>
            <a:r>
              <a:rPr lang="en-US" sz="4000" dirty="0" smtClean="0"/>
              <a:t>Enrollment-Related History of Funding and Permanent Reductions FY 06 </a:t>
            </a:r>
            <a:r>
              <a:rPr lang="en-US" sz="40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–</a:t>
            </a:r>
            <a:r>
              <a:rPr lang="en-US" sz="4000" dirty="0" smtClean="0"/>
              <a:t> FY17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651705"/>
              </p:ext>
            </p:extLst>
          </p:nvPr>
        </p:nvGraphicFramePr>
        <p:xfrm>
          <a:off x="121920" y="1392411"/>
          <a:ext cx="12070080" cy="5327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43" b="96286" l="9717" r="8987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512" y="2369964"/>
            <a:ext cx="380730" cy="5394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43" b="96286" l="9717" r="8987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512" y="2909460"/>
            <a:ext cx="381840" cy="5410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43" b="96286" l="9717" r="8987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42" y="2371536"/>
            <a:ext cx="380730" cy="5394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43" b="96286" l="9717" r="8987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242" y="1829682"/>
            <a:ext cx="380730" cy="53949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 flipH="1">
            <a:off x="10110934" y="1204602"/>
            <a:ext cx="119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$114.6M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599309" y="4155352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83483" y="2859830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192497" y="4781025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183483" y="3803958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58492" y="3434626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99309" y="5129521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66366" y="3360551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26611" y="4040254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50464" y="5010912"/>
            <a:ext cx="41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3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610" y="70630"/>
            <a:ext cx="11472779" cy="895530"/>
          </a:xfrm>
        </p:spPr>
        <p:txBody>
          <a:bodyPr/>
          <a:lstStyle/>
          <a:p>
            <a:r>
              <a:rPr lang="en-US" dirty="0" smtClean="0"/>
              <a:t>Strategic Salary Adjustments FY 2007</a:t>
            </a:r>
            <a:r>
              <a:rPr lang="en-US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dirty="0" smtClean="0"/>
              <a:t>2018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817228"/>
              </p:ext>
            </p:extLst>
          </p:nvPr>
        </p:nvGraphicFramePr>
        <p:xfrm>
          <a:off x="1974849" y="966160"/>
          <a:ext cx="8242300" cy="5716580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2016034">
                  <a:extLst>
                    <a:ext uri="{9D8B030D-6E8A-4147-A177-3AD203B41FA5}">
                      <a16:colId xmlns:a16="http://schemas.microsoft.com/office/drawing/2014/main" val="4293220260"/>
                    </a:ext>
                  </a:extLst>
                </a:gridCol>
                <a:gridCol w="3113133">
                  <a:extLst>
                    <a:ext uri="{9D8B030D-6E8A-4147-A177-3AD203B41FA5}">
                      <a16:colId xmlns:a16="http://schemas.microsoft.com/office/drawing/2014/main" val="3592016638"/>
                    </a:ext>
                  </a:extLst>
                </a:gridCol>
                <a:gridCol w="3113133">
                  <a:extLst>
                    <a:ext uri="{9D8B030D-6E8A-4147-A177-3AD203B41FA5}">
                      <a16:colId xmlns:a16="http://schemas.microsoft.com/office/drawing/2014/main" val="3755803868"/>
                    </a:ext>
                  </a:extLst>
                </a:gridCol>
              </a:tblGrid>
              <a:tr h="688523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Year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Group</a:t>
                      </a:r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Dollars Spent w/Benefits</a:t>
                      </a:r>
                      <a:endParaRPr lang="en-US" dirty="0"/>
                    </a:p>
                  </a:txBody>
                  <a:tcPr marL="73152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749743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SHRA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$2,000,000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841363889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1406133489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296891910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$2,160,000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734239211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EHRA Non-Faculty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2761363818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$5,280,000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666272121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SHRA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$4,560,000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1734540766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EHRA Non-Faculty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$2,700,000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649883224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$1,100,000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15572843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Full-Time Faculty</a:t>
                      </a:r>
                      <a:endParaRPr lang="en-US" dirty="0"/>
                    </a:p>
                  </a:txBody>
                  <a:tcPr marL="54864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$2,800,000</a:t>
                      </a:r>
                      <a:endParaRPr lang="en-US" dirty="0"/>
                    </a:p>
                  </a:txBody>
                  <a:tcPr marL="731520"/>
                </a:tc>
                <a:extLst>
                  <a:ext uri="{0D108BD9-81ED-4DB2-BD59-A6C34878D82A}">
                    <a16:rowId xmlns:a16="http://schemas.microsoft.com/office/drawing/2014/main" val="3651394639"/>
                  </a:ext>
                </a:extLst>
              </a:tr>
              <a:tr h="39890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$27,960,000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54864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86536"/>
                  </a:ext>
                </a:extLst>
              </a:tr>
              <a:tr h="6255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864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864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24% of net</a:t>
                      </a:r>
                      <a:r>
                        <a:rPr lang="en-US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br>
                        <a:rPr lang="en-US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en-US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Enrollment Increase $</a:t>
                      </a:r>
                      <a:endParaRPr lang="en-US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54864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644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9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820" y="574675"/>
            <a:ext cx="11566358" cy="892175"/>
          </a:xfrm>
        </p:spPr>
        <p:txBody>
          <a:bodyPr>
            <a:normAutofit/>
          </a:bodyPr>
          <a:lstStyle/>
          <a:p>
            <a:r>
              <a:rPr lang="en-US" sz="4000" spc="-50" dirty="0" smtClean="0"/>
              <a:t>Distribution of Salary Adjustments FY 2007</a:t>
            </a:r>
            <a:r>
              <a:rPr lang="en-US" sz="40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4000" spc="-50" dirty="0" smtClean="0"/>
              <a:t>2018</a:t>
            </a:r>
            <a:endParaRPr lang="en-US" sz="4000" spc="-5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188757"/>
              </p:ext>
            </p:extLst>
          </p:nvPr>
        </p:nvGraphicFramePr>
        <p:xfrm>
          <a:off x="1403349" y="1681163"/>
          <a:ext cx="9385301" cy="435864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3660657">
                  <a:extLst>
                    <a:ext uri="{9D8B030D-6E8A-4147-A177-3AD203B41FA5}">
                      <a16:colId xmlns:a16="http://schemas.microsoft.com/office/drawing/2014/main" val="2234876726"/>
                    </a:ext>
                  </a:extLst>
                </a:gridCol>
                <a:gridCol w="2596211">
                  <a:extLst>
                    <a:ext uri="{9D8B030D-6E8A-4147-A177-3AD203B41FA5}">
                      <a16:colId xmlns:a16="http://schemas.microsoft.com/office/drawing/2014/main" val="1259035610"/>
                    </a:ext>
                  </a:extLst>
                </a:gridCol>
                <a:gridCol w="3128433">
                  <a:extLst>
                    <a:ext uri="{9D8B030D-6E8A-4147-A177-3AD203B41FA5}">
                      <a16:colId xmlns:a16="http://schemas.microsoft.com/office/drawing/2014/main" val="2219754835"/>
                    </a:ext>
                  </a:extLst>
                </a:gridCol>
              </a:tblGrid>
              <a:tr h="30416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SHRA</a:t>
                      </a:r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$13.32 M</a:t>
                      </a:r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47.6%</a:t>
                      </a:r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4287650415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1229596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EHRA </a:t>
                      </a:r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5.46 M</a:t>
                      </a:r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19.5%</a:t>
                      </a:r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242074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109950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Faculty PT &amp; FT</a:t>
                      </a:r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 9.18 M</a:t>
                      </a:r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32.8%</a:t>
                      </a:r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37926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274320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457200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548640" marR="457200"/>
                </a:tc>
                <a:extLst>
                  <a:ext uri="{0D108BD9-81ED-4DB2-BD59-A6C34878D82A}">
                    <a16:rowId xmlns:a16="http://schemas.microsoft.com/office/drawing/2014/main" val="3917565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$27.96 M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marL="182880" marR="45720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99.9%*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marL="548640" marR="45720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02030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432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182880" marR="45720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48640" marR="4572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76799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432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182880" marR="4572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*Rounding error</a:t>
                      </a:r>
                      <a:endParaRPr lang="en-US" dirty="0"/>
                    </a:p>
                  </a:txBody>
                  <a:tcPr marL="548640" marR="4572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730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6947" cy="1325563"/>
          </a:xfrm>
        </p:spPr>
        <p:txBody>
          <a:bodyPr/>
          <a:lstStyle/>
          <a:p>
            <a:r>
              <a:rPr lang="en-US" dirty="0" smtClean="0"/>
              <a:t>One-Time Expenditures from Chancellor’s Funds FY2013</a:t>
            </a:r>
            <a:r>
              <a:rPr lang="en-US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dirty="0" smtClean="0"/>
              <a:t>FY2017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000688"/>
              </p:ext>
            </p:extLst>
          </p:nvPr>
        </p:nvGraphicFramePr>
        <p:xfrm>
          <a:off x="663742" y="1825625"/>
          <a:ext cx="1086451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959750" y="254128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/>
              <a:t>M</a:t>
            </a:r>
          </a:p>
        </p:txBody>
      </p:sp>
      <p:sp>
        <p:nvSpPr>
          <p:cNvPr id="8" name="Rectangle 7"/>
          <p:cNvSpPr/>
          <p:nvPr/>
        </p:nvSpPr>
        <p:spPr>
          <a:xfrm>
            <a:off x="6786784" y="260144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/>
              <a:t>M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60739" y="330449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/>
              <a:t>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683763" y="317998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/>
              <a:t>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89754" y="242042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9398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85" y="0"/>
            <a:ext cx="11843084" cy="9342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Chancellor’s One-Time Funding FY2013</a:t>
            </a:r>
            <a:r>
              <a:rPr lang="en-US" sz="36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3600" dirty="0" smtClean="0"/>
              <a:t>FY2017 Totals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499050"/>
              </p:ext>
            </p:extLst>
          </p:nvPr>
        </p:nvGraphicFramePr>
        <p:xfrm>
          <a:off x="669759" y="785732"/>
          <a:ext cx="11024937" cy="576072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1989220">
                  <a:extLst>
                    <a:ext uri="{9D8B030D-6E8A-4147-A177-3AD203B41FA5}">
                      <a16:colId xmlns:a16="http://schemas.microsoft.com/office/drawing/2014/main" val="1118589268"/>
                    </a:ext>
                  </a:extLst>
                </a:gridCol>
                <a:gridCol w="3602962">
                  <a:extLst>
                    <a:ext uri="{9D8B030D-6E8A-4147-A177-3AD203B41FA5}">
                      <a16:colId xmlns:a16="http://schemas.microsoft.com/office/drawing/2014/main" val="3528160077"/>
                    </a:ext>
                  </a:extLst>
                </a:gridCol>
                <a:gridCol w="3382776">
                  <a:extLst>
                    <a:ext uri="{9D8B030D-6E8A-4147-A177-3AD203B41FA5}">
                      <a16:colId xmlns:a16="http://schemas.microsoft.com/office/drawing/2014/main" val="1428584073"/>
                    </a:ext>
                  </a:extLst>
                </a:gridCol>
                <a:gridCol w="2049979">
                  <a:extLst>
                    <a:ext uri="{9D8B030D-6E8A-4147-A177-3AD203B41FA5}">
                      <a16:colId xmlns:a16="http://schemas.microsoft.com/office/drawing/2014/main" val="176638600"/>
                    </a:ext>
                  </a:extLst>
                </a:gridCol>
              </a:tblGrid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Capital Projects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$28.3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1353150453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Supplemental Operating Budgets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$20.7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2767714808"/>
                  </a:ext>
                </a:extLst>
              </a:tr>
              <a:tr h="1187447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    Examples</a:t>
                      </a:r>
                      <a:endParaRPr lang="en-US" sz="2300" dirty="0"/>
                    </a:p>
                  </a:txBody>
                  <a:tcPr marL="274320" marR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Equipment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smtClean="0"/>
                        <a:t>&amp; Furnishings</a:t>
                      </a:r>
                      <a:br>
                        <a:rPr lang="en-US" sz="2400" baseline="0" smtClean="0"/>
                      </a:br>
                      <a:r>
                        <a:rPr lang="en-US" sz="2400" smtClean="0"/>
                        <a:t>Faculty Start-Up</a:t>
                      </a:r>
                      <a:r>
                        <a:rPr lang="en-US" sz="2400" baseline="0" dirty="0" smtClean="0"/>
                        <a:t/>
                      </a:r>
                      <a:br>
                        <a:rPr lang="en-US" sz="2400" baseline="0" dirty="0" smtClean="0"/>
                      </a:br>
                      <a:r>
                        <a:rPr lang="en-US" sz="2400" dirty="0" smtClean="0"/>
                        <a:t>Library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Maintenance Contracts</a:t>
                      </a:r>
                    </a:p>
                    <a:p>
                      <a:r>
                        <a:rPr lang="en-US" sz="2400" dirty="0" smtClean="0"/>
                        <a:t>Studies &amp;</a:t>
                      </a:r>
                      <a:r>
                        <a:rPr lang="en-US" sz="2400" baseline="0" dirty="0" smtClean="0"/>
                        <a:t> Consultants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4166941025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Classroom Renovations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$9.1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1960274323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Information Technology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$7.2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2107117378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Safety/Accessibility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$6.5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1424995195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Campus Infrastructure (Roads, Walkways, Landscaping)</a:t>
                      </a:r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$4.4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1110274363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Part-Time Faculty and Graduate Assistants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$3.8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1375437770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Distance Education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$3.7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2301285025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Graduate Student Support</a:t>
                      </a:r>
                      <a:endParaRPr lang="en-US" sz="2400" dirty="0"/>
                    </a:p>
                  </a:txBody>
                  <a:tcPr marL="2743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$2.0 M</a:t>
                      </a:r>
                      <a:endParaRPr lang="en-US" sz="2400" dirty="0"/>
                    </a:p>
                  </a:txBody>
                  <a:tcPr marL="365760" marR="548640"/>
                </a:tc>
                <a:extLst>
                  <a:ext uri="{0D108BD9-81ED-4DB2-BD59-A6C34878D82A}">
                    <a16:rowId xmlns:a16="http://schemas.microsoft.com/office/drawing/2014/main" val="4252896448"/>
                  </a:ext>
                </a:extLst>
              </a:tr>
              <a:tr h="423581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Total Expenditures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$85.7M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365760" marR="54864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3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938" y="115395"/>
            <a:ext cx="11132127" cy="88570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Changes in Employee Base from 2004 </a:t>
            </a:r>
            <a:r>
              <a:rPr lang="en-US" sz="40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– </a:t>
            </a:r>
            <a:r>
              <a:rPr lang="en-US" sz="4000" dirty="0" smtClean="0"/>
              <a:t>2017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198859"/>
              </p:ext>
            </p:extLst>
          </p:nvPr>
        </p:nvGraphicFramePr>
        <p:xfrm>
          <a:off x="0" y="1001100"/>
          <a:ext cx="12192004" cy="58569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75187">
                  <a:extLst>
                    <a:ext uri="{9D8B030D-6E8A-4147-A177-3AD203B41FA5}">
                      <a16:colId xmlns:a16="http://schemas.microsoft.com/office/drawing/2014/main" val="1420342533"/>
                    </a:ext>
                  </a:extLst>
                </a:gridCol>
                <a:gridCol w="1984075">
                  <a:extLst>
                    <a:ext uri="{9D8B030D-6E8A-4147-A177-3AD203B41FA5}">
                      <a16:colId xmlns:a16="http://schemas.microsoft.com/office/drawing/2014/main" val="982223075"/>
                    </a:ext>
                  </a:extLst>
                </a:gridCol>
                <a:gridCol w="2001329">
                  <a:extLst>
                    <a:ext uri="{9D8B030D-6E8A-4147-A177-3AD203B41FA5}">
                      <a16:colId xmlns:a16="http://schemas.microsoft.com/office/drawing/2014/main" val="2511886135"/>
                    </a:ext>
                  </a:extLst>
                </a:gridCol>
                <a:gridCol w="1958196">
                  <a:extLst>
                    <a:ext uri="{9D8B030D-6E8A-4147-A177-3AD203B41FA5}">
                      <a16:colId xmlns:a16="http://schemas.microsoft.com/office/drawing/2014/main" val="1077914335"/>
                    </a:ext>
                  </a:extLst>
                </a:gridCol>
                <a:gridCol w="2073217">
                  <a:extLst>
                    <a:ext uri="{9D8B030D-6E8A-4147-A177-3AD203B41FA5}">
                      <a16:colId xmlns:a16="http://schemas.microsoft.com/office/drawing/2014/main" val="2516953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Category</a:t>
                      </a:r>
                      <a:endParaRPr lang="en-US" sz="24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Number in 2004-05</a:t>
                      </a:r>
                      <a:endParaRPr lang="en-US" sz="24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Number in 2017-18</a:t>
                      </a:r>
                      <a:endParaRPr lang="en-US" sz="24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Growth in Number</a:t>
                      </a:r>
                      <a:endParaRPr lang="en-US" sz="24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Growth in Percentage</a:t>
                      </a:r>
                      <a:endParaRPr lang="en-US" sz="24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688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EHRA</a:t>
                      </a:r>
                      <a:endParaRPr lang="en-US" sz="2400" dirty="0"/>
                    </a:p>
                  </a:txBody>
                  <a:tcPr marL="1828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297</a:t>
                      </a:r>
                      <a:endParaRPr lang="en-US" sz="2400" dirty="0"/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  264</a:t>
                      </a: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3129544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82880"/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420760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SHRA</a:t>
                      </a:r>
                      <a:endParaRPr lang="en-US" sz="2400" dirty="0"/>
                    </a:p>
                  </a:txBody>
                  <a:tcPr marL="1828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1,106</a:t>
                      </a:r>
                      <a:endParaRPr lang="en-US" sz="2400" dirty="0"/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1,685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  579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300483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82880"/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124495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Faculty Full-Time</a:t>
                      </a:r>
                      <a:endParaRPr lang="en-US" sz="2400" dirty="0"/>
                    </a:p>
                  </a:txBody>
                  <a:tcPr marL="182880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810</a:t>
                      </a:r>
                      <a:endParaRPr lang="en-US" sz="2400" dirty="0"/>
                    </a:p>
                  </a:txBody>
                  <a:tcPr marL="274320" marR="731520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1,155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  345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273204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8288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0396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Faculty Part-Time FTE</a:t>
                      </a:r>
                      <a:endParaRPr lang="en-US" sz="2400" dirty="0"/>
                    </a:p>
                  </a:txBody>
                  <a:tcPr marL="18288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163</a:t>
                      </a:r>
                      <a:endParaRPr lang="en-US" sz="2400" dirty="0"/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184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    21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>
                    <a:lnL w="12700" cmpd="sng">
                      <a:noFill/>
                    </a:lnL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691389"/>
                  </a:ext>
                </a:extLst>
              </a:tr>
              <a:tr h="45957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8288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0315178"/>
                  </a:ext>
                </a:extLst>
              </a:tr>
              <a:tr h="4595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Base</a:t>
                      </a:r>
                      <a:endParaRPr lang="en-US" sz="2400" dirty="0"/>
                    </a:p>
                  </a:txBody>
                  <a:tcPr marL="18288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2,376</a:t>
                      </a:r>
                      <a:endParaRPr lang="en-US" sz="2400" dirty="0"/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3,585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+1,209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L w="12700" cmpd="sng">
                      <a:noFill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>
                    <a:lnL w="12700" cmpd="sng">
                      <a:noFill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1476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8288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 marL="274320" marR="73152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2150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Students</a:t>
                      </a:r>
                      <a:endParaRPr lang="en-US" sz="2400" dirty="0"/>
                    </a:p>
                  </a:txBody>
                  <a:tcPr marL="18288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19,396</a:t>
                      </a:r>
                      <a:endParaRPr lang="en-US" sz="2400" dirty="0"/>
                    </a:p>
                  </a:txBody>
                  <a:tcPr marL="274320" marR="73152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29,317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+9,921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73152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R="822960"/>
                </a:tc>
                <a:extLst>
                  <a:ext uri="{0D108BD9-81ED-4DB2-BD59-A6C34878D82A}">
                    <a16:rowId xmlns:a16="http://schemas.microsoft.com/office/drawing/2014/main" val="258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936" y="0"/>
            <a:ext cx="11132127" cy="8943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Overall Shift in Employment Base 2004 </a:t>
            </a:r>
            <a:r>
              <a:rPr lang="en-US" sz="4000" dirty="0">
                <a:ln w="0">
                  <a:solidFill>
                    <a:srgbClr val="000000">
                      <a:lumMod val="95000"/>
                      <a:lumOff val="5000"/>
                    </a:srgbClr>
                  </a:solidFill>
                </a:ln>
                <a:solidFill>
                  <a:schemeClr val="tx1">
                    <a:lumMod val="90000"/>
                    <a:lumOff val="10000"/>
                  </a:schemeClr>
                </a:solidFill>
              </a:rPr>
              <a:t>– </a:t>
            </a:r>
            <a:r>
              <a:rPr lang="en-US" sz="4000" dirty="0" smtClean="0"/>
              <a:t>2017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161501"/>
              </p:ext>
            </p:extLst>
          </p:nvPr>
        </p:nvGraphicFramePr>
        <p:xfrm>
          <a:off x="0" y="784860"/>
          <a:ext cx="12192000" cy="60731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90876">
                  <a:extLst>
                    <a:ext uri="{9D8B030D-6E8A-4147-A177-3AD203B41FA5}">
                      <a16:colId xmlns:a16="http://schemas.microsoft.com/office/drawing/2014/main" val="1420342533"/>
                    </a:ext>
                  </a:extLst>
                </a:gridCol>
                <a:gridCol w="2968385">
                  <a:extLst>
                    <a:ext uri="{9D8B030D-6E8A-4147-A177-3AD203B41FA5}">
                      <a16:colId xmlns:a16="http://schemas.microsoft.com/office/drawing/2014/main" val="982223075"/>
                    </a:ext>
                  </a:extLst>
                </a:gridCol>
                <a:gridCol w="3027872">
                  <a:extLst>
                    <a:ext uri="{9D8B030D-6E8A-4147-A177-3AD203B41FA5}">
                      <a16:colId xmlns:a16="http://schemas.microsoft.com/office/drawing/2014/main" val="2511886135"/>
                    </a:ext>
                  </a:extLst>
                </a:gridCol>
                <a:gridCol w="3004867">
                  <a:extLst>
                    <a:ext uri="{9D8B030D-6E8A-4147-A177-3AD203B41FA5}">
                      <a16:colId xmlns:a16="http://schemas.microsoft.com/office/drawing/2014/main" val="1077914335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Category</a:t>
                      </a:r>
                      <a:endParaRPr lang="en-US" sz="2800" b="0" dirty="0"/>
                    </a:p>
                  </a:txBody>
                  <a:tcPr marL="27432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2004-05 Base %</a:t>
                      </a:r>
                      <a:endParaRPr lang="en-US" sz="2800" b="0" dirty="0"/>
                    </a:p>
                  </a:txBody>
                  <a:tcPr marL="18288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2017-18 Base %</a:t>
                      </a:r>
                      <a:endParaRPr lang="en-US" sz="2800" b="0" dirty="0"/>
                    </a:p>
                  </a:txBody>
                  <a:tcPr marL="182880">
                    <a:solidFill>
                      <a:srgbClr val="0070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Change Base %</a:t>
                      </a:r>
                      <a:endParaRPr lang="en-US" sz="2800" b="0" dirty="0"/>
                    </a:p>
                  </a:txBody>
                  <a:tcPr marL="182880">
                    <a:solidFill>
                      <a:srgbClr val="0070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68864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EHRA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12.5%</a:t>
                      </a:r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15.6</a:t>
                      </a:r>
                      <a:r>
                        <a:rPr lang="en-US" sz="2800" dirty="0" smtClean="0"/>
                        <a:t>%</a:t>
                      </a: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+3.1%</a:t>
                      </a: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312954450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11135707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SHRA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46.5%</a:t>
                      </a:r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47.0%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-0.5%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300483969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1096104709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2800" spc="-140" baseline="0" dirty="0" smtClean="0"/>
                        <a:t>Faculty Full-Time</a:t>
                      </a:r>
                      <a:endParaRPr lang="en-US" sz="2800" spc="-14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34.0%</a:t>
                      </a:r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32.2%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-1.8%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2732047124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endParaRPr lang="en-US" sz="2800" spc="-14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3313102313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n-US" sz="2800" spc="-200" baseline="0" dirty="0" smtClean="0"/>
                        <a:t>Faculty Part-Time FTE</a:t>
                      </a:r>
                      <a:endParaRPr lang="en-US" sz="2800" spc="-200" baseline="0" dirty="0"/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6.9%</a:t>
                      </a:r>
                      <a:endParaRPr lang="en-US" sz="2800" dirty="0"/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-1.7%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/>
                </a:tc>
                <a:extLst>
                  <a:ext uri="{0D108BD9-81ED-4DB2-BD59-A6C34878D82A}">
                    <a16:rowId xmlns:a16="http://schemas.microsoft.com/office/drawing/2014/main" val="205183595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endParaRPr lang="en-US" sz="2800" spc="-200" baseline="0" dirty="0"/>
                    </a:p>
                  </a:txBody>
                  <a:tcPr marR="0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marL="182880" marR="1005840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621795"/>
                  </a:ext>
                </a:extLst>
              </a:tr>
              <a:tr h="503938">
                <a:tc>
                  <a:txBody>
                    <a:bodyPr/>
                    <a:lstStyle/>
                    <a:p>
                      <a:r>
                        <a:rPr lang="en-US" sz="2800" spc="-200" baseline="0" dirty="0" smtClean="0"/>
                        <a:t>Total</a:t>
                      </a:r>
                      <a:endParaRPr lang="en-US" sz="2800" spc="-200" baseline="0" dirty="0"/>
                    </a:p>
                  </a:txBody>
                  <a:tcPr marR="0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99.9%</a:t>
                      </a:r>
                      <a:endParaRPr lang="en-US" sz="2800" dirty="0"/>
                    </a:p>
                  </a:txBody>
                  <a:tcPr marL="182880" marR="1005840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99.9%</a:t>
                      </a:r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1005840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31413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0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3261</TotalTime>
  <Words>433</Words>
  <Application>Microsoft Office PowerPoint</Application>
  <PresentationFormat>Widescreen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Budget and Personnel Trends Related to Enrollment Growth  2004  to 2017</vt:lpstr>
      <vt:lpstr>PowerPoint Presentation</vt:lpstr>
      <vt:lpstr>Enrollment-Related History of Funding and Permanent Reductions FY 06 – FY17</vt:lpstr>
      <vt:lpstr>Strategic Salary Adjustments FY 2007 – 2018</vt:lpstr>
      <vt:lpstr>Distribution of Salary Adjustments FY 2007 – 2018</vt:lpstr>
      <vt:lpstr>One-Time Expenditures from Chancellor’s Funds FY2013 – FY2017</vt:lpstr>
      <vt:lpstr>Chancellor’s One-Time Funding FY2013 – FY2017 Totals</vt:lpstr>
      <vt:lpstr>Changes in Employee Base from 2004 – 2017</vt:lpstr>
      <vt:lpstr>Overall Shift in Employment Base 2004 – 2017</vt:lpstr>
      <vt:lpstr>Why Growth in EHRA Non-Faculty?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Shue, Brenda</dc:creator>
  <cp:lastModifiedBy>Wyse, Matt</cp:lastModifiedBy>
  <cp:revision>101</cp:revision>
  <cp:lastPrinted>2017-09-19T14:02:50Z</cp:lastPrinted>
  <dcterms:created xsi:type="dcterms:W3CDTF">2017-08-29T17:25:09Z</dcterms:created>
  <dcterms:modified xsi:type="dcterms:W3CDTF">2017-09-21T14:58:54Z</dcterms:modified>
</cp:coreProperties>
</file>