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2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E6CA8-6374-0BD9-2D93-BEFFD57B1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FC984-D8B2-AC1B-04DA-6D6D7011A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4367A-DD36-DC55-AC41-6F0456DC6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69ABE-64A0-2AD7-8D14-8C262CC8D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54C18-70AE-C1AB-89CC-B1B73FCBC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1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B7EA4-312B-4DEE-F583-B83BB36AD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B533A-8196-F16B-8FA5-60D8DAFE3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17A35-451A-1CAB-350B-BB4157936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C2CDF-A3D1-12E1-BD0E-F4102413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13161-52CD-BCF2-6697-284A9632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2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E8AF30-F607-8925-4FB3-561E4CD04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7A278-2588-B7B5-2D55-E6EB944A7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8C5EE-447B-3097-BBEA-2AC94C3C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7EE60-EE43-20C6-6318-F076D58B8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23B8B-0472-7FDA-FD9F-FE6478A19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9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4C8B9-D9BF-9C9D-962D-E6FC41295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9488E-B28F-6E12-2360-5DF161DC2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10DB8-46FB-402A-B15C-F4614D7AA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6C28-279D-DD1A-8B26-AA2665F0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EE103-E4D6-963E-9862-C13567761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4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56432-545D-3528-A53B-EA9E48662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D94C8-0C55-9AA7-E74E-2633303AC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3571A-49F8-DBD9-F01B-CCDD9F69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1B880-295A-BF94-D998-83BFF879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184E3-C9B2-D8AE-E0C0-E3EE6CC0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0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CAAF-213D-59AC-AD9B-1027A21FF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66059-4E40-E965-6F22-57A8D70687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3191FB-7379-F484-B34A-3BEF6F920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A1927-4F1B-3020-DA55-06CF8839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C6B6AD-7FB7-438F-3118-A3D97F78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FE329-2DC2-211B-E817-1DAFA51FB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6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F2B1C-AC99-6D2C-82C3-E9F38632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61799-6653-F5CA-961B-B9839767D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86B90-E31C-7BC6-42BD-6C3C951DA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6D95D-6816-9C44-E431-6662A9C3B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30C4B7-2406-9294-B5C0-94DEBCC3A8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49FA1-7876-2E57-5CA4-4F8F98FD6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C62783-B2DB-3DE7-EE45-41FF473D7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8008A1-2DF4-F95C-5778-A170F078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9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9E860-D56E-44B8-8734-32011309A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C9083B-8708-7559-D446-5CA24BE8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D723E5-E87A-9F80-0B61-DC8FAE748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8A68B3-C098-DD29-2F33-2DD13B979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0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718ACF-73E9-B149-822B-89DF22215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18F02A-5D0D-8843-CCA9-A81E3B3F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466B3-39C1-4E83-6DAE-6FFF01410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3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09ADE-BA0A-0851-ED0C-FDE0EC496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6349A-2908-8A84-4209-EBAB85925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1D267-0DD4-A803-7CD1-A8856213A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78719-501A-82A9-46AA-EE3E9C0D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1E600-96AF-2178-E82C-B3254D988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691E9-6352-2BD8-A429-7A85F1A6B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5E624-D089-89FA-160B-F3CE494AE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2B1101-CF61-48E5-E9D9-F263C66481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F8AF0-DACF-BAC1-9940-ED73C3D45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3613E-CF6A-8373-8A56-F9AFA5A8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40F28C-DCA6-600B-9945-AECD7C500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28B8C-A422-DDFB-F214-905D25675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6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6DFAA2-C683-0869-1980-EE0162E7D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87074-6101-8926-5B2D-C2F057F9A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9C62B-3D2E-E0FD-4714-9CDC0C846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8E7D2-CE96-4AFC-A861-3CC18A5C2D0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442CC-4A8F-97D5-FA89-B5994D75B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0FAA9-252E-4714-258E-772AA8412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DE652-5070-4C85-9AF0-20F56BDDD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7515B-BAE6-FC95-9243-0ED9B75E7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200"/>
            <a:ext cx="9144000" cy="2641600"/>
          </a:xfrm>
        </p:spPr>
        <p:txBody>
          <a:bodyPr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3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br>
              <a:rPr lang="en-US" sz="3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University of North Carolina at Charlotte</a:t>
            </a:r>
            <a:br>
              <a:rPr lang="en-US" sz="3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Demonstration Activity Resource Team</a:t>
            </a:r>
            <a:br>
              <a:rPr lang="en-US" sz="3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(DART)</a:t>
            </a:r>
            <a:br>
              <a:rPr lang="en-US" sz="3600" b="0" dirty="0">
                <a:effectLst/>
              </a:rPr>
            </a:b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A173A-2D20-59F7-5CEB-4C44B04FF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6034"/>
            <a:ext cx="9144000" cy="174407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0C764E9-7A8C-C658-D8E1-74AE9F25E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14880"/>
            <a:ext cx="11430000" cy="464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62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4828-C1BF-1A06-858F-5111C17A3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120" y="101600"/>
            <a:ext cx="9144000" cy="169672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>
                <a:latin typeface="+mn-lt"/>
              </a:rPr>
              <a:t>DART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DD8599-C59C-9D15-874F-50023DD44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1930400"/>
            <a:ext cx="11013440" cy="4927600"/>
          </a:xfrm>
        </p:spPr>
        <p:txBody>
          <a:bodyPr/>
          <a:lstStyle/>
          <a:p>
            <a:pPr algn="l"/>
            <a:endParaRPr lang="en-US" sz="3200" i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DART is </a:t>
            </a:r>
            <a:r>
              <a:rPr lang="en-US" sz="3600" dirty="0"/>
              <a:t>coordinated out of the Division of Student Affairs and led by the Dean of </a:t>
            </a:r>
            <a:r>
              <a:rPr lang="en-US" sz="3200" dirty="0"/>
              <a:t>Students, who serves as the DART Captain.</a:t>
            </a:r>
          </a:p>
          <a:p>
            <a:pPr algn="l"/>
            <a:endParaRPr lang="en-US" sz="3200" i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rgbClr val="000000"/>
                </a:solidFill>
                <a:effectLst/>
              </a:rPr>
              <a:t>Cross-divisional staff volunteers serve as DART Deputies that assist the DART Captain in having an on-site presence during demonstration activities</a:t>
            </a:r>
            <a:r>
              <a:rPr lang="en-US" sz="3600" dirty="0">
                <a:solidFill>
                  <a:srgbClr val="000000"/>
                </a:solidFill>
              </a:rPr>
              <a:t>.</a:t>
            </a:r>
            <a:endParaRPr lang="en-US" sz="3600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3200" i="1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178007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4828-C1BF-1A06-858F-5111C17A3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120" y="101600"/>
            <a:ext cx="9144000" cy="163576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DART 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DD8599-C59C-9D15-874F-50023DD44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" y="1828800"/>
            <a:ext cx="11013440" cy="4754880"/>
          </a:xfrm>
        </p:spPr>
        <p:txBody>
          <a:bodyPr>
            <a:normAutofit lnSpcReduction="10000"/>
          </a:bodyPr>
          <a:lstStyle/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285750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</a:endParaRPr>
          </a:p>
          <a:p>
            <a:pPr marL="285750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</a:endParaRPr>
          </a:p>
          <a:p>
            <a:pPr marL="285750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Respond to planned and unplanned demonstration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 events to </a:t>
            </a:r>
            <a:r>
              <a:rPr lang="en-US" sz="3200" dirty="0">
                <a:solidFill>
                  <a:srgbClr val="000000"/>
                </a:solidFill>
              </a:rPr>
              <a:t>promote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 a safe living and learning environment</a:t>
            </a:r>
            <a:r>
              <a:rPr lang="en-US" sz="3200" dirty="0">
                <a:solidFill>
                  <a:srgbClr val="000000"/>
                </a:solidFill>
              </a:rPr>
              <a:t> and to m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inimize disruption to university operations. 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marL="285750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Support individuals’ free speech rights and student activism.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marL="285750" indent="-285750" algn="l" fontAlgn="base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To a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nswer questions </a:t>
            </a:r>
            <a:r>
              <a:rPr lang="en-US" sz="3200" dirty="0">
                <a:solidFill>
                  <a:srgbClr val="000000"/>
                </a:solidFill>
              </a:rPr>
              <a:t>event organizers 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may have and de-escalate unsafe situations.</a:t>
            </a:r>
          </a:p>
          <a:p>
            <a:pPr algn="l" fontAlgn="base">
              <a:spcBef>
                <a:spcPts val="0"/>
              </a:spcBef>
            </a:pPr>
            <a:endParaRPr lang="en-US" sz="3200" b="1" i="0" u="none" strike="noStrike" dirty="0">
              <a:solidFill>
                <a:srgbClr val="000000"/>
              </a:solidFill>
              <a:effectLst/>
            </a:endParaRPr>
          </a:p>
          <a:p>
            <a:pPr marL="285750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600" i="1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3200" i="1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07683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4828-C1BF-1A06-858F-5111C17A3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440" y="121920"/>
            <a:ext cx="9144000" cy="1584960"/>
          </a:xfrm>
        </p:spPr>
        <p:txBody>
          <a:bodyPr>
            <a:noAutofit/>
          </a:bodyPr>
          <a:lstStyle/>
          <a:p>
            <a:br>
              <a:rPr lang="en-US" sz="4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4800" b="1" i="0" u="none" strike="noStrike" dirty="0">
                <a:solidFill>
                  <a:srgbClr val="000000"/>
                </a:solidFill>
                <a:effectLst/>
                <a:latin typeface="+mn-lt"/>
              </a:rPr>
              <a:t>Types of Events that may</a:t>
            </a:r>
            <a:br>
              <a:rPr lang="en-US" sz="4800" b="1" i="0" u="none" strike="noStrike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en-US" sz="4800" b="1" i="0" u="none" strike="noStrike" dirty="0">
                <a:solidFill>
                  <a:srgbClr val="000000"/>
                </a:solidFill>
                <a:effectLst/>
                <a:latin typeface="+mn-lt"/>
              </a:rPr>
              <a:t> involve DART</a:t>
            </a:r>
            <a:endParaRPr lang="en-US" sz="4800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DD8599-C59C-9D15-874F-50023DD44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" y="2133600"/>
            <a:ext cx="11013440" cy="4450080"/>
          </a:xfrm>
        </p:spPr>
        <p:txBody>
          <a:bodyPr/>
          <a:lstStyle/>
          <a:p>
            <a:pPr marL="571500" indent="-5715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Protests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571500" indent="-5715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Vigils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571500" indent="-5715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Demonstrations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571500" indent="-5715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High Profile Programs and Speakers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9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4828-C1BF-1A06-858F-5111C17A3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120" y="101600"/>
            <a:ext cx="9144000" cy="163576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DART Coordination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DD8599-C59C-9D15-874F-50023DD44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" y="1828800"/>
            <a:ext cx="11013440" cy="4754880"/>
          </a:xfrm>
        </p:spPr>
        <p:txBody>
          <a:bodyPr>
            <a:normAutofit/>
          </a:bodyPr>
          <a:lstStyle/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285750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22222"/>
                </a:solidFill>
                <a:effectLst/>
              </a:rPr>
              <a:t>Larry </a:t>
            </a:r>
            <a:r>
              <a:rPr lang="en-US" sz="3600" b="0" i="0" dirty="0" err="1">
                <a:solidFill>
                  <a:srgbClr val="222222"/>
                </a:solidFill>
                <a:effectLst/>
              </a:rPr>
              <a:t>Gourdine</a:t>
            </a:r>
            <a:r>
              <a:rPr lang="en-US" sz="3600" dirty="0">
                <a:solidFill>
                  <a:srgbClr val="222222"/>
                </a:solidFill>
              </a:rPr>
              <a:t> in the Office of </a:t>
            </a:r>
            <a:r>
              <a:rPr lang="en-US" sz="3600" b="0" i="0" dirty="0">
                <a:solidFill>
                  <a:srgbClr val="222222"/>
                </a:solidFill>
                <a:effectLst/>
              </a:rPr>
              <a:t>Dean of Students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600" b="0" i="0" dirty="0">
              <a:solidFill>
                <a:srgbClr val="222222"/>
              </a:solidFill>
              <a:effectLst/>
            </a:endParaRPr>
          </a:p>
          <a:p>
            <a:pPr marL="285750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22222"/>
                </a:solidFill>
                <a:effectLst/>
              </a:rPr>
              <a:t>Lucian Wilhelm in Conferences, Reservations and Event Services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600" b="0" i="0" dirty="0">
              <a:solidFill>
                <a:srgbClr val="222222"/>
              </a:solidFill>
              <a:effectLst/>
            </a:endParaRPr>
          </a:p>
          <a:p>
            <a:pPr marL="285750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22222"/>
                </a:solidFill>
                <a:effectLst/>
              </a:rPr>
              <a:t>Chris </a:t>
            </a:r>
            <a:r>
              <a:rPr lang="en-US" sz="3600" b="0" i="0" dirty="0" err="1">
                <a:solidFill>
                  <a:srgbClr val="222222"/>
                </a:solidFill>
                <a:effectLst/>
              </a:rPr>
              <a:t>Gonyar</a:t>
            </a:r>
            <a:r>
              <a:rPr lang="en-US" sz="3600" b="0" i="0" dirty="0">
                <a:solidFill>
                  <a:srgbClr val="222222"/>
                </a:solidFill>
                <a:effectLst/>
              </a:rPr>
              <a:t> in Emergency Management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600" b="0" i="0" dirty="0">
              <a:solidFill>
                <a:srgbClr val="222222"/>
              </a:solidFill>
              <a:effectLst/>
            </a:endParaRPr>
          </a:p>
          <a:p>
            <a:pPr marL="285750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22222"/>
                </a:solidFill>
                <a:effectLst/>
              </a:rPr>
              <a:t>Jeff Baker in Police &amp; Public Safety</a:t>
            </a:r>
            <a:endParaRPr lang="en-US" sz="3600" dirty="0">
              <a:solidFill>
                <a:srgbClr val="000000"/>
              </a:solidFill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600" i="1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3200" i="1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29258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4828-C1BF-1A06-858F-5111C17A3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1323"/>
            <a:ext cx="9144000" cy="1011237"/>
          </a:xfrm>
        </p:spPr>
        <p:txBody>
          <a:bodyPr/>
          <a:lstStyle/>
          <a:p>
            <a:r>
              <a:rPr lang="en-US" b="1" dirty="0"/>
              <a:t>Campus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DD8599-C59C-9D15-874F-50023DD44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" y="2133600"/>
            <a:ext cx="11013440" cy="445008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u="sng" dirty="0"/>
              <a:t>Demonstration Activity Resource Team</a:t>
            </a:r>
          </a:p>
          <a:p>
            <a:pPr algn="l"/>
            <a:r>
              <a:rPr lang="en-US" sz="3200" dirty="0"/>
              <a:t>   Dart.charlotte.edu</a:t>
            </a:r>
          </a:p>
          <a:p>
            <a:pPr algn="l"/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u="sng" dirty="0"/>
              <a:t>Free Speech Policies and Procedures</a:t>
            </a:r>
          </a:p>
          <a:p>
            <a:pPr algn="l"/>
            <a:r>
              <a:rPr lang="en-US" sz="3200" dirty="0"/>
              <a:t>   Freespeech.charlotte.edu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83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53D9-32A6-3819-D6DF-EE8B4343D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" y="2397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QUESTIONS!</a:t>
            </a:r>
          </a:p>
        </p:txBody>
      </p:sp>
    </p:spTree>
    <p:extLst>
      <p:ext uri="{BB962C8B-B14F-4D97-AF65-F5344CB8AC3E}">
        <p14:creationId xmlns:p14="http://schemas.microsoft.com/office/powerpoint/2010/main" val="52747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193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  University of North Carolina at Charlotte Demonstration Activity Resource Team (DART)  </vt:lpstr>
      <vt:lpstr>    DART </vt:lpstr>
      <vt:lpstr>DART Approach</vt:lpstr>
      <vt:lpstr> Types of Events that may  involve DART</vt:lpstr>
      <vt:lpstr>DART Coordination Team</vt:lpstr>
      <vt:lpstr>Campus Resources</vt:lpstr>
      <vt:lpstr>QUESTIONS!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North Carolina at Charlotte Demonstration Activity Resource Team (DART)</dc:title>
  <dc:creator>Larry</dc:creator>
  <cp:lastModifiedBy>Matt</cp:lastModifiedBy>
  <cp:revision>14</cp:revision>
  <dcterms:created xsi:type="dcterms:W3CDTF">2024-01-17T00:29:55Z</dcterms:created>
  <dcterms:modified xsi:type="dcterms:W3CDTF">2024-01-18T15:18:29Z</dcterms:modified>
</cp:coreProperties>
</file>