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92" r:id="rId2"/>
    <p:sldId id="294" r:id="rId3"/>
    <p:sldId id="323" r:id="rId4"/>
    <p:sldId id="316" r:id="rId5"/>
    <p:sldId id="334" r:id="rId6"/>
    <p:sldId id="330" r:id="rId7"/>
    <p:sldId id="307" r:id="rId8"/>
    <p:sldId id="356" r:id="rId9"/>
    <p:sldId id="355" r:id="rId10"/>
    <p:sldId id="354" r:id="rId11"/>
    <p:sldId id="357" r:id="rId12"/>
    <p:sldId id="342"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4Syp1ZpobYWH0TOSGmblJ3WFd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6B2"/>
    <a:srgbClr val="007377"/>
    <a:srgbClr val="101820"/>
    <a:srgbClr val="899064"/>
    <a:srgbClr val="005035"/>
    <a:srgbClr val="801820"/>
    <a:srgbClr val="A49665"/>
    <a:srgbClr val="802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9"/>
    <p:restoredTop sz="88263"/>
  </p:normalViewPr>
  <p:slideViewPr>
    <p:cSldViewPr snapToGrid="0" snapToObjects="1">
      <p:cViewPr varScale="1">
        <p:scale>
          <a:sx n="97" d="100"/>
          <a:sy n="97" d="100"/>
        </p:scale>
        <p:origin x="9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5246A-76EE-B548-A5B6-18FBAD320B91}" type="doc">
      <dgm:prSet loTypeId="urn:microsoft.com/office/officeart/2005/8/layout/hProcess7" loCatId="" qsTypeId="urn:microsoft.com/office/officeart/2005/8/quickstyle/simple1" qsCatId="simple" csTypeId="urn:microsoft.com/office/officeart/2005/8/colors/accent0_2" csCatId="mainScheme" phldr="1"/>
      <dgm:spPr/>
      <dgm:t>
        <a:bodyPr/>
        <a:lstStyle/>
        <a:p>
          <a:endParaRPr lang="en-US"/>
        </a:p>
      </dgm:t>
    </dgm:pt>
    <dgm:pt modelId="{791567EC-1C75-D446-AF25-8FCA18E83B91}">
      <dgm:prSet phldrT="[Text]"/>
      <dgm:spPr>
        <a:solidFill>
          <a:srgbClr val="005035"/>
        </a:solidFill>
        <a:ln>
          <a:solidFill>
            <a:srgbClr val="005035"/>
          </a:solidFill>
        </a:ln>
      </dgm:spPr>
      <dgm:t>
        <a:bodyPr/>
        <a:lstStyle/>
        <a:p>
          <a:r>
            <a:rPr lang="en-US" b="0" i="0" dirty="0">
              <a:solidFill>
                <a:srgbClr val="F1E6B2"/>
              </a:solidFill>
              <a:latin typeface="Neusa Next Std Trial Medium" pitchFamily="2" charset="0"/>
              <a:cs typeface="Arial Narrow" panose="020B0604020202020204" pitchFamily="34" charset="0"/>
            </a:rPr>
            <a:t>INFORMATION SESSIONS</a:t>
          </a:r>
        </a:p>
      </dgm:t>
    </dgm:pt>
    <dgm:pt modelId="{9EB587D8-C8EE-914D-AA07-4C7262C006F7}" type="parTrans" cxnId="{F1AEA306-EA44-D843-B569-A5276CF21A57}">
      <dgm:prSet/>
      <dgm:spPr/>
      <dgm:t>
        <a:bodyPr/>
        <a:lstStyle/>
        <a:p>
          <a:endParaRPr lang="en-US"/>
        </a:p>
      </dgm:t>
    </dgm:pt>
    <dgm:pt modelId="{AD7F4AE1-EDC1-2042-A57C-699FB5571195}" type="sibTrans" cxnId="{F1AEA306-EA44-D843-B569-A5276CF21A57}">
      <dgm:prSet/>
      <dgm:spPr/>
      <dgm:t>
        <a:bodyPr/>
        <a:lstStyle/>
        <a:p>
          <a:endParaRPr lang="en-US"/>
        </a:p>
      </dgm:t>
    </dgm:pt>
    <dgm:pt modelId="{D823FEDA-9409-1447-9075-7D2200ABB7D7}">
      <dgm:prSet phldrT="[Text]"/>
      <dgm:spPr/>
      <dgm:t>
        <a:bodyPr/>
        <a:lstStyle/>
        <a:p>
          <a:pPr>
            <a:buClr>
              <a:srgbClr val="ADADAD"/>
            </a:buClr>
            <a:buFont typeface="Arial" panose="020B0604020202020204" pitchFamily="34" charset="0"/>
            <a:buNone/>
          </a:pPr>
          <a:r>
            <a:rPr lang="en-US" b="0" i="0" dirty="0">
              <a:solidFill>
                <a:schemeClr val="bg1"/>
              </a:solidFill>
              <a:latin typeface="Neusa Next Std Trial" pitchFamily="2" charset="0"/>
              <a:cs typeface="Arial Narrow" panose="020B0604020202020204" pitchFamily="34" charset="0"/>
            </a:rPr>
            <a:t>Early plan access to ADIE, Deans and Cabinet (once approved)</a:t>
          </a:r>
          <a:endParaRPr lang="en-US" b="0" i="0" dirty="0">
            <a:solidFill>
              <a:schemeClr val="bg1"/>
            </a:solidFill>
            <a:latin typeface="Neusa Next Std Trial" pitchFamily="2" charset="0"/>
          </a:endParaRPr>
        </a:p>
      </dgm:t>
    </dgm:pt>
    <dgm:pt modelId="{908EC651-3DE4-5149-AEFF-D256B4242010}" type="parTrans" cxnId="{B8AF8A73-1D40-FE42-95A9-5220173716EE}">
      <dgm:prSet/>
      <dgm:spPr/>
      <dgm:t>
        <a:bodyPr/>
        <a:lstStyle/>
        <a:p>
          <a:endParaRPr lang="en-US"/>
        </a:p>
      </dgm:t>
    </dgm:pt>
    <dgm:pt modelId="{6CAFD139-270D-194E-A888-D84857430F78}" type="sibTrans" cxnId="{B8AF8A73-1D40-FE42-95A9-5220173716EE}">
      <dgm:prSet/>
      <dgm:spPr/>
      <dgm:t>
        <a:bodyPr/>
        <a:lstStyle/>
        <a:p>
          <a:endParaRPr lang="en-US"/>
        </a:p>
      </dgm:t>
    </dgm:pt>
    <dgm:pt modelId="{70723D32-15AD-9D4E-81CC-3A97212060AD}">
      <dgm:prSet phldrT="[Text]"/>
      <dgm:spPr>
        <a:solidFill>
          <a:srgbClr val="005035"/>
        </a:solidFill>
        <a:ln>
          <a:solidFill>
            <a:srgbClr val="005035"/>
          </a:solidFill>
        </a:ln>
      </dgm:spPr>
      <dgm:t>
        <a:bodyPr/>
        <a:lstStyle/>
        <a:p>
          <a:r>
            <a:rPr lang="en-US" b="0" i="0" dirty="0">
              <a:solidFill>
                <a:srgbClr val="F1E6B2"/>
              </a:solidFill>
              <a:latin typeface="Neusa Next Std Trial Medium" pitchFamily="2" charset="0"/>
              <a:cs typeface="Arial Narrow" panose="020B0604020202020204" pitchFamily="34" charset="0"/>
            </a:rPr>
            <a:t>PLAN WORKSHOPS</a:t>
          </a:r>
        </a:p>
      </dgm:t>
    </dgm:pt>
    <dgm:pt modelId="{64CADE7E-FA17-4742-9D22-F067388F0C36}" type="parTrans" cxnId="{6CB2D3D5-1E46-7449-8CAE-3E17771D1C93}">
      <dgm:prSet/>
      <dgm:spPr/>
      <dgm:t>
        <a:bodyPr/>
        <a:lstStyle/>
        <a:p>
          <a:endParaRPr lang="en-US"/>
        </a:p>
      </dgm:t>
    </dgm:pt>
    <dgm:pt modelId="{58750D6E-ECF2-954E-8739-EE6F4AC73B4E}" type="sibTrans" cxnId="{6CB2D3D5-1E46-7449-8CAE-3E17771D1C93}">
      <dgm:prSet/>
      <dgm:spPr/>
      <dgm:t>
        <a:bodyPr/>
        <a:lstStyle/>
        <a:p>
          <a:endParaRPr lang="en-US"/>
        </a:p>
      </dgm:t>
    </dgm:pt>
    <dgm:pt modelId="{90D536E9-A484-5A47-8E53-71D9BF65ED35}">
      <dgm:prSet phldrT="[Text]"/>
      <dgm:spPr/>
      <dgm:t>
        <a:bodyPr/>
        <a:lstStyle/>
        <a:p>
          <a:pPr>
            <a:buClr>
              <a:srgbClr val="ADADAD"/>
            </a:buClr>
          </a:pPr>
          <a:r>
            <a:rPr lang="en-US" b="0" i="0" dirty="0">
              <a:solidFill>
                <a:schemeClr val="bg1"/>
              </a:solidFill>
              <a:latin typeface="Neusa Next Std Trial" pitchFamily="2" charset="0"/>
              <a:cs typeface="Arial Narrow" panose="020B0604020202020204" pitchFamily="34" charset="0"/>
            </a:rPr>
            <a:t>Monthly college and division-level workshops</a:t>
          </a:r>
          <a:endParaRPr lang="en-US" b="0" i="0" dirty="0">
            <a:solidFill>
              <a:schemeClr val="bg1"/>
            </a:solidFill>
            <a:latin typeface="Neusa Next Std Trial" pitchFamily="2" charset="0"/>
          </a:endParaRPr>
        </a:p>
      </dgm:t>
    </dgm:pt>
    <dgm:pt modelId="{8220BEF2-DE65-DD4B-AC30-90E70633C5B2}" type="parTrans" cxnId="{47D3426B-7161-9244-9CC2-32298DF8D0C8}">
      <dgm:prSet/>
      <dgm:spPr/>
      <dgm:t>
        <a:bodyPr/>
        <a:lstStyle/>
        <a:p>
          <a:endParaRPr lang="en-US"/>
        </a:p>
      </dgm:t>
    </dgm:pt>
    <dgm:pt modelId="{864328EB-37C3-8449-9C2A-FAA0FAA00983}" type="sibTrans" cxnId="{47D3426B-7161-9244-9CC2-32298DF8D0C8}">
      <dgm:prSet/>
      <dgm:spPr/>
      <dgm:t>
        <a:bodyPr/>
        <a:lstStyle/>
        <a:p>
          <a:endParaRPr lang="en-US"/>
        </a:p>
      </dgm:t>
    </dgm:pt>
    <dgm:pt modelId="{2E31300B-522F-814B-B513-A40FD7C1037F}">
      <dgm:prSet phldrT="[Text]"/>
      <dgm:spPr>
        <a:solidFill>
          <a:srgbClr val="005035"/>
        </a:solidFill>
        <a:ln>
          <a:solidFill>
            <a:srgbClr val="005035"/>
          </a:solidFill>
        </a:ln>
      </dgm:spPr>
      <dgm:t>
        <a:bodyPr/>
        <a:lstStyle/>
        <a:p>
          <a:r>
            <a:rPr lang="en-US" b="0" i="0" dirty="0">
              <a:solidFill>
                <a:srgbClr val="F1E6B2"/>
              </a:solidFill>
              <a:latin typeface="Neusa Next Std Trial Medium" pitchFamily="2" charset="0"/>
              <a:cs typeface="Arial Narrow" panose="020B0604020202020204" pitchFamily="34" charset="0"/>
            </a:rPr>
            <a:t>AFTERWORK</a:t>
          </a:r>
          <a:r>
            <a:rPr lang="en-US" b="0" i="0" dirty="0">
              <a:solidFill>
                <a:srgbClr val="F1E6B2"/>
              </a:solidFill>
              <a:latin typeface="Neusa Next Std Trial Medium" pitchFamily="2" charset="0"/>
            </a:rPr>
            <a:t> </a:t>
          </a:r>
        </a:p>
      </dgm:t>
    </dgm:pt>
    <dgm:pt modelId="{61568FC4-1D87-F74A-986E-6682DCF93EB8}" type="parTrans" cxnId="{E9E39047-CC19-5141-963C-2C5C0D519955}">
      <dgm:prSet/>
      <dgm:spPr/>
      <dgm:t>
        <a:bodyPr/>
        <a:lstStyle/>
        <a:p>
          <a:endParaRPr lang="en-US"/>
        </a:p>
      </dgm:t>
    </dgm:pt>
    <dgm:pt modelId="{22D9F5BF-73B5-E942-A153-1A56BD76A9A6}" type="sibTrans" cxnId="{E9E39047-CC19-5141-963C-2C5C0D519955}">
      <dgm:prSet/>
      <dgm:spPr/>
      <dgm:t>
        <a:bodyPr/>
        <a:lstStyle/>
        <a:p>
          <a:endParaRPr lang="en-US"/>
        </a:p>
      </dgm:t>
    </dgm:pt>
    <dgm:pt modelId="{71ADF3B1-FADE-A24C-92BD-950767E30D5D}">
      <dgm:prSet phldrT="[Text]"/>
      <dgm:spPr/>
      <dgm:t>
        <a:bodyPr/>
        <a:lstStyle/>
        <a:p>
          <a:pPr>
            <a:buClr>
              <a:srgbClr val="ADADAD"/>
            </a:buClr>
          </a:pPr>
          <a:r>
            <a:rPr lang="en-US" b="0" i="0" dirty="0">
              <a:solidFill>
                <a:schemeClr val="bg1"/>
              </a:solidFill>
              <a:latin typeface="Neusa Next Std Trial" pitchFamily="2" charset="0"/>
              <a:cs typeface="Arial Narrow" panose="020B0604020202020204" pitchFamily="34" charset="0"/>
            </a:rPr>
            <a:t>Monthly IEAP workshops</a:t>
          </a:r>
        </a:p>
      </dgm:t>
    </dgm:pt>
    <dgm:pt modelId="{BC3E452C-B5CE-4A40-87DE-53FCEE585DBF}" type="parTrans" cxnId="{EBB0A6EB-00B8-254C-BA4C-F64C5A2D2675}">
      <dgm:prSet/>
      <dgm:spPr/>
      <dgm:t>
        <a:bodyPr/>
        <a:lstStyle/>
        <a:p>
          <a:endParaRPr lang="en-US"/>
        </a:p>
      </dgm:t>
    </dgm:pt>
    <dgm:pt modelId="{1BE844B1-5222-8046-9F21-979640A911EB}" type="sibTrans" cxnId="{EBB0A6EB-00B8-254C-BA4C-F64C5A2D2675}">
      <dgm:prSet/>
      <dgm:spPr/>
      <dgm:t>
        <a:bodyPr/>
        <a:lstStyle/>
        <a:p>
          <a:endParaRPr lang="en-US"/>
        </a:p>
      </dgm:t>
    </dgm:pt>
    <dgm:pt modelId="{07CE3D6A-25ED-D541-A0FC-10D0F8ADA5AE}">
      <dgm:prSet/>
      <dgm:spPr/>
      <dgm:t>
        <a:bodyPr/>
        <a:lstStyle/>
        <a:p>
          <a:pPr>
            <a:buFont typeface="Arial" panose="020B0604020202020204" pitchFamily="34" charset="0"/>
            <a:buNone/>
          </a:pPr>
          <a:r>
            <a:rPr lang="en-US" b="0" i="0" dirty="0">
              <a:solidFill>
                <a:schemeClr val="bg1"/>
              </a:solidFill>
              <a:latin typeface="Neusa Next Std Trial" pitchFamily="2" charset="0"/>
              <a:cs typeface="Arial Narrow" panose="020B0604020202020204" pitchFamily="34" charset="0"/>
            </a:rPr>
            <a:t>Information sessions with each of the colleges and divisions</a:t>
          </a:r>
        </a:p>
      </dgm:t>
    </dgm:pt>
    <dgm:pt modelId="{66DBEFED-B555-374F-956C-AD25DACF6017}" type="parTrans" cxnId="{0F23AA3B-8957-E24B-9A9D-C037D62260AD}">
      <dgm:prSet/>
      <dgm:spPr/>
      <dgm:t>
        <a:bodyPr/>
        <a:lstStyle/>
        <a:p>
          <a:endParaRPr lang="en-US"/>
        </a:p>
      </dgm:t>
    </dgm:pt>
    <dgm:pt modelId="{F6D0E1B4-3190-F446-A683-5DF189C8B3EE}" type="sibTrans" cxnId="{0F23AA3B-8957-E24B-9A9D-C037D62260AD}">
      <dgm:prSet/>
      <dgm:spPr/>
      <dgm:t>
        <a:bodyPr/>
        <a:lstStyle/>
        <a:p>
          <a:endParaRPr lang="en-US"/>
        </a:p>
      </dgm:t>
    </dgm:pt>
    <dgm:pt modelId="{40C3ADE2-09DF-D241-BFB6-9F9D3233B60E}">
      <dgm:prSet/>
      <dgm:spPr/>
      <dgm:t>
        <a:bodyPr/>
        <a:lstStyle/>
        <a:p>
          <a:pPr>
            <a:buFont typeface="Arial" panose="020B0604020202020204" pitchFamily="34" charset="0"/>
            <a:buNone/>
          </a:pPr>
          <a:r>
            <a:rPr lang="en-US" b="0" i="0" dirty="0">
              <a:solidFill>
                <a:schemeClr val="bg1"/>
              </a:solidFill>
              <a:latin typeface="Neusa Next Std Trial" pitchFamily="2" charset="0"/>
              <a:cs typeface="Arial Narrow" panose="020B0604020202020204" pitchFamily="34" charset="0"/>
            </a:rPr>
            <a:t>Chairs and program directors</a:t>
          </a:r>
        </a:p>
      </dgm:t>
    </dgm:pt>
    <dgm:pt modelId="{10176A9C-0EFE-1A41-A4BA-66992D22777E}" type="parTrans" cxnId="{6798B838-7570-B74B-8A42-D9DBF2B5F3D8}">
      <dgm:prSet/>
      <dgm:spPr/>
      <dgm:t>
        <a:bodyPr/>
        <a:lstStyle/>
        <a:p>
          <a:endParaRPr lang="en-US"/>
        </a:p>
      </dgm:t>
    </dgm:pt>
    <dgm:pt modelId="{836DDFB7-9D49-4E4C-BDA2-22E2467D62E6}" type="sibTrans" cxnId="{6798B838-7570-B74B-8A42-D9DBF2B5F3D8}">
      <dgm:prSet/>
      <dgm:spPr/>
      <dgm:t>
        <a:bodyPr/>
        <a:lstStyle/>
        <a:p>
          <a:endParaRPr lang="en-US"/>
        </a:p>
      </dgm:t>
    </dgm:pt>
    <dgm:pt modelId="{6611A22A-DE61-514C-95C7-2F12D1F01F2B}">
      <dgm:prSet/>
      <dgm:spPr/>
      <dgm:t>
        <a:bodyPr/>
        <a:lstStyle/>
        <a:p>
          <a:pPr>
            <a:buFont typeface="Arial" panose="020B0604020202020204" pitchFamily="34" charset="0"/>
            <a:buNone/>
          </a:pPr>
          <a:r>
            <a:rPr lang="en-US" b="0" i="0" dirty="0">
              <a:solidFill>
                <a:schemeClr val="bg1"/>
              </a:solidFill>
              <a:latin typeface="Neusa Next Std Trial" pitchFamily="2" charset="0"/>
              <a:cs typeface="Arial Narrow" panose="020B0604020202020204" pitchFamily="34" charset="0"/>
            </a:rPr>
            <a:t>Faculty and staff governance</a:t>
          </a:r>
        </a:p>
      </dgm:t>
    </dgm:pt>
    <dgm:pt modelId="{C25C64E4-05AA-074D-9642-3777D624D97B}" type="parTrans" cxnId="{22E78B3A-6F98-C448-A172-6EF272F3C614}">
      <dgm:prSet/>
      <dgm:spPr/>
      <dgm:t>
        <a:bodyPr/>
        <a:lstStyle/>
        <a:p>
          <a:endParaRPr lang="en-US"/>
        </a:p>
      </dgm:t>
    </dgm:pt>
    <dgm:pt modelId="{604B7074-2689-3D42-A660-A3F7DB91685B}" type="sibTrans" cxnId="{22E78B3A-6F98-C448-A172-6EF272F3C614}">
      <dgm:prSet/>
      <dgm:spPr/>
      <dgm:t>
        <a:bodyPr/>
        <a:lstStyle/>
        <a:p>
          <a:endParaRPr lang="en-US"/>
        </a:p>
      </dgm:t>
    </dgm:pt>
    <dgm:pt modelId="{79B782CD-C741-2F47-9026-62E257D34F41}">
      <dgm:prSet/>
      <dgm:spPr/>
      <dgm:t>
        <a:bodyPr/>
        <a:lstStyle/>
        <a:p>
          <a:pPr>
            <a:buFont typeface="Arial" panose="020B0604020202020204" pitchFamily="34" charset="0"/>
            <a:buNone/>
          </a:pPr>
          <a:r>
            <a:rPr lang="en-US" b="0" i="0" dirty="0">
              <a:solidFill>
                <a:schemeClr val="bg1"/>
              </a:solidFill>
              <a:latin typeface="Neusa Next Std Trial" pitchFamily="2" charset="0"/>
              <a:cs typeface="Arial Narrow" panose="020B0604020202020204" pitchFamily="34" charset="0"/>
            </a:rPr>
            <a:t>SGA and GPSG information</a:t>
          </a:r>
          <a:endParaRPr lang="en-US" dirty="0">
            <a:solidFill>
              <a:schemeClr val="bg1"/>
            </a:solidFill>
            <a:latin typeface="Arial Narrow" panose="020B0604020202020204" pitchFamily="34" charset="0"/>
            <a:cs typeface="Arial Narrow" panose="020B0604020202020204" pitchFamily="34" charset="0"/>
          </a:endParaRPr>
        </a:p>
      </dgm:t>
    </dgm:pt>
    <dgm:pt modelId="{587EB0BA-A625-0F4F-B7AE-5F6CD4C94DB4}" type="parTrans" cxnId="{D564DF7B-A782-5E49-9043-8C913B1A9E74}">
      <dgm:prSet/>
      <dgm:spPr/>
      <dgm:t>
        <a:bodyPr/>
        <a:lstStyle/>
        <a:p>
          <a:endParaRPr lang="en-US"/>
        </a:p>
      </dgm:t>
    </dgm:pt>
    <dgm:pt modelId="{343E8C35-C7A8-4A4C-8D8A-E9B53C1BCCD4}" type="sibTrans" cxnId="{D564DF7B-A782-5E49-9043-8C913B1A9E74}">
      <dgm:prSet/>
      <dgm:spPr/>
      <dgm:t>
        <a:bodyPr/>
        <a:lstStyle/>
        <a:p>
          <a:endParaRPr lang="en-US"/>
        </a:p>
      </dgm:t>
    </dgm:pt>
    <dgm:pt modelId="{D2DE2594-8DF9-E149-903A-5AAED95919D1}">
      <dgm:prSet/>
      <dgm:spPr/>
      <dgm:t>
        <a:bodyPr/>
        <a:lstStyle/>
        <a:p>
          <a:r>
            <a:rPr lang="en-US" b="0" i="0" dirty="0">
              <a:solidFill>
                <a:schemeClr val="bg1"/>
              </a:solidFill>
              <a:latin typeface="Neusa Next Std Trial" pitchFamily="2" charset="0"/>
              <a:cs typeface="Arial Narrow" panose="020B0604020202020204" pitchFamily="34" charset="0"/>
            </a:rPr>
            <a:t>Draft submissions and feedback</a:t>
          </a:r>
        </a:p>
        <a:p>
          <a:r>
            <a:rPr lang="en-US" b="0" i="0" dirty="0">
              <a:solidFill>
                <a:schemeClr val="bg1"/>
              </a:solidFill>
              <a:latin typeface="Neusa Next Std Trial" pitchFamily="2" charset="0"/>
              <a:cs typeface="Arial Narrow" panose="020B0604020202020204" pitchFamily="34" charset="0"/>
            </a:rPr>
            <a:t>Plan development resources provided</a:t>
          </a:r>
        </a:p>
      </dgm:t>
    </dgm:pt>
    <dgm:pt modelId="{0FB04885-ADA8-DB4F-82C2-F13DBD5162E7}" type="parTrans" cxnId="{A9174A92-BDBA-5945-8D65-E1DE1B32351C}">
      <dgm:prSet/>
      <dgm:spPr/>
      <dgm:t>
        <a:bodyPr/>
        <a:lstStyle/>
        <a:p>
          <a:endParaRPr lang="en-US"/>
        </a:p>
      </dgm:t>
    </dgm:pt>
    <dgm:pt modelId="{4A246A56-54A2-FA4C-A9A6-57253CC3D1B7}" type="sibTrans" cxnId="{A9174A92-BDBA-5945-8D65-E1DE1B32351C}">
      <dgm:prSet/>
      <dgm:spPr/>
      <dgm:t>
        <a:bodyPr/>
        <a:lstStyle/>
        <a:p>
          <a:endParaRPr lang="en-US"/>
        </a:p>
      </dgm:t>
    </dgm:pt>
    <dgm:pt modelId="{49F5BE21-BBDD-3442-974E-C7ACC9638FAC}">
      <dgm:prSet/>
      <dgm:spPr/>
      <dgm:t>
        <a:bodyPr/>
        <a:lstStyle/>
        <a:p>
          <a:r>
            <a:rPr lang="en-US" b="0" i="0" dirty="0">
              <a:solidFill>
                <a:schemeClr val="bg1"/>
              </a:solidFill>
              <a:latin typeface="Neusa Next Std Trial" pitchFamily="2" charset="0"/>
              <a:cs typeface="Arial Narrow" panose="020B0604020202020204" pitchFamily="34" charset="0"/>
            </a:rPr>
            <a:t>Draft submissions and feedback</a:t>
          </a:r>
        </a:p>
      </dgm:t>
    </dgm:pt>
    <dgm:pt modelId="{3C721D3C-1593-5E40-AA42-121DEB6C2D5C}" type="parTrans" cxnId="{61E3F176-C6AD-9045-9D78-323A65053C3D}">
      <dgm:prSet/>
      <dgm:spPr/>
      <dgm:t>
        <a:bodyPr/>
        <a:lstStyle/>
        <a:p>
          <a:endParaRPr lang="en-US"/>
        </a:p>
      </dgm:t>
    </dgm:pt>
    <dgm:pt modelId="{1504C772-F21A-8441-AB90-59F810A0338B}" type="sibTrans" cxnId="{61E3F176-C6AD-9045-9D78-323A65053C3D}">
      <dgm:prSet/>
      <dgm:spPr/>
      <dgm:t>
        <a:bodyPr/>
        <a:lstStyle/>
        <a:p>
          <a:endParaRPr lang="en-US"/>
        </a:p>
      </dgm:t>
    </dgm:pt>
    <dgm:pt modelId="{FE19674B-E7C7-744A-B328-DD634DA5CD08}">
      <dgm:prSet/>
      <dgm:spPr/>
      <dgm:t>
        <a:bodyPr/>
        <a:lstStyle/>
        <a:p>
          <a:r>
            <a:rPr lang="en-US" b="0" i="0" dirty="0">
              <a:solidFill>
                <a:schemeClr val="bg1"/>
              </a:solidFill>
              <a:latin typeface="Neusa Next Std Trial" pitchFamily="2" charset="0"/>
              <a:cs typeface="Arial Narrow" panose="020B0604020202020204" pitchFamily="34" charset="0"/>
            </a:rPr>
            <a:t>Semester check-ins</a:t>
          </a:r>
        </a:p>
      </dgm:t>
    </dgm:pt>
    <dgm:pt modelId="{E3D725FF-BA26-9842-ABB7-E09FC88049C3}" type="parTrans" cxnId="{1F70091A-D1E9-6745-9DB5-2EDFB8CE2B7A}">
      <dgm:prSet/>
      <dgm:spPr/>
      <dgm:t>
        <a:bodyPr/>
        <a:lstStyle/>
        <a:p>
          <a:endParaRPr lang="en-US"/>
        </a:p>
      </dgm:t>
    </dgm:pt>
    <dgm:pt modelId="{A76B282D-A439-1745-B00D-422EC071935E}" type="sibTrans" cxnId="{1F70091A-D1E9-6745-9DB5-2EDFB8CE2B7A}">
      <dgm:prSet/>
      <dgm:spPr/>
      <dgm:t>
        <a:bodyPr/>
        <a:lstStyle/>
        <a:p>
          <a:endParaRPr lang="en-US"/>
        </a:p>
      </dgm:t>
    </dgm:pt>
    <dgm:pt modelId="{A08A6F17-B138-094E-9B4B-845122C4DB5E}">
      <dgm:prSet/>
      <dgm:spPr/>
      <dgm:t>
        <a:bodyPr/>
        <a:lstStyle/>
        <a:p>
          <a:r>
            <a:rPr lang="en-US" b="0" i="0" dirty="0">
              <a:solidFill>
                <a:schemeClr val="bg1"/>
              </a:solidFill>
              <a:latin typeface="Neusa Next Std Trial" pitchFamily="2" charset="0"/>
              <a:cs typeface="Arial Narrow" panose="020B0604020202020204" pitchFamily="34" charset="0"/>
            </a:rPr>
            <a:t>Yearly progress report:</a:t>
          </a:r>
        </a:p>
        <a:p>
          <a:r>
            <a:rPr lang="en-US" b="1" i="0" dirty="0">
              <a:solidFill>
                <a:srgbClr val="F1E6B2"/>
              </a:solidFill>
              <a:latin typeface="Neusa Next Std Trial" pitchFamily="2" charset="0"/>
              <a:cs typeface="Arial Narrow" panose="020B0604020202020204" pitchFamily="34" charset="0"/>
            </a:rPr>
            <a:t>What have you achieved in the past academic year?</a:t>
          </a:r>
        </a:p>
      </dgm:t>
    </dgm:pt>
    <dgm:pt modelId="{DF332BD6-5B4E-AA4E-A219-A4408C6B6E91}" type="parTrans" cxnId="{1A252F22-916C-2B44-B140-EE66241A0551}">
      <dgm:prSet/>
      <dgm:spPr/>
      <dgm:t>
        <a:bodyPr/>
        <a:lstStyle/>
        <a:p>
          <a:endParaRPr lang="en-US"/>
        </a:p>
      </dgm:t>
    </dgm:pt>
    <dgm:pt modelId="{26F99B35-259F-4D43-9C3A-225100EB291F}" type="sibTrans" cxnId="{1A252F22-916C-2B44-B140-EE66241A0551}">
      <dgm:prSet/>
      <dgm:spPr/>
      <dgm:t>
        <a:bodyPr/>
        <a:lstStyle/>
        <a:p>
          <a:endParaRPr lang="en-US"/>
        </a:p>
      </dgm:t>
    </dgm:pt>
    <dgm:pt modelId="{95BD4611-5942-F04F-A747-E7E30F83F797}" type="pres">
      <dgm:prSet presAssocID="{3495246A-76EE-B548-A5B6-18FBAD320B91}" presName="Name0" presStyleCnt="0">
        <dgm:presLayoutVars>
          <dgm:dir/>
          <dgm:animLvl val="lvl"/>
          <dgm:resizeHandles val="exact"/>
        </dgm:presLayoutVars>
      </dgm:prSet>
      <dgm:spPr/>
    </dgm:pt>
    <dgm:pt modelId="{6B8BB31F-34F4-AC46-8DF3-06F177203B52}" type="pres">
      <dgm:prSet presAssocID="{791567EC-1C75-D446-AF25-8FCA18E83B91}" presName="compositeNode" presStyleCnt="0">
        <dgm:presLayoutVars>
          <dgm:bulletEnabled val="1"/>
        </dgm:presLayoutVars>
      </dgm:prSet>
      <dgm:spPr/>
    </dgm:pt>
    <dgm:pt modelId="{0C9D9C28-1CB9-A047-8B68-79594B2AC482}" type="pres">
      <dgm:prSet presAssocID="{791567EC-1C75-D446-AF25-8FCA18E83B91}" presName="bgRect" presStyleLbl="node1" presStyleIdx="0" presStyleCnt="3" custScaleY="102825"/>
      <dgm:spPr/>
    </dgm:pt>
    <dgm:pt modelId="{024D51E2-63D2-894C-91DE-697D27AE1F9E}" type="pres">
      <dgm:prSet presAssocID="{791567EC-1C75-D446-AF25-8FCA18E83B91}" presName="parentNode" presStyleLbl="node1" presStyleIdx="0" presStyleCnt="3">
        <dgm:presLayoutVars>
          <dgm:chMax val="0"/>
          <dgm:bulletEnabled val="1"/>
        </dgm:presLayoutVars>
      </dgm:prSet>
      <dgm:spPr/>
    </dgm:pt>
    <dgm:pt modelId="{262DA8CE-DC18-6046-86D3-1354CF1E349C}" type="pres">
      <dgm:prSet presAssocID="{791567EC-1C75-D446-AF25-8FCA18E83B91}" presName="childNode" presStyleLbl="node1" presStyleIdx="0" presStyleCnt="3">
        <dgm:presLayoutVars>
          <dgm:bulletEnabled val="1"/>
        </dgm:presLayoutVars>
      </dgm:prSet>
      <dgm:spPr/>
    </dgm:pt>
    <dgm:pt modelId="{E2E9C721-6A35-604A-B436-BFE829D1CB84}" type="pres">
      <dgm:prSet presAssocID="{AD7F4AE1-EDC1-2042-A57C-699FB5571195}" presName="hSp" presStyleCnt="0"/>
      <dgm:spPr/>
    </dgm:pt>
    <dgm:pt modelId="{8B47CBEF-4688-8F45-95AE-9238F6704199}" type="pres">
      <dgm:prSet presAssocID="{AD7F4AE1-EDC1-2042-A57C-699FB5571195}" presName="vProcSp" presStyleCnt="0"/>
      <dgm:spPr/>
    </dgm:pt>
    <dgm:pt modelId="{68414D82-0B31-ED4E-A291-DDA195B00133}" type="pres">
      <dgm:prSet presAssocID="{AD7F4AE1-EDC1-2042-A57C-699FB5571195}" presName="vSp1" presStyleCnt="0"/>
      <dgm:spPr/>
    </dgm:pt>
    <dgm:pt modelId="{E973F790-D52E-5944-805C-E1B6BDAEB318}" type="pres">
      <dgm:prSet presAssocID="{AD7F4AE1-EDC1-2042-A57C-699FB5571195}" presName="simulatedConn" presStyleLbl="solidFgAcc1" presStyleIdx="0" presStyleCnt="2"/>
      <dgm:spPr>
        <a:solidFill>
          <a:srgbClr val="A49665"/>
        </a:solidFill>
        <a:ln>
          <a:solidFill>
            <a:schemeClr val="bg1"/>
          </a:solidFill>
        </a:ln>
      </dgm:spPr>
    </dgm:pt>
    <dgm:pt modelId="{12A62E91-232C-BB44-A654-C7EA9F90CF36}" type="pres">
      <dgm:prSet presAssocID="{AD7F4AE1-EDC1-2042-A57C-699FB5571195}" presName="vSp2" presStyleCnt="0"/>
      <dgm:spPr/>
    </dgm:pt>
    <dgm:pt modelId="{C16E31CB-7C03-C349-878E-F6481B86CAE6}" type="pres">
      <dgm:prSet presAssocID="{AD7F4AE1-EDC1-2042-A57C-699FB5571195}" presName="sibTrans" presStyleCnt="0"/>
      <dgm:spPr/>
    </dgm:pt>
    <dgm:pt modelId="{2B4FE298-E615-BE4F-930D-3526BE778204}" type="pres">
      <dgm:prSet presAssocID="{70723D32-15AD-9D4E-81CC-3A97212060AD}" presName="compositeNode" presStyleCnt="0">
        <dgm:presLayoutVars>
          <dgm:bulletEnabled val="1"/>
        </dgm:presLayoutVars>
      </dgm:prSet>
      <dgm:spPr/>
    </dgm:pt>
    <dgm:pt modelId="{F6463970-6C0A-6846-ACF0-7901BAA0079C}" type="pres">
      <dgm:prSet presAssocID="{70723D32-15AD-9D4E-81CC-3A97212060AD}" presName="bgRect" presStyleLbl="node1" presStyleIdx="1" presStyleCnt="3" custScaleY="103882"/>
      <dgm:spPr/>
    </dgm:pt>
    <dgm:pt modelId="{019C50C8-8416-D44D-9A71-44F871E0387A}" type="pres">
      <dgm:prSet presAssocID="{70723D32-15AD-9D4E-81CC-3A97212060AD}" presName="parentNode" presStyleLbl="node1" presStyleIdx="1" presStyleCnt="3">
        <dgm:presLayoutVars>
          <dgm:chMax val="0"/>
          <dgm:bulletEnabled val="1"/>
        </dgm:presLayoutVars>
      </dgm:prSet>
      <dgm:spPr/>
    </dgm:pt>
    <dgm:pt modelId="{41047BE3-E110-6C46-A76E-452F9553ECF5}" type="pres">
      <dgm:prSet presAssocID="{70723D32-15AD-9D4E-81CC-3A97212060AD}" presName="childNode" presStyleLbl="node1" presStyleIdx="1" presStyleCnt="3">
        <dgm:presLayoutVars>
          <dgm:bulletEnabled val="1"/>
        </dgm:presLayoutVars>
      </dgm:prSet>
      <dgm:spPr/>
    </dgm:pt>
    <dgm:pt modelId="{FD6AD3D2-8662-AC41-A779-76E65E5A6994}" type="pres">
      <dgm:prSet presAssocID="{58750D6E-ECF2-954E-8739-EE6F4AC73B4E}" presName="hSp" presStyleCnt="0"/>
      <dgm:spPr/>
    </dgm:pt>
    <dgm:pt modelId="{EDAD0C6D-EDE9-8445-9FAD-62CEA2D3B618}" type="pres">
      <dgm:prSet presAssocID="{58750D6E-ECF2-954E-8739-EE6F4AC73B4E}" presName="vProcSp" presStyleCnt="0"/>
      <dgm:spPr/>
    </dgm:pt>
    <dgm:pt modelId="{C44B4F11-095E-0B40-868B-29BB3A22B944}" type="pres">
      <dgm:prSet presAssocID="{58750D6E-ECF2-954E-8739-EE6F4AC73B4E}" presName="vSp1" presStyleCnt="0"/>
      <dgm:spPr/>
    </dgm:pt>
    <dgm:pt modelId="{EA446040-B90A-8447-80A6-AFCB3EEA8CFE}" type="pres">
      <dgm:prSet presAssocID="{58750D6E-ECF2-954E-8739-EE6F4AC73B4E}" presName="simulatedConn" presStyleLbl="solidFgAcc1" presStyleIdx="1" presStyleCnt="2"/>
      <dgm:spPr>
        <a:solidFill>
          <a:srgbClr val="A49665"/>
        </a:solidFill>
        <a:ln>
          <a:solidFill>
            <a:schemeClr val="bg1"/>
          </a:solidFill>
        </a:ln>
      </dgm:spPr>
    </dgm:pt>
    <dgm:pt modelId="{7F3AFC6D-81BF-714B-94F0-D458D53F2DB9}" type="pres">
      <dgm:prSet presAssocID="{58750D6E-ECF2-954E-8739-EE6F4AC73B4E}" presName="vSp2" presStyleCnt="0"/>
      <dgm:spPr/>
    </dgm:pt>
    <dgm:pt modelId="{1A389AD9-EF2E-2A46-BE22-C998AFBA0A5E}" type="pres">
      <dgm:prSet presAssocID="{58750D6E-ECF2-954E-8739-EE6F4AC73B4E}" presName="sibTrans" presStyleCnt="0"/>
      <dgm:spPr/>
    </dgm:pt>
    <dgm:pt modelId="{6A7B9EBB-8C2F-5641-9675-FA50E6A48FCD}" type="pres">
      <dgm:prSet presAssocID="{2E31300B-522F-814B-B513-A40FD7C1037F}" presName="compositeNode" presStyleCnt="0">
        <dgm:presLayoutVars>
          <dgm:bulletEnabled val="1"/>
        </dgm:presLayoutVars>
      </dgm:prSet>
      <dgm:spPr/>
    </dgm:pt>
    <dgm:pt modelId="{C64DC488-B59D-2449-BCCA-C38E2DC161B2}" type="pres">
      <dgm:prSet presAssocID="{2E31300B-522F-814B-B513-A40FD7C1037F}" presName="bgRect" presStyleLbl="node1" presStyleIdx="2" presStyleCnt="3" custScaleY="104389"/>
      <dgm:spPr/>
    </dgm:pt>
    <dgm:pt modelId="{1B81AC01-67A5-ED41-BCDE-B4E9025F89BE}" type="pres">
      <dgm:prSet presAssocID="{2E31300B-522F-814B-B513-A40FD7C1037F}" presName="parentNode" presStyleLbl="node1" presStyleIdx="2" presStyleCnt="3">
        <dgm:presLayoutVars>
          <dgm:chMax val="0"/>
          <dgm:bulletEnabled val="1"/>
        </dgm:presLayoutVars>
      </dgm:prSet>
      <dgm:spPr/>
    </dgm:pt>
    <dgm:pt modelId="{B5C6C929-95FC-5141-A9F1-A272ECA8A899}" type="pres">
      <dgm:prSet presAssocID="{2E31300B-522F-814B-B513-A40FD7C1037F}" presName="childNode" presStyleLbl="node1" presStyleIdx="2" presStyleCnt="3">
        <dgm:presLayoutVars>
          <dgm:bulletEnabled val="1"/>
        </dgm:presLayoutVars>
      </dgm:prSet>
      <dgm:spPr/>
    </dgm:pt>
  </dgm:ptLst>
  <dgm:cxnLst>
    <dgm:cxn modelId="{91482701-437E-FA4F-B2AA-641E81AE14A5}" type="presOf" srcId="{791567EC-1C75-D446-AF25-8FCA18E83B91}" destId="{0C9D9C28-1CB9-A047-8B68-79594B2AC482}" srcOrd="0" destOrd="0" presId="urn:microsoft.com/office/officeart/2005/8/layout/hProcess7"/>
    <dgm:cxn modelId="{F1AEA306-EA44-D843-B569-A5276CF21A57}" srcId="{3495246A-76EE-B548-A5B6-18FBAD320B91}" destId="{791567EC-1C75-D446-AF25-8FCA18E83B91}" srcOrd="0" destOrd="0" parTransId="{9EB587D8-C8EE-914D-AA07-4C7262C006F7}" sibTransId="{AD7F4AE1-EDC1-2042-A57C-699FB5571195}"/>
    <dgm:cxn modelId="{A9191D11-D3B8-6044-A6DD-D69F475033A9}" type="presOf" srcId="{A08A6F17-B138-094E-9B4B-845122C4DB5E}" destId="{B5C6C929-95FC-5141-A9F1-A272ECA8A899}" srcOrd="0" destOrd="3" presId="urn:microsoft.com/office/officeart/2005/8/layout/hProcess7"/>
    <dgm:cxn modelId="{1F70091A-D1E9-6745-9DB5-2EDFB8CE2B7A}" srcId="{2E31300B-522F-814B-B513-A40FD7C1037F}" destId="{FE19674B-E7C7-744A-B328-DD634DA5CD08}" srcOrd="2" destOrd="0" parTransId="{E3D725FF-BA26-9842-ABB7-E09FC88049C3}" sibTransId="{A76B282D-A439-1745-B00D-422EC071935E}"/>
    <dgm:cxn modelId="{1A252F22-916C-2B44-B140-EE66241A0551}" srcId="{2E31300B-522F-814B-B513-A40FD7C1037F}" destId="{A08A6F17-B138-094E-9B4B-845122C4DB5E}" srcOrd="3" destOrd="0" parTransId="{DF332BD6-5B4E-AA4E-A219-A4408C6B6E91}" sibTransId="{26F99B35-259F-4D43-9C3A-225100EB291F}"/>
    <dgm:cxn modelId="{CE44BE27-F976-2A41-98DC-FEE5B8840115}" type="presOf" srcId="{FE19674B-E7C7-744A-B328-DD634DA5CD08}" destId="{B5C6C929-95FC-5141-A9F1-A272ECA8A899}" srcOrd="0" destOrd="2" presId="urn:microsoft.com/office/officeart/2005/8/layout/hProcess7"/>
    <dgm:cxn modelId="{6798B838-7570-B74B-8A42-D9DBF2B5F3D8}" srcId="{791567EC-1C75-D446-AF25-8FCA18E83B91}" destId="{40C3ADE2-09DF-D241-BFB6-9F9D3233B60E}" srcOrd="2" destOrd="0" parTransId="{10176A9C-0EFE-1A41-A4BA-66992D22777E}" sibTransId="{836DDFB7-9D49-4E4C-BDA2-22E2467D62E6}"/>
    <dgm:cxn modelId="{22E78B3A-6F98-C448-A172-6EF272F3C614}" srcId="{791567EC-1C75-D446-AF25-8FCA18E83B91}" destId="{6611A22A-DE61-514C-95C7-2F12D1F01F2B}" srcOrd="3" destOrd="0" parTransId="{C25C64E4-05AA-074D-9642-3777D624D97B}" sibTransId="{604B7074-2689-3D42-A660-A3F7DB91685B}"/>
    <dgm:cxn modelId="{0F23AA3B-8957-E24B-9A9D-C037D62260AD}" srcId="{791567EC-1C75-D446-AF25-8FCA18E83B91}" destId="{07CE3D6A-25ED-D541-A0FC-10D0F8ADA5AE}" srcOrd="1" destOrd="0" parTransId="{66DBEFED-B555-374F-956C-AD25DACF6017}" sibTransId="{F6D0E1B4-3190-F446-A683-5DF189C8B3EE}"/>
    <dgm:cxn modelId="{9E4EF25F-F0DB-B042-BB86-7D64CF319F7B}" type="presOf" srcId="{D823FEDA-9409-1447-9075-7D2200ABB7D7}" destId="{262DA8CE-DC18-6046-86D3-1354CF1E349C}" srcOrd="0" destOrd="0" presId="urn:microsoft.com/office/officeart/2005/8/layout/hProcess7"/>
    <dgm:cxn modelId="{E9E39047-CC19-5141-963C-2C5C0D519955}" srcId="{3495246A-76EE-B548-A5B6-18FBAD320B91}" destId="{2E31300B-522F-814B-B513-A40FD7C1037F}" srcOrd="2" destOrd="0" parTransId="{61568FC4-1D87-F74A-986E-6682DCF93EB8}" sibTransId="{22D9F5BF-73B5-E942-A153-1A56BD76A9A6}"/>
    <dgm:cxn modelId="{E3B73E4A-032E-D947-A432-D9166A0F6F30}" type="presOf" srcId="{3495246A-76EE-B548-A5B6-18FBAD320B91}" destId="{95BD4611-5942-F04F-A747-E7E30F83F797}" srcOrd="0" destOrd="0" presId="urn:microsoft.com/office/officeart/2005/8/layout/hProcess7"/>
    <dgm:cxn modelId="{47D3426B-7161-9244-9CC2-32298DF8D0C8}" srcId="{70723D32-15AD-9D4E-81CC-3A97212060AD}" destId="{90D536E9-A484-5A47-8E53-71D9BF65ED35}" srcOrd="0" destOrd="0" parTransId="{8220BEF2-DE65-DD4B-AC30-90E70633C5B2}" sibTransId="{864328EB-37C3-8449-9C2A-FAA0FAA00983}"/>
    <dgm:cxn modelId="{4EACEF52-FD6A-9A4A-AB7D-4B5618F0E11A}" type="presOf" srcId="{49F5BE21-BBDD-3442-974E-C7ACC9638FAC}" destId="{B5C6C929-95FC-5141-A9F1-A272ECA8A899}" srcOrd="0" destOrd="1" presId="urn:microsoft.com/office/officeart/2005/8/layout/hProcess7"/>
    <dgm:cxn modelId="{B8AF8A73-1D40-FE42-95A9-5220173716EE}" srcId="{791567EC-1C75-D446-AF25-8FCA18E83B91}" destId="{D823FEDA-9409-1447-9075-7D2200ABB7D7}" srcOrd="0" destOrd="0" parTransId="{908EC651-3DE4-5149-AEFF-D256B4242010}" sibTransId="{6CAFD139-270D-194E-A888-D84857430F78}"/>
    <dgm:cxn modelId="{61E3F176-C6AD-9045-9D78-323A65053C3D}" srcId="{2E31300B-522F-814B-B513-A40FD7C1037F}" destId="{49F5BE21-BBDD-3442-974E-C7ACC9638FAC}" srcOrd="1" destOrd="0" parTransId="{3C721D3C-1593-5E40-AA42-121DEB6C2D5C}" sibTransId="{1504C772-F21A-8441-AB90-59F810A0338B}"/>
    <dgm:cxn modelId="{D564DF7B-A782-5E49-9043-8C913B1A9E74}" srcId="{791567EC-1C75-D446-AF25-8FCA18E83B91}" destId="{79B782CD-C741-2F47-9026-62E257D34F41}" srcOrd="4" destOrd="0" parTransId="{587EB0BA-A625-0F4F-B7AE-5F6CD4C94DB4}" sibTransId="{343E8C35-C7A8-4A4C-8D8A-E9B53C1BCCD4}"/>
    <dgm:cxn modelId="{4299EB8C-E78F-634F-BDA2-3B9AA6CC2713}" type="presOf" srcId="{71ADF3B1-FADE-A24C-92BD-950767E30D5D}" destId="{B5C6C929-95FC-5141-A9F1-A272ECA8A899}" srcOrd="0" destOrd="0" presId="urn:microsoft.com/office/officeart/2005/8/layout/hProcess7"/>
    <dgm:cxn modelId="{34118E91-33B0-914E-90BB-B27E6D7E5972}" type="presOf" srcId="{40C3ADE2-09DF-D241-BFB6-9F9D3233B60E}" destId="{262DA8CE-DC18-6046-86D3-1354CF1E349C}" srcOrd="0" destOrd="2" presId="urn:microsoft.com/office/officeart/2005/8/layout/hProcess7"/>
    <dgm:cxn modelId="{A9174A92-BDBA-5945-8D65-E1DE1B32351C}" srcId="{70723D32-15AD-9D4E-81CC-3A97212060AD}" destId="{D2DE2594-8DF9-E149-903A-5AAED95919D1}" srcOrd="1" destOrd="0" parTransId="{0FB04885-ADA8-DB4F-82C2-F13DBD5162E7}" sibTransId="{4A246A56-54A2-FA4C-A9A6-57253CC3D1B7}"/>
    <dgm:cxn modelId="{E299C79E-06EE-3844-BC57-D8091923F58A}" type="presOf" srcId="{2E31300B-522F-814B-B513-A40FD7C1037F}" destId="{C64DC488-B59D-2449-BCCA-C38E2DC161B2}" srcOrd="0" destOrd="0" presId="urn:microsoft.com/office/officeart/2005/8/layout/hProcess7"/>
    <dgm:cxn modelId="{DB8EC4A4-07BD-2740-8982-E7107BBFD5B0}" type="presOf" srcId="{70723D32-15AD-9D4E-81CC-3A97212060AD}" destId="{F6463970-6C0A-6846-ACF0-7901BAA0079C}" srcOrd="0" destOrd="0" presId="urn:microsoft.com/office/officeart/2005/8/layout/hProcess7"/>
    <dgm:cxn modelId="{EAD186AF-17EC-A244-9122-86475D79CA52}" type="presOf" srcId="{07CE3D6A-25ED-D541-A0FC-10D0F8ADA5AE}" destId="{262DA8CE-DC18-6046-86D3-1354CF1E349C}" srcOrd="0" destOrd="1" presId="urn:microsoft.com/office/officeart/2005/8/layout/hProcess7"/>
    <dgm:cxn modelId="{4C9E41B2-AA07-5E47-9A19-DC07DC5F2A98}" type="presOf" srcId="{6611A22A-DE61-514C-95C7-2F12D1F01F2B}" destId="{262DA8CE-DC18-6046-86D3-1354CF1E349C}" srcOrd="0" destOrd="3" presId="urn:microsoft.com/office/officeart/2005/8/layout/hProcess7"/>
    <dgm:cxn modelId="{805FADB7-B1A6-C146-A09F-83B8EA35F7DA}" type="presOf" srcId="{D2DE2594-8DF9-E149-903A-5AAED95919D1}" destId="{41047BE3-E110-6C46-A76E-452F9553ECF5}" srcOrd="0" destOrd="1" presId="urn:microsoft.com/office/officeart/2005/8/layout/hProcess7"/>
    <dgm:cxn modelId="{43F0F1BD-B1FC-1D42-8F6B-99ADB4C59244}" type="presOf" srcId="{79B782CD-C741-2F47-9026-62E257D34F41}" destId="{262DA8CE-DC18-6046-86D3-1354CF1E349C}" srcOrd="0" destOrd="4" presId="urn:microsoft.com/office/officeart/2005/8/layout/hProcess7"/>
    <dgm:cxn modelId="{882D7BC9-D970-364C-A319-5794C7E9BD65}" type="presOf" srcId="{90D536E9-A484-5A47-8E53-71D9BF65ED35}" destId="{41047BE3-E110-6C46-A76E-452F9553ECF5}" srcOrd="0" destOrd="0" presId="urn:microsoft.com/office/officeart/2005/8/layout/hProcess7"/>
    <dgm:cxn modelId="{A27096CD-FD27-F447-A2EF-C102F020BEC0}" type="presOf" srcId="{70723D32-15AD-9D4E-81CC-3A97212060AD}" destId="{019C50C8-8416-D44D-9A71-44F871E0387A}" srcOrd="1" destOrd="0" presId="urn:microsoft.com/office/officeart/2005/8/layout/hProcess7"/>
    <dgm:cxn modelId="{6CB2D3D5-1E46-7449-8CAE-3E17771D1C93}" srcId="{3495246A-76EE-B548-A5B6-18FBAD320B91}" destId="{70723D32-15AD-9D4E-81CC-3A97212060AD}" srcOrd="1" destOrd="0" parTransId="{64CADE7E-FA17-4742-9D22-F067388F0C36}" sibTransId="{58750D6E-ECF2-954E-8739-EE6F4AC73B4E}"/>
    <dgm:cxn modelId="{9EDBF2DA-4E63-6E4F-92F2-E15D4F71449C}" type="presOf" srcId="{2E31300B-522F-814B-B513-A40FD7C1037F}" destId="{1B81AC01-67A5-ED41-BCDE-B4E9025F89BE}" srcOrd="1" destOrd="0" presId="urn:microsoft.com/office/officeart/2005/8/layout/hProcess7"/>
    <dgm:cxn modelId="{EBB0A6EB-00B8-254C-BA4C-F64C5A2D2675}" srcId="{2E31300B-522F-814B-B513-A40FD7C1037F}" destId="{71ADF3B1-FADE-A24C-92BD-950767E30D5D}" srcOrd="0" destOrd="0" parTransId="{BC3E452C-B5CE-4A40-87DE-53FCEE585DBF}" sibTransId="{1BE844B1-5222-8046-9F21-979640A911EB}"/>
    <dgm:cxn modelId="{C2BFE8FF-35BC-C94D-B6EF-3292FA43309D}" type="presOf" srcId="{791567EC-1C75-D446-AF25-8FCA18E83B91}" destId="{024D51E2-63D2-894C-91DE-697D27AE1F9E}" srcOrd="1" destOrd="0" presId="urn:microsoft.com/office/officeart/2005/8/layout/hProcess7"/>
    <dgm:cxn modelId="{1D96021B-AB77-1A42-9E70-91D11A148C26}" type="presParOf" srcId="{95BD4611-5942-F04F-A747-E7E30F83F797}" destId="{6B8BB31F-34F4-AC46-8DF3-06F177203B52}" srcOrd="0" destOrd="0" presId="urn:microsoft.com/office/officeart/2005/8/layout/hProcess7"/>
    <dgm:cxn modelId="{B255E3A3-5C57-7243-BF80-3C843B656433}" type="presParOf" srcId="{6B8BB31F-34F4-AC46-8DF3-06F177203B52}" destId="{0C9D9C28-1CB9-A047-8B68-79594B2AC482}" srcOrd="0" destOrd="0" presId="urn:microsoft.com/office/officeart/2005/8/layout/hProcess7"/>
    <dgm:cxn modelId="{267CB3AA-3EF9-614F-B024-87C77C5581C9}" type="presParOf" srcId="{6B8BB31F-34F4-AC46-8DF3-06F177203B52}" destId="{024D51E2-63D2-894C-91DE-697D27AE1F9E}" srcOrd="1" destOrd="0" presId="urn:microsoft.com/office/officeart/2005/8/layout/hProcess7"/>
    <dgm:cxn modelId="{E85ACDF3-A02A-6842-848A-2351635F32E9}" type="presParOf" srcId="{6B8BB31F-34F4-AC46-8DF3-06F177203B52}" destId="{262DA8CE-DC18-6046-86D3-1354CF1E349C}" srcOrd="2" destOrd="0" presId="urn:microsoft.com/office/officeart/2005/8/layout/hProcess7"/>
    <dgm:cxn modelId="{FD8B29FD-A514-C94B-A797-E64D6C1B46EA}" type="presParOf" srcId="{95BD4611-5942-F04F-A747-E7E30F83F797}" destId="{E2E9C721-6A35-604A-B436-BFE829D1CB84}" srcOrd="1" destOrd="0" presId="urn:microsoft.com/office/officeart/2005/8/layout/hProcess7"/>
    <dgm:cxn modelId="{B82AB666-4201-744B-9DE5-762807637517}" type="presParOf" srcId="{95BD4611-5942-F04F-A747-E7E30F83F797}" destId="{8B47CBEF-4688-8F45-95AE-9238F6704199}" srcOrd="2" destOrd="0" presId="urn:microsoft.com/office/officeart/2005/8/layout/hProcess7"/>
    <dgm:cxn modelId="{051E57FD-F16B-1B47-A672-DFAD3B74836C}" type="presParOf" srcId="{8B47CBEF-4688-8F45-95AE-9238F6704199}" destId="{68414D82-0B31-ED4E-A291-DDA195B00133}" srcOrd="0" destOrd="0" presId="urn:microsoft.com/office/officeart/2005/8/layout/hProcess7"/>
    <dgm:cxn modelId="{640C7216-5299-524B-A205-ECB94AA0509F}" type="presParOf" srcId="{8B47CBEF-4688-8F45-95AE-9238F6704199}" destId="{E973F790-D52E-5944-805C-E1B6BDAEB318}" srcOrd="1" destOrd="0" presId="urn:microsoft.com/office/officeart/2005/8/layout/hProcess7"/>
    <dgm:cxn modelId="{209C1DBC-1177-BA4B-9A71-44A84AAFFA31}" type="presParOf" srcId="{8B47CBEF-4688-8F45-95AE-9238F6704199}" destId="{12A62E91-232C-BB44-A654-C7EA9F90CF36}" srcOrd="2" destOrd="0" presId="urn:microsoft.com/office/officeart/2005/8/layout/hProcess7"/>
    <dgm:cxn modelId="{608841FF-FCC8-764C-86C3-3234725DD462}" type="presParOf" srcId="{95BD4611-5942-F04F-A747-E7E30F83F797}" destId="{C16E31CB-7C03-C349-878E-F6481B86CAE6}" srcOrd="3" destOrd="0" presId="urn:microsoft.com/office/officeart/2005/8/layout/hProcess7"/>
    <dgm:cxn modelId="{7033470F-F1BF-134C-AB2B-C5D0572F12FA}" type="presParOf" srcId="{95BD4611-5942-F04F-A747-E7E30F83F797}" destId="{2B4FE298-E615-BE4F-930D-3526BE778204}" srcOrd="4" destOrd="0" presId="urn:microsoft.com/office/officeart/2005/8/layout/hProcess7"/>
    <dgm:cxn modelId="{1E345886-819A-8547-A194-44DB713B8647}" type="presParOf" srcId="{2B4FE298-E615-BE4F-930D-3526BE778204}" destId="{F6463970-6C0A-6846-ACF0-7901BAA0079C}" srcOrd="0" destOrd="0" presId="urn:microsoft.com/office/officeart/2005/8/layout/hProcess7"/>
    <dgm:cxn modelId="{227E3248-778E-9847-909A-D2F9709FCA97}" type="presParOf" srcId="{2B4FE298-E615-BE4F-930D-3526BE778204}" destId="{019C50C8-8416-D44D-9A71-44F871E0387A}" srcOrd="1" destOrd="0" presId="urn:microsoft.com/office/officeart/2005/8/layout/hProcess7"/>
    <dgm:cxn modelId="{4E96A6E7-A780-EA46-9620-8E6E7CFBCDAB}" type="presParOf" srcId="{2B4FE298-E615-BE4F-930D-3526BE778204}" destId="{41047BE3-E110-6C46-A76E-452F9553ECF5}" srcOrd="2" destOrd="0" presId="urn:microsoft.com/office/officeart/2005/8/layout/hProcess7"/>
    <dgm:cxn modelId="{2F7C1D0C-26C4-CC46-BBF9-1A2918E7F38B}" type="presParOf" srcId="{95BD4611-5942-F04F-A747-E7E30F83F797}" destId="{FD6AD3D2-8662-AC41-A779-76E65E5A6994}" srcOrd="5" destOrd="0" presId="urn:microsoft.com/office/officeart/2005/8/layout/hProcess7"/>
    <dgm:cxn modelId="{A510CBF0-3DC9-A044-9923-7A95E85A9027}" type="presParOf" srcId="{95BD4611-5942-F04F-A747-E7E30F83F797}" destId="{EDAD0C6D-EDE9-8445-9FAD-62CEA2D3B618}" srcOrd="6" destOrd="0" presId="urn:microsoft.com/office/officeart/2005/8/layout/hProcess7"/>
    <dgm:cxn modelId="{4D648A24-4C35-8B44-9E09-7275B7F26B67}" type="presParOf" srcId="{EDAD0C6D-EDE9-8445-9FAD-62CEA2D3B618}" destId="{C44B4F11-095E-0B40-868B-29BB3A22B944}" srcOrd="0" destOrd="0" presId="urn:microsoft.com/office/officeart/2005/8/layout/hProcess7"/>
    <dgm:cxn modelId="{B6D06A91-5DBE-AB4D-BB82-913A8686F523}" type="presParOf" srcId="{EDAD0C6D-EDE9-8445-9FAD-62CEA2D3B618}" destId="{EA446040-B90A-8447-80A6-AFCB3EEA8CFE}" srcOrd="1" destOrd="0" presId="urn:microsoft.com/office/officeart/2005/8/layout/hProcess7"/>
    <dgm:cxn modelId="{CCAA80A2-199B-5047-8FE8-AFC73774B42A}" type="presParOf" srcId="{EDAD0C6D-EDE9-8445-9FAD-62CEA2D3B618}" destId="{7F3AFC6D-81BF-714B-94F0-D458D53F2DB9}" srcOrd="2" destOrd="0" presId="urn:microsoft.com/office/officeart/2005/8/layout/hProcess7"/>
    <dgm:cxn modelId="{58A2E2D7-C974-8643-9459-394CD1B8FFB6}" type="presParOf" srcId="{95BD4611-5942-F04F-A747-E7E30F83F797}" destId="{1A389AD9-EF2E-2A46-BE22-C998AFBA0A5E}" srcOrd="7" destOrd="0" presId="urn:microsoft.com/office/officeart/2005/8/layout/hProcess7"/>
    <dgm:cxn modelId="{D4005F4E-F31A-834D-BE83-DC77F846060F}" type="presParOf" srcId="{95BD4611-5942-F04F-A747-E7E30F83F797}" destId="{6A7B9EBB-8C2F-5641-9675-FA50E6A48FCD}" srcOrd="8" destOrd="0" presId="urn:microsoft.com/office/officeart/2005/8/layout/hProcess7"/>
    <dgm:cxn modelId="{69C4BEDB-8132-8F45-8142-474A008EC509}" type="presParOf" srcId="{6A7B9EBB-8C2F-5641-9675-FA50E6A48FCD}" destId="{C64DC488-B59D-2449-BCCA-C38E2DC161B2}" srcOrd="0" destOrd="0" presId="urn:microsoft.com/office/officeart/2005/8/layout/hProcess7"/>
    <dgm:cxn modelId="{8FED279E-D154-9B4E-AA2E-B9C8C6EA67BB}" type="presParOf" srcId="{6A7B9EBB-8C2F-5641-9675-FA50E6A48FCD}" destId="{1B81AC01-67A5-ED41-BCDE-B4E9025F89BE}" srcOrd="1" destOrd="0" presId="urn:microsoft.com/office/officeart/2005/8/layout/hProcess7"/>
    <dgm:cxn modelId="{6843483B-E9D9-9845-9A2C-6F03ECF5A5A0}" type="presParOf" srcId="{6A7B9EBB-8C2F-5641-9675-FA50E6A48FCD}" destId="{B5C6C929-95FC-5141-A9F1-A272ECA8A899}"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58DE695-E0B4-D84E-A758-CBE60CBC4D91}" type="doc">
      <dgm:prSet loTypeId="urn:microsoft.com/office/officeart/2005/8/layout/chevron1" loCatId="" qsTypeId="urn:microsoft.com/office/officeart/2005/8/quickstyle/simple1" qsCatId="simple" csTypeId="urn:microsoft.com/office/officeart/2005/8/colors/accent1_2" csCatId="accent1" phldr="1"/>
      <dgm:spPr/>
    </dgm:pt>
    <dgm:pt modelId="{51F46F7C-20FE-D245-BE87-834147C0E217}">
      <dgm:prSet phldrT="[Text]"/>
      <dgm:spPr>
        <a:solidFill>
          <a:srgbClr val="801820"/>
        </a:solidFill>
      </dgm:spPr>
      <dgm:t>
        <a:bodyPr/>
        <a:lstStyle/>
        <a:p>
          <a:r>
            <a:rPr lang="en-US" b="0" i="0" dirty="0">
              <a:solidFill>
                <a:schemeClr val="bg1"/>
              </a:solidFill>
              <a:latin typeface="Neusa Next Std Trial Medium" pitchFamily="2" charset="0"/>
            </a:rPr>
            <a:t>PHASE I</a:t>
          </a:r>
        </a:p>
      </dgm:t>
    </dgm:pt>
    <dgm:pt modelId="{4EAFEDBA-E03C-5A4D-9776-ABE6637FCBB3}" type="parTrans" cxnId="{4F0B00A3-A5D0-C542-A00B-C1C0ED5A44AE}">
      <dgm:prSet/>
      <dgm:spPr/>
      <dgm:t>
        <a:bodyPr/>
        <a:lstStyle/>
        <a:p>
          <a:endParaRPr lang="en-US"/>
        </a:p>
      </dgm:t>
    </dgm:pt>
    <dgm:pt modelId="{5617ADCE-8938-2B46-BA5D-8957BCE00FBC}" type="sibTrans" cxnId="{4F0B00A3-A5D0-C542-A00B-C1C0ED5A44AE}">
      <dgm:prSet/>
      <dgm:spPr/>
      <dgm:t>
        <a:bodyPr/>
        <a:lstStyle/>
        <a:p>
          <a:endParaRPr lang="en-US"/>
        </a:p>
      </dgm:t>
    </dgm:pt>
    <dgm:pt modelId="{54E379D3-96A7-A643-BEE5-5F19A49ACB3D}">
      <dgm:prSet phldrT="[Text]"/>
      <dgm:spPr>
        <a:solidFill>
          <a:srgbClr val="A49665"/>
        </a:solidFill>
      </dgm:spPr>
      <dgm:t>
        <a:bodyPr/>
        <a:lstStyle/>
        <a:p>
          <a:r>
            <a:rPr lang="en-US" b="0" i="0" dirty="0">
              <a:latin typeface="Neusa Next Std Trial Medium" pitchFamily="2" charset="0"/>
            </a:rPr>
            <a:t>PHASE II</a:t>
          </a:r>
        </a:p>
      </dgm:t>
    </dgm:pt>
    <dgm:pt modelId="{4BF82F8D-D52A-CA4A-9B1E-A6884599DEF2}" type="parTrans" cxnId="{637F6866-5B04-404F-A2B5-3F29F0E23503}">
      <dgm:prSet/>
      <dgm:spPr/>
      <dgm:t>
        <a:bodyPr/>
        <a:lstStyle/>
        <a:p>
          <a:endParaRPr lang="en-US"/>
        </a:p>
      </dgm:t>
    </dgm:pt>
    <dgm:pt modelId="{36AE5610-CA71-6241-AE59-2F29F69582E7}" type="sibTrans" cxnId="{637F6866-5B04-404F-A2B5-3F29F0E23503}">
      <dgm:prSet/>
      <dgm:spPr/>
      <dgm:t>
        <a:bodyPr/>
        <a:lstStyle/>
        <a:p>
          <a:endParaRPr lang="en-US"/>
        </a:p>
      </dgm:t>
    </dgm:pt>
    <dgm:pt modelId="{79ACE124-29BD-5F4A-8D40-3020C305F016}">
      <dgm:prSet phldrT="[Text]"/>
      <dgm:spPr>
        <a:solidFill>
          <a:srgbClr val="005035"/>
        </a:solidFill>
      </dgm:spPr>
      <dgm:t>
        <a:bodyPr/>
        <a:lstStyle/>
        <a:p>
          <a:r>
            <a:rPr lang="en-US" b="0" i="0" dirty="0">
              <a:latin typeface="Neusa Next Std Trial Medium" pitchFamily="2" charset="0"/>
            </a:rPr>
            <a:t>PHASE IV</a:t>
          </a:r>
        </a:p>
      </dgm:t>
    </dgm:pt>
    <dgm:pt modelId="{BA76DB0D-DC05-9542-B668-3D1FB79AE0B1}" type="parTrans" cxnId="{2F595F72-256A-7349-AF1D-4E1410E85D09}">
      <dgm:prSet/>
      <dgm:spPr/>
      <dgm:t>
        <a:bodyPr/>
        <a:lstStyle/>
        <a:p>
          <a:endParaRPr lang="en-US"/>
        </a:p>
      </dgm:t>
    </dgm:pt>
    <dgm:pt modelId="{E181E724-385D-E544-9FB5-FF8D75ECEEC5}" type="sibTrans" cxnId="{2F595F72-256A-7349-AF1D-4E1410E85D09}">
      <dgm:prSet/>
      <dgm:spPr/>
      <dgm:t>
        <a:bodyPr/>
        <a:lstStyle/>
        <a:p>
          <a:endParaRPr lang="en-US"/>
        </a:p>
      </dgm:t>
    </dgm:pt>
    <dgm:pt modelId="{C9650ADC-344D-1048-BA2B-584117EF1230}">
      <dgm:prSet phldrT="[Text]"/>
      <dgm:spPr>
        <a:solidFill>
          <a:srgbClr val="899064"/>
        </a:solidFill>
      </dgm:spPr>
      <dgm:t>
        <a:bodyPr/>
        <a:lstStyle/>
        <a:p>
          <a:r>
            <a:rPr lang="en-US" b="0" i="0" dirty="0">
              <a:latin typeface="Neusa Next Std Trial Medium" pitchFamily="2" charset="0"/>
            </a:rPr>
            <a:t>PHASE III</a:t>
          </a:r>
        </a:p>
      </dgm:t>
    </dgm:pt>
    <dgm:pt modelId="{6E7A603B-54F8-F449-8756-EEBC510122E2}" type="parTrans" cxnId="{54A69987-9710-C946-B29A-06168FA2DF61}">
      <dgm:prSet/>
      <dgm:spPr/>
      <dgm:t>
        <a:bodyPr/>
        <a:lstStyle/>
        <a:p>
          <a:endParaRPr lang="en-US"/>
        </a:p>
      </dgm:t>
    </dgm:pt>
    <dgm:pt modelId="{B24F4023-98C0-F040-BD9F-00F574E1A3FF}" type="sibTrans" cxnId="{54A69987-9710-C946-B29A-06168FA2DF61}">
      <dgm:prSet/>
      <dgm:spPr/>
      <dgm:t>
        <a:bodyPr/>
        <a:lstStyle/>
        <a:p>
          <a:endParaRPr lang="en-US"/>
        </a:p>
      </dgm:t>
    </dgm:pt>
    <dgm:pt modelId="{728C8843-7C4C-8F4E-91AB-C1ACF6A268D9}" type="pres">
      <dgm:prSet presAssocID="{F58DE695-E0B4-D84E-A758-CBE60CBC4D91}" presName="Name0" presStyleCnt="0">
        <dgm:presLayoutVars>
          <dgm:dir/>
          <dgm:animLvl val="lvl"/>
          <dgm:resizeHandles val="exact"/>
        </dgm:presLayoutVars>
      </dgm:prSet>
      <dgm:spPr/>
    </dgm:pt>
    <dgm:pt modelId="{B22A15BD-8825-0A47-A51C-5D4475649C16}" type="pres">
      <dgm:prSet presAssocID="{51F46F7C-20FE-D245-BE87-834147C0E217}" presName="parTxOnly" presStyleLbl="node1" presStyleIdx="0" presStyleCnt="4" custScaleX="113481" custLinFactX="-61516" custLinFactNeighborX="-100000" custLinFactNeighborY="1697">
        <dgm:presLayoutVars>
          <dgm:chMax val="0"/>
          <dgm:chPref val="0"/>
          <dgm:bulletEnabled val="1"/>
        </dgm:presLayoutVars>
      </dgm:prSet>
      <dgm:spPr/>
    </dgm:pt>
    <dgm:pt modelId="{496464FF-9CF3-5E44-91BA-A9D90804AA4C}" type="pres">
      <dgm:prSet presAssocID="{5617ADCE-8938-2B46-BA5D-8957BCE00FBC}" presName="parTxOnlySpace" presStyleCnt="0"/>
      <dgm:spPr/>
    </dgm:pt>
    <dgm:pt modelId="{827EEF7F-87F7-E04A-9075-4CD94001BFD0}" type="pres">
      <dgm:prSet presAssocID="{54E379D3-96A7-A643-BEE5-5F19A49ACB3D}" presName="parTxOnly" presStyleLbl="node1" presStyleIdx="1" presStyleCnt="4" custScaleX="113747">
        <dgm:presLayoutVars>
          <dgm:chMax val="0"/>
          <dgm:chPref val="0"/>
          <dgm:bulletEnabled val="1"/>
        </dgm:presLayoutVars>
      </dgm:prSet>
      <dgm:spPr/>
    </dgm:pt>
    <dgm:pt modelId="{CA929AAB-8B7F-4941-BB5C-236F0E1AC794}" type="pres">
      <dgm:prSet presAssocID="{36AE5610-CA71-6241-AE59-2F29F69582E7}" presName="parTxOnlySpace" presStyleCnt="0"/>
      <dgm:spPr/>
    </dgm:pt>
    <dgm:pt modelId="{5F98B46D-90FA-444B-9E45-1188441866AB}" type="pres">
      <dgm:prSet presAssocID="{C9650ADC-344D-1048-BA2B-584117EF1230}" presName="parTxOnly" presStyleLbl="node1" presStyleIdx="2" presStyleCnt="4" custScaleX="121139">
        <dgm:presLayoutVars>
          <dgm:chMax val="0"/>
          <dgm:chPref val="0"/>
          <dgm:bulletEnabled val="1"/>
        </dgm:presLayoutVars>
      </dgm:prSet>
      <dgm:spPr/>
    </dgm:pt>
    <dgm:pt modelId="{6EBAE8E4-1C3F-E04E-B212-4C0915943494}" type="pres">
      <dgm:prSet presAssocID="{B24F4023-98C0-F040-BD9F-00F574E1A3FF}" presName="parTxOnlySpace" presStyleCnt="0"/>
      <dgm:spPr/>
    </dgm:pt>
    <dgm:pt modelId="{598662CD-F1ED-A64E-83F1-11B227114BB5}" type="pres">
      <dgm:prSet presAssocID="{79ACE124-29BD-5F4A-8D40-3020C305F016}" presName="parTxOnly" presStyleLbl="node1" presStyleIdx="3" presStyleCnt="4">
        <dgm:presLayoutVars>
          <dgm:chMax val="0"/>
          <dgm:chPref val="0"/>
          <dgm:bulletEnabled val="1"/>
        </dgm:presLayoutVars>
      </dgm:prSet>
      <dgm:spPr/>
    </dgm:pt>
  </dgm:ptLst>
  <dgm:cxnLst>
    <dgm:cxn modelId="{D923973C-D13D-A749-9E52-EDC464DD865B}" type="presOf" srcId="{C9650ADC-344D-1048-BA2B-584117EF1230}" destId="{5F98B46D-90FA-444B-9E45-1188441866AB}" srcOrd="0" destOrd="0" presId="urn:microsoft.com/office/officeart/2005/8/layout/chevron1"/>
    <dgm:cxn modelId="{637F6866-5B04-404F-A2B5-3F29F0E23503}" srcId="{F58DE695-E0B4-D84E-A758-CBE60CBC4D91}" destId="{54E379D3-96A7-A643-BEE5-5F19A49ACB3D}" srcOrd="1" destOrd="0" parTransId="{4BF82F8D-D52A-CA4A-9B1E-A6884599DEF2}" sibTransId="{36AE5610-CA71-6241-AE59-2F29F69582E7}"/>
    <dgm:cxn modelId="{4C542F4D-3A6E-AF49-B28D-30336838F416}" type="presOf" srcId="{54E379D3-96A7-A643-BEE5-5F19A49ACB3D}" destId="{827EEF7F-87F7-E04A-9075-4CD94001BFD0}" srcOrd="0" destOrd="0" presId="urn:microsoft.com/office/officeart/2005/8/layout/chevron1"/>
    <dgm:cxn modelId="{3117364D-9A69-3741-B0AC-89902B3755E9}" type="presOf" srcId="{79ACE124-29BD-5F4A-8D40-3020C305F016}" destId="{598662CD-F1ED-A64E-83F1-11B227114BB5}" srcOrd="0" destOrd="0" presId="urn:microsoft.com/office/officeart/2005/8/layout/chevron1"/>
    <dgm:cxn modelId="{2F595F72-256A-7349-AF1D-4E1410E85D09}" srcId="{F58DE695-E0B4-D84E-A758-CBE60CBC4D91}" destId="{79ACE124-29BD-5F4A-8D40-3020C305F016}" srcOrd="3" destOrd="0" parTransId="{BA76DB0D-DC05-9542-B668-3D1FB79AE0B1}" sibTransId="{E181E724-385D-E544-9FB5-FF8D75ECEEC5}"/>
    <dgm:cxn modelId="{4DD5EB78-4290-4042-A2E5-F418B1B34D1C}" type="presOf" srcId="{F58DE695-E0B4-D84E-A758-CBE60CBC4D91}" destId="{728C8843-7C4C-8F4E-91AB-C1ACF6A268D9}" srcOrd="0" destOrd="0" presId="urn:microsoft.com/office/officeart/2005/8/layout/chevron1"/>
    <dgm:cxn modelId="{54A69987-9710-C946-B29A-06168FA2DF61}" srcId="{F58DE695-E0B4-D84E-A758-CBE60CBC4D91}" destId="{C9650ADC-344D-1048-BA2B-584117EF1230}" srcOrd="2" destOrd="0" parTransId="{6E7A603B-54F8-F449-8756-EEBC510122E2}" sibTransId="{B24F4023-98C0-F040-BD9F-00F574E1A3FF}"/>
    <dgm:cxn modelId="{4F0B00A3-A5D0-C542-A00B-C1C0ED5A44AE}" srcId="{F58DE695-E0B4-D84E-A758-CBE60CBC4D91}" destId="{51F46F7C-20FE-D245-BE87-834147C0E217}" srcOrd="0" destOrd="0" parTransId="{4EAFEDBA-E03C-5A4D-9776-ABE6637FCBB3}" sibTransId="{5617ADCE-8938-2B46-BA5D-8957BCE00FBC}"/>
    <dgm:cxn modelId="{051DDAED-FBC3-FD41-9E48-5F40C7E7619A}" type="presOf" srcId="{51F46F7C-20FE-D245-BE87-834147C0E217}" destId="{B22A15BD-8825-0A47-A51C-5D4475649C16}" srcOrd="0" destOrd="0" presId="urn:microsoft.com/office/officeart/2005/8/layout/chevron1"/>
    <dgm:cxn modelId="{5A892481-B07A-AF47-912C-D24B7D55A2CD}" type="presParOf" srcId="{728C8843-7C4C-8F4E-91AB-C1ACF6A268D9}" destId="{B22A15BD-8825-0A47-A51C-5D4475649C16}" srcOrd="0" destOrd="0" presId="urn:microsoft.com/office/officeart/2005/8/layout/chevron1"/>
    <dgm:cxn modelId="{64CB6DCF-2076-4E44-84C1-A98C1BDC56E1}" type="presParOf" srcId="{728C8843-7C4C-8F4E-91AB-C1ACF6A268D9}" destId="{496464FF-9CF3-5E44-91BA-A9D90804AA4C}" srcOrd="1" destOrd="0" presId="urn:microsoft.com/office/officeart/2005/8/layout/chevron1"/>
    <dgm:cxn modelId="{5DF698CE-4756-0845-AC55-79ED097E089F}" type="presParOf" srcId="{728C8843-7C4C-8F4E-91AB-C1ACF6A268D9}" destId="{827EEF7F-87F7-E04A-9075-4CD94001BFD0}" srcOrd="2" destOrd="0" presId="urn:microsoft.com/office/officeart/2005/8/layout/chevron1"/>
    <dgm:cxn modelId="{47A7F032-452C-FB4B-BFB4-DE5F050915E6}" type="presParOf" srcId="{728C8843-7C4C-8F4E-91AB-C1ACF6A268D9}" destId="{CA929AAB-8B7F-4941-BB5C-236F0E1AC794}" srcOrd="3" destOrd="0" presId="urn:microsoft.com/office/officeart/2005/8/layout/chevron1"/>
    <dgm:cxn modelId="{F42F329C-B80E-EB40-B461-C7579ED9DC02}" type="presParOf" srcId="{728C8843-7C4C-8F4E-91AB-C1ACF6A268D9}" destId="{5F98B46D-90FA-444B-9E45-1188441866AB}" srcOrd="4" destOrd="0" presId="urn:microsoft.com/office/officeart/2005/8/layout/chevron1"/>
    <dgm:cxn modelId="{3B5415D7-BD00-8B4A-8B98-B1E2011CA2A9}" type="presParOf" srcId="{728C8843-7C4C-8F4E-91AB-C1ACF6A268D9}" destId="{6EBAE8E4-1C3F-E04E-B212-4C0915943494}" srcOrd="5" destOrd="0" presId="urn:microsoft.com/office/officeart/2005/8/layout/chevron1"/>
    <dgm:cxn modelId="{BCEA6D0F-26CC-F34E-B9D9-BBE846A80544}" type="presParOf" srcId="{728C8843-7C4C-8F4E-91AB-C1ACF6A268D9}" destId="{598662CD-F1ED-A64E-83F1-11B227114BB5}"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9C28-1CB9-A047-8B68-79594B2AC482}">
      <dsp:nvSpPr>
        <dsp:cNvPr id="0" name=""/>
        <dsp:cNvSpPr/>
      </dsp:nvSpPr>
      <dsp:spPr>
        <a:xfrm>
          <a:off x="698" y="701025"/>
          <a:ext cx="3004693" cy="3707490"/>
        </a:xfrm>
        <a:prstGeom prst="roundRect">
          <a:avLst>
            <a:gd name="adj" fmla="val 5000"/>
          </a:avLst>
        </a:prstGeom>
        <a:solidFill>
          <a:srgbClr val="005035"/>
        </a:solidFill>
        <a:ln w="25400" cap="flat" cmpd="sng" algn="ctr">
          <a:solidFill>
            <a:srgbClr val="00503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b="0" i="0" kern="1200" dirty="0">
              <a:solidFill>
                <a:srgbClr val="F1E6B2"/>
              </a:solidFill>
              <a:latin typeface="Neusa Next Std Trial Medium" pitchFamily="2" charset="0"/>
              <a:cs typeface="Arial Narrow" panose="020B0604020202020204" pitchFamily="34" charset="0"/>
            </a:rPr>
            <a:t>INFORMATION SESSIONS</a:t>
          </a:r>
        </a:p>
      </dsp:txBody>
      <dsp:txXfrm rot="16200000">
        <a:off x="-1218903" y="1920627"/>
        <a:ext cx="3040142" cy="600938"/>
      </dsp:txXfrm>
    </dsp:sp>
    <dsp:sp modelId="{262DA8CE-DC18-6046-86D3-1354CF1E349C}">
      <dsp:nvSpPr>
        <dsp:cNvPr id="0" name=""/>
        <dsp:cNvSpPr/>
      </dsp:nvSpPr>
      <dsp:spPr>
        <a:xfrm>
          <a:off x="601636" y="701025"/>
          <a:ext cx="2238496" cy="37074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Clr>
              <a:srgbClr val="ADADAD"/>
            </a:buClr>
            <a:buFont typeface="Arial" panose="020B0604020202020204" pitchFamily="34" charset="0"/>
            <a:buNone/>
          </a:pPr>
          <a:r>
            <a:rPr lang="en-US" sz="1700" b="0" i="0" kern="1200" dirty="0">
              <a:solidFill>
                <a:schemeClr val="bg1"/>
              </a:solidFill>
              <a:latin typeface="Neusa Next Std Trial" pitchFamily="2" charset="0"/>
              <a:cs typeface="Arial Narrow" panose="020B0604020202020204" pitchFamily="34" charset="0"/>
            </a:rPr>
            <a:t>Early plan access to ADIE, Deans and Cabinet (once approved)</a:t>
          </a:r>
          <a:endParaRPr lang="en-US" sz="1700" b="0" i="0" kern="1200" dirty="0">
            <a:solidFill>
              <a:schemeClr val="bg1"/>
            </a:solidFill>
            <a:latin typeface="Neusa Next Std Trial" pitchFamily="2" charset="0"/>
          </a:endParaRPr>
        </a:p>
        <a:p>
          <a:pPr marL="0" lvl="0" indent="0" algn="l" defTabSz="755650">
            <a:lnSpc>
              <a:spcPct val="90000"/>
            </a:lnSpc>
            <a:spcBef>
              <a:spcPct val="0"/>
            </a:spcBef>
            <a:spcAft>
              <a:spcPct val="35000"/>
            </a:spcAft>
            <a:buFont typeface="Arial" panose="020B0604020202020204" pitchFamily="34" charset="0"/>
            <a:buNone/>
          </a:pPr>
          <a:r>
            <a:rPr lang="en-US" sz="1700" b="0" i="0" kern="1200" dirty="0">
              <a:solidFill>
                <a:schemeClr val="bg1"/>
              </a:solidFill>
              <a:latin typeface="Neusa Next Std Trial" pitchFamily="2" charset="0"/>
              <a:cs typeface="Arial Narrow" panose="020B0604020202020204" pitchFamily="34" charset="0"/>
            </a:rPr>
            <a:t>Information sessions with each of the colleges and divisions</a:t>
          </a:r>
        </a:p>
        <a:p>
          <a:pPr marL="0" lvl="0" indent="0" algn="l" defTabSz="755650">
            <a:lnSpc>
              <a:spcPct val="90000"/>
            </a:lnSpc>
            <a:spcBef>
              <a:spcPct val="0"/>
            </a:spcBef>
            <a:spcAft>
              <a:spcPct val="35000"/>
            </a:spcAft>
            <a:buFont typeface="Arial" panose="020B0604020202020204" pitchFamily="34" charset="0"/>
            <a:buNone/>
          </a:pPr>
          <a:r>
            <a:rPr lang="en-US" sz="1700" b="0" i="0" kern="1200" dirty="0">
              <a:solidFill>
                <a:schemeClr val="bg1"/>
              </a:solidFill>
              <a:latin typeface="Neusa Next Std Trial" pitchFamily="2" charset="0"/>
              <a:cs typeface="Arial Narrow" panose="020B0604020202020204" pitchFamily="34" charset="0"/>
            </a:rPr>
            <a:t>Chairs and program directors</a:t>
          </a:r>
        </a:p>
        <a:p>
          <a:pPr marL="0" lvl="0" indent="0" algn="l" defTabSz="755650">
            <a:lnSpc>
              <a:spcPct val="90000"/>
            </a:lnSpc>
            <a:spcBef>
              <a:spcPct val="0"/>
            </a:spcBef>
            <a:spcAft>
              <a:spcPct val="35000"/>
            </a:spcAft>
            <a:buFont typeface="Arial" panose="020B0604020202020204" pitchFamily="34" charset="0"/>
            <a:buNone/>
          </a:pPr>
          <a:r>
            <a:rPr lang="en-US" sz="1700" b="0" i="0" kern="1200" dirty="0">
              <a:solidFill>
                <a:schemeClr val="bg1"/>
              </a:solidFill>
              <a:latin typeface="Neusa Next Std Trial" pitchFamily="2" charset="0"/>
              <a:cs typeface="Arial Narrow" panose="020B0604020202020204" pitchFamily="34" charset="0"/>
            </a:rPr>
            <a:t>Faculty and staff governance</a:t>
          </a:r>
        </a:p>
        <a:p>
          <a:pPr marL="0" lvl="0" indent="0" algn="l" defTabSz="755650">
            <a:lnSpc>
              <a:spcPct val="90000"/>
            </a:lnSpc>
            <a:spcBef>
              <a:spcPct val="0"/>
            </a:spcBef>
            <a:spcAft>
              <a:spcPct val="35000"/>
            </a:spcAft>
            <a:buFont typeface="Arial" panose="020B0604020202020204" pitchFamily="34" charset="0"/>
            <a:buNone/>
          </a:pPr>
          <a:r>
            <a:rPr lang="en-US" sz="1700" b="0" i="0" kern="1200" dirty="0">
              <a:solidFill>
                <a:schemeClr val="bg1"/>
              </a:solidFill>
              <a:latin typeface="Neusa Next Std Trial" pitchFamily="2" charset="0"/>
              <a:cs typeface="Arial Narrow" panose="020B0604020202020204" pitchFamily="34" charset="0"/>
            </a:rPr>
            <a:t>SGA and GPSG information</a:t>
          </a:r>
          <a:endParaRPr lang="en-US" sz="1700" kern="1200" dirty="0">
            <a:solidFill>
              <a:schemeClr val="bg1"/>
            </a:solidFill>
            <a:latin typeface="Arial Narrow" panose="020B0604020202020204" pitchFamily="34" charset="0"/>
            <a:cs typeface="Arial Narrow" panose="020B0604020202020204" pitchFamily="34" charset="0"/>
          </a:endParaRPr>
        </a:p>
      </dsp:txBody>
      <dsp:txXfrm>
        <a:off x="601636" y="701025"/>
        <a:ext cx="2238496" cy="3707490"/>
      </dsp:txXfrm>
    </dsp:sp>
    <dsp:sp modelId="{F6463970-6C0A-6846-ACF0-7901BAA0079C}">
      <dsp:nvSpPr>
        <dsp:cNvPr id="0" name=""/>
        <dsp:cNvSpPr/>
      </dsp:nvSpPr>
      <dsp:spPr>
        <a:xfrm>
          <a:off x="3110555" y="701025"/>
          <a:ext cx="3004693" cy="3745602"/>
        </a:xfrm>
        <a:prstGeom prst="roundRect">
          <a:avLst>
            <a:gd name="adj" fmla="val 5000"/>
          </a:avLst>
        </a:prstGeom>
        <a:solidFill>
          <a:srgbClr val="005035"/>
        </a:solidFill>
        <a:ln w="25400" cap="flat" cmpd="sng" algn="ctr">
          <a:solidFill>
            <a:srgbClr val="00503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b="0" i="0" kern="1200" dirty="0">
              <a:solidFill>
                <a:srgbClr val="F1E6B2"/>
              </a:solidFill>
              <a:latin typeface="Neusa Next Std Trial Medium" pitchFamily="2" charset="0"/>
              <a:cs typeface="Arial Narrow" panose="020B0604020202020204" pitchFamily="34" charset="0"/>
            </a:rPr>
            <a:t>PLAN WORKSHOPS</a:t>
          </a:r>
        </a:p>
      </dsp:txBody>
      <dsp:txXfrm rot="16200000">
        <a:off x="1875327" y="1936253"/>
        <a:ext cx="3071393" cy="600938"/>
      </dsp:txXfrm>
    </dsp:sp>
    <dsp:sp modelId="{E973F790-D52E-5944-805C-E1B6BDAEB318}">
      <dsp:nvSpPr>
        <dsp:cNvPr id="0" name=""/>
        <dsp:cNvSpPr/>
      </dsp:nvSpPr>
      <dsp:spPr>
        <a:xfrm rot="5400000">
          <a:off x="2860789" y="3564879"/>
          <a:ext cx="529578" cy="450703"/>
        </a:xfrm>
        <a:prstGeom prst="flowChartExtract">
          <a:avLst/>
        </a:prstGeom>
        <a:solidFill>
          <a:srgbClr val="A49665"/>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1047BE3-E110-6C46-A76E-452F9553ECF5}">
      <dsp:nvSpPr>
        <dsp:cNvPr id="0" name=""/>
        <dsp:cNvSpPr/>
      </dsp:nvSpPr>
      <dsp:spPr>
        <a:xfrm>
          <a:off x="3711494" y="701025"/>
          <a:ext cx="2238496" cy="37456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Clr>
              <a:srgbClr val="ADADAD"/>
            </a:buClr>
            <a:buNone/>
          </a:pPr>
          <a:r>
            <a:rPr lang="en-US" sz="1700" b="0" i="0" kern="1200" dirty="0">
              <a:solidFill>
                <a:schemeClr val="bg1"/>
              </a:solidFill>
              <a:latin typeface="Neusa Next Std Trial" pitchFamily="2" charset="0"/>
              <a:cs typeface="Arial Narrow" panose="020B0604020202020204" pitchFamily="34" charset="0"/>
            </a:rPr>
            <a:t>Monthly college and division-level workshops</a:t>
          </a:r>
          <a:endParaRPr lang="en-US" sz="1700" b="0" i="0" kern="1200" dirty="0">
            <a:solidFill>
              <a:schemeClr val="bg1"/>
            </a:solidFill>
            <a:latin typeface="Neusa Next Std Trial" pitchFamily="2" charset="0"/>
          </a:endParaRPr>
        </a:p>
        <a:p>
          <a:pPr marL="0" lvl="0" indent="0" algn="l" defTabSz="755650">
            <a:lnSpc>
              <a:spcPct val="90000"/>
            </a:lnSpc>
            <a:spcBef>
              <a:spcPct val="0"/>
            </a:spcBef>
            <a:spcAft>
              <a:spcPct val="35000"/>
            </a:spcAft>
            <a:buNone/>
          </a:pPr>
          <a:r>
            <a:rPr lang="en-US" sz="1700" b="0" i="0" kern="1200" dirty="0">
              <a:solidFill>
                <a:schemeClr val="bg1"/>
              </a:solidFill>
              <a:latin typeface="Neusa Next Std Trial" pitchFamily="2" charset="0"/>
              <a:cs typeface="Arial Narrow" panose="020B0604020202020204" pitchFamily="34" charset="0"/>
            </a:rPr>
            <a:t>Draft submissions and feedback</a:t>
          </a:r>
        </a:p>
        <a:p>
          <a:pPr marL="0" lvl="0" indent="0" algn="l" defTabSz="755650">
            <a:lnSpc>
              <a:spcPct val="90000"/>
            </a:lnSpc>
            <a:spcBef>
              <a:spcPct val="0"/>
            </a:spcBef>
            <a:spcAft>
              <a:spcPct val="35000"/>
            </a:spcAft>
            <a:buNone/>
          </a:pPr>
          <a:r>
            <a:rPr lang="en-US" sz="1700" b="0" i="0" kern="1200" dirty="0">
              <a:solidFill>
                <a:schemeClr val="bg1"/>
              </a:solidFill>
              <a:latin typeface="Neusa Next Std Trial" pitchFamily="2" charset="0"/>
              <a:cs typeface="Arial Narrow" panose="020B0604020202020204" pitchFamily="34" charset="0"/>
            </a:rPr>
            <a:t>Plan development resources provided</a:t>
          </a:r>
        </a:p>
      </dsp:txBody>
      <dsp:txXfrm>
        <a:off x="3711494" y="701025"/>
        <a:ext cx="2238496" cy="3745602"/>
      </dsp:txXfrm>
    </dsp:sp>
    <dsp:sp modelId="{C64DC488-B59D-2449-BCCA-C38E2DC161B2}">
      <dsp:nvSpPr>
        <dsp:cNvPr id="0" name=""/>
        <dsp:cNvSpPr/>
      </dsp:nvSpPr>
      <dsp:spPr>
        <a:xfrm>
          <a:off x="6220412" y="701025"/>
          <a:ext cx="3004693" cy="3763882"/>
        </a:xfrm>
        <a:prstGeom prst="roundRect">
          <a:avLst>
            <a:gd name="adj" fmla="val 5000"/>
          </a:avLst>
        </a:prstGeom>
        <a:solidFill>
          <a:srgbClr val="005035"/>
        </a:solidFill>
        <a:ln w="25400" cap="flat" cmpd="sng" algn="ctr">
          <a:solidFill>
            <a:srgbClr val="00503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b="0" i="0" kern="1200" dirty="0">
              <a:solidFill>
                <a:srgbClr val="F1E6B2"/>
              </a:solidFill>
              <a:latin typeface="Neusa Next Std Trial Medium" pitchFamily="2" charset="0"/>
              <a:cs typeface="Arial Narrow" panose="020B0604020202020204" pitchFamily="34" charset="0"/>
            </a:rPr>
            <a:t>AFTERWORK</a:t>
          </a:r>
          <a:r>
            <a:rPr lang="en-US" sz="2200" b="0" i="0" kern="1200" dirty="0">
              <a:solidFill>
                <a:srgbClr val="F1E6B2"/>
              </a:solidFill>
              <a:latin typeface="Neusa Next Std Trial Medium" pitchFamily="2" charset="0"/>
            </a:rPr>
            <a:t> </a:t>
          </a:r>
        </a:p>
      </dsp:txBody>
      <dsp:txXfrm rot="16200000">
        <a:off x="4977690" y="1943748"/>
        <a:ext cx="3086383" cy="600938"/>
      </dsp:txXfrm>
    </dsp:sp>
    <dsp:sp modelId="{EA446040-B90A-8447-80A6-AFCB3EEA8CFE}">
      <dsp:nvSpPr>
        <dsp:cNvPr id="0" name=""/>
        <dsp:cNvSpPr/>
      </dsp:nvSpPr>
      <dsp:spPr>
        <a:xfrm rot="5400000">
          <a:off x="5970647" y="3564879"/>
          <a:ext cx="529578" cy="450703"/>
        </a:xfrm>
        <a:prstGeom prst="flowChartExtract">
          <a:avLst/>
        </a:prstGeom>
        <a:solidFill>
          <a:srgbClr val="A49665"/>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5C6C929-95FC-5141-A9F1-A272ECA8A899}">
      <dsp:nvSpPr>
        <dsp:cNvPr id="0" name=""/>
        <dsp:cNvSpPr/>
      </dsp:nvSpPr>
      <dsp:spPr>
        <a:xfrm>
          <a:off x="6821351" y="701025"/>
          <a:ext cx="2238496" cy="37638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Clr>
              <a:srgbClr val="ADADAD"/>
            </a:buClr>
            <a:buNone/>
          </a:pPr>
          <a:r>
            <a:rPr lang="en-US" sz="1700" b="0" i="0" kern="1200" dirty="0">
              <a:solidFill>
                <a:schemeClr val="bg1"/>
              </a:solidFill>
              <a:latin typeface="Neusa Next Std Trial" pitchFamily="2" charset="0"/>
              <a:cs typeface="Arial Narrow" panose="020B0604020202020204" pitchFamily="34" charset="0"/>
            </a:rPr>
            <a:t>Monthly IEAP workshops</a:t>
          </a:r>
        </a:p>
        <a:p>
          <a:pPr marL="0" lvl="0" indent="0" algn="l" defTabSz="755650">
            <a:lnSpc>
              <a:spcPct val="90000"/>
            </a:lnSpc>
            <a:spcBef>
              <a:spcPct val="0"/>
            </a:spcBef>
            <a:spcAft>
              <a:spcPct val="35000"/>
            </a:spcAft>
            <a:buNone/>
          </a:pPr>
          <a:r>
            <a:rPr lang="en-US" sz="1700" b="0" i="0" kern="1200" dirty="0">
              <a:solidFill>
                <a:schemeClr val="bg1"/>
              </a:solidFill>
              <a:latin typeface="Neusa Next Std Trial" pitchFamily="2" charset="0"/>
              <a:cs typeface="Arial Narrow" panose="020B0604020202020204" pitchFamily="34" charset="0"/>
            </a:rPr>
            <a:t>Draft submissions and feedback</a:t>
          </a:r>
        </a:p>
        <a:p>
          <a:pPr marL="0" lvl="0" indent="0" algn="l" defTabSz="755650">
            <a:lnSpc>
              <a:spcPct val="90000"/>
            </a:lnSpc>
            <a:spcBef>
              <a:spcPct val="0"/>
            </a:spcBef>
            <a:spcAft>
              <a:spcPct val="35000"/>
            </a:spcAft>
            <a:buNone/>
          </a:pPr>
          <a:r>
            <a:rPr lang="en-US" sz="1700" b="0" i="0" kern="1200" dirty="0">
              <a:solidFill>
                <a:schemeClr val="bg1"/>
              </a:solidFill>
              <a:latin typeface="Neusa Next Std Trial" pitchFamily="2" charset="0"/>
              <a:cs typeface="Arial Narrow" panose="020B0604020202020204" pitchFamily="34" charset="0"/>
            </a:rPr>
            <a:t>Semester check-ins</a:t>
          </a:r>
        </a:p>
        <a:p>
          <a:pPr marL="0" lvl="0" indent="0" algn="l" defTabSz="755650">
            <a:lnSpc>
              <a:spcPct val="90000"/>
            </a:lnSpc>
            <a:spcBef>
              <a:spcPct val="0"/>
            </a:spcBef>
            <a:spcAft>
              <a:spcPct val="35000"/>
            </a:spcAft>
            <a:buNone/>
          </a:pPr>
          <a:r>
            <a:rPr lang="en-US" sz="1700" b="0" i="0" kern="1200" dirty="0">
              <a:solidFill>
                <a:schemeClr val="bg1"/>
              </a:solidFill>
              <a:latin typeface="Neusa Next Std Trial" pitchFamily="2" charset="0"/>
              <a:cs typeface="Arial Narrow" panose="020B0604020202020204" pitchFamily="34" charset="0"/>
            </a:rPr>
            <a:t>Yearly progress report:</a:t>
          </a:r>
        </a:p>
        <a:p>
          <a:pPr marL="0" lvl="0" indent="0" algn="l" defTabSz="755650">
            <a:lnSpc>
              <a:spcPct val="90000"/>
            </a:lnSpc>
            <a:spcBef>
              <a:spcPct val="0"/>
            </a:spcBef>
            <a:spcAft>
              <a:spcPct val="35000"/>
            </a:spcAft>
            <a:buNone/>
          </a:pPr>
          <a:r>
            <a:rPr lang="en-US" sz="1700" b="1" i="0" kern="1200" dirty="0">
              <a:solidFill>
                <a:srgbClr val="F1E6B2"/>
              </a:solidFill>
              <a:latin typeface="Neusa Next Std Trial" pitchFamily="2" charset="0"/>
              <a:cs typeface="Arial Narrow" panose="020B0604020202020204" pitchFamily="34" charset="0"/>
            </a:rPr>
            <a:t>What have you achieved in the past academic year?</a:t>
          </a:r>
        </a:p>
      </dsp:txBody>
      <dsp:txXfrm>
        <a:off x="6821351" y="701025"/>
        <a:ext cx="2238496" cy="3763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A15BD-8825-0A47-A51C-5D4475649C16}">
      <dsp:nvSpPr>
        <dsp:cNvPr id="0" name=""/>
        <dsp:cNvSpPr/>
      </dsp:nvSpPr>
      <dsp:spPr>
        <a:xfrm>
          <a:off x="0" y="0"/>
          <a:ext cx="3276499" cy="500307"/>
        </a:xfrm>
        <a:prstGeom prst="chevron">
          <a:avLst/>
        </a:prstGeom>
        <a:solidFill>
          <a:srgbClr val="8018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0" i="0" kern="1200" dirty="0">
              <a:solidFill>
                <a:schemeClr val="bg1"/>
              </a:solidFill>
              <a:latin typeface="Neusa Next Std Trial Medium" pitchFamily="2" charset="0"/>
            </a:rPr>
            <a:t>PHASE I</a:t>
          </a:r>
        </a:p>
      </dsp:txBody>
      <dsp:txXfrm>
        <a:off x="250154" y="0"/>
        <a:ext cx="2776192" cy="500307"/>
      </dsp:txXfrm>
    </dsp:sp>
    <dsp:sp modelId="{827EEF7F-87F7-E04A-9075-4CD94001BFD0}">
      <dsp:nvSpPr>
        <dsp:cNvPr id="0" name=""/>
        <dsp:cNvSpPr/>
      </dsp:nvSpPr>
      <dsp:spPr>
        <a:xfrm>
          <a:off x="2988048" y="0"/>
          <a:ext cx="3284179" cy="500307"/>
        </a:xfrm>
        <a:prstGeom prst="chevron">
          <a:avLst/>
        </a:prstGeom>
        <a:solidFill>
          <a:srgbClr val="A496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Neusa Next Std Trial Medium" pitchFamily="2" charset="0"/>
            </a:rPr>
            <a:t>PHASE II</a:t>
          </a:r>
        </a:p>
      </dsp:txBody>
      <dsp:txXfrm>
        <a:off x="3238202" y="0"/>
        <a:ext cx="2783872" cy="500307"/>
      </dsp:txXfrm>
    </dsp:sp>
    <dsp:sp modelId="{5F98B46D-90FA-444B-9E45-1188441866AB}">
      <dsp:nvSpPr>
        <dsp:cNvPr id="0" name=""/>
        <dsp:cNvSpPr/>
      </dsp:nvSpPr>
      <dsp:spPr>
        <a:xfrm>
          <a:off x="5983500" y="0"/>
          <a:ext cx="3497606" cy="500307"/>
        </a:xfrm>
        <a:prstGeom prst="chevron">
          <a:avLst/>
        </a:prstGeom>
        <a:solidFill>
          <a:srgbClr val="8990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Neusa Next Std Trial Medium" pitchFamily="2" charset="0"/>
            </a:rPr>
            <a:t>PHASE III</a:t>
          </a:r>
        </a:p>
      </dsp:txBody>
      <dsp:txXfrm>
        <a:off x="6233654" y="0"/>
        <a:ext cx="2997299" cy="500307"/>
      </dsp:txXfrm>
    </dsp:sp>
    <dsp:sp modelId="{598662CD-F1ED-A64E-83F1-11B227114BB5}">
      <dsp:nvSpPr>
        <dsp:cNvPr id="0" name=""/>
        <dsp:cNvSpPr/>
      </dsp:nvSpPr>
      <dsp:spPr>
        <a:xfrm>
          <a:off x="9192380" y="0"/>
          <a:ext cx="2887266" cy="500307"/>
        </a:xfrm>
        <a:prstGeom prst="chevron">
          <a:avLst/>
        </a:prstGeom>
        <a:solidFill>
          <a:srgbClr val="0050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Neusa Next Std Trial Medium" pitchFamily="2" charset="0"/>
            </a:rPr>
            <a:t>PHASE IV</a:t>
          </a:r>
        </a:p>
      </dsp:txBody>
      <dsp:txXfrm>
        <a:off x="9442534" y="0"/>
        <a:ext cx="2386959" cy="5003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83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24168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3193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659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 typeface="+mj-lt"/>
              <a:buNone/>
            </a:pPr>
            <a:r>
              <a:rPr lang="en-US" dirty="0"/>
              <a:t>WE HAVE TWO MAIN OBJECTIVES FOR TODAY'S PRESENTATION</a:t>
            </a:r>
          </a:p>
        </p:txBody>
      </p:sp>
    </p:spTree>
    <p:extLst>
      <p:ext uri="{BB962C8B-B14F-4D97-AF65-F5344CB8AC3E}">
        <p14:creationId xmlns:p14="http://schemas.microsoft.com/office/powerpoint/2010/main" val="414174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are the five salient areas that we need to address to drive DEI</a:t>
            </a:r>
          </a:p>
        </p:txBody>
      </p:sp>
    </p:spTree>
    <p:extLst>
      <p:ext uri="{BB962C8B-B14F-4D97-AF65-F5344CB8AC3E}">
        <p14:creationId xmlns:p14="http://schemas.microsoft.com/office/powerpoint/2010/main" val="149023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is it like here and how </a:t>
            </a:r>
          </a:p>
        </p:txBody>
      </p:sp>
    </p:spTree>
    <p:extLst>
      <p:ext uri="{BB962C8B-B14F-4D97-AF65-F5344CB8AC3E}">
        <p14:creationId xmlns:p14="http://schemas.microsoft.com/office/powerpoint/2010/main" val="33906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are we advancing inclusive excellence in our area? </a:t>
            </a:r>
          </a:p>
        </p:txBody>
      </p:sp>
    </p:spTree>
    <p:extLst>
      <p:ext uri="{BB962C8B-B14F-4D97-AF65-F5344CB8AC3E}">
        <p14:creationId xmlns:p14="http://schemas.microsoft.com/office/powerpoint/2010/main" val="149820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images of the public facing data.</a:t>
            </a:r>
          </a:p>
        </p:txBody>
      </p:sp>
    </p:spTree>
    <p:extLst>
      <p:ext uri="{BB962C8B-B14F-4D97-AF65-F5344CB8AC3E}">
        <p14:creationId xmlns:p14="http://schemas.microsoft.com/office/powerpoint/2010/main" val="198162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highlight>
                  <a:srgbClr val="FFFF00"/>
                </a:highlight>
                <a:latin typeface="Neusa Next Std Trial" pitchFamily="2" charset="0"/>
              </a:rPr>
              <a:t>Metrics for the actions do not have to be reported. However, we encourage the use of measurement to note progress. </a:t>
            </a:r>
          </a:p>
          <a:p>
            <a:pPr marL="158750" indent="0">
              <a:buNone/>
            </a:pPr>
            <a:endParaRPr lang="en-US" dirty="0"/>
          </a:p>
        </p:txBody>
      </p:sp>
    </p:spTree>
    <p:extLst>
      <p:ext uri="{BB962C8B-B14F-4D97-AF65-F5344CB8AC3E}">
        <p14:creationId xmlns:p14="http://schemas.microsoft.com/office/powerpoint/2010/main" val="352459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where we ask that you think through how you will measure your actions. You will not be asked to submit your metrics to us. Your metrics are for your own internal understanding of intent versus impact.</a:t>
            </a:r>
          </a:p>
          <a:p>
            <a:endParaRPr lang="en-US" dirty="0"/>
          </a:p>
          <a:p>
            <a:endParaRPr lang="en-US" dirty="0"/>
          </a:p>
        </p:txBody>
      </p:sp>
    </p:spTree>
    <p:extLst>
      <p:ext uri="{BB962C8B-B14F-4D97-AF65-F5344CB8AC3E}">
        <p14:creationId xmlns:p14="http://schemas.microsoft.com/office/powerpoint/2010/main" val="13395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945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184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063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253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00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039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1991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031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496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6474439"/>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iversity.charlotte.edu/common-ground"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vecteezy.com/vector-art/368719-a-beautiful-nature-roa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diversity.charlotte.edu/common-groun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5.sv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03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026838-8AD8-55FF-9876-ACDDDAC9AAE3}"/>
              </a:ext>
            </a:extLst>
          </p:cNvPr>
          <p:cNvPicPr>
            <a:picLocks noChangeAspect="1"/>
          </p:cNvPicPr>
          <p:nvPr/>
        </p:nvPicPr>
        <p:blipFill>
          <a:blip r:embed="rId3"/>
          <a:stretch>
            <a:fillRect/>
          </a:stretch>
        </p:blipFill>
        <p:spPr>
          <a:xfrm>
            <a:off x="8764437" y="5605600"/>
            <a:ext cx="2926819" cy="762543"/>
          </a:xfrm>
          <a:prstGeom prst="rect">
            <a:avLst/>
          </a:prstGeom>
        </p:spPr>
      </p:pic>
      <p:sp>
        <p:nvSpPr>
          <p:cNvPr id="5" name="Rectangle 4">
            <a:extLst>
              <a:ext uri="{FF2B5EF4-FFF2-40B4-BE49-F238E27FC236}">
                <a16:creationId xmlns:a16="http://schemas.microsoft.com/office/drawing/2014/main" id="{1A16BCB8-763A-28B8-5B0D-352B3583C20E}"/>
              </a:ext>
            </a:extLst>
          </p:cNvPr>
          <p:cNvSpPr/>
          <p:nvPr/>
        </p:nvSpPr>
        <p:spPr>
          <a:xfrm>
            <a:off x="391886" y="457200"/>
            <a:ext cx="11299371" cy="5910943"/>
          </a:xfrm>
          <a:prstGeom prst="rect">
            <a:avLst/>
          </a:prstGeom>
          <a:noFill/>
          <a:ln w="6350">
            <a:solidFill>
              <a:srgbClr val="F1E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02;p6">
            <a:extLst>
              <a:ext uri="{FF2B5EF4-FFF2-40B4-BE49-F238E27FC236}">
                <a16:creationId xmlns:a16="http://schemas.microsoft.com/office/drawing/2014/main" id="{81E9A41A-3F5E-FEA0-AC8D-449D5A522104}"/>
              </a:ext>
            </a:extLst>
          </p:cNvPr>
          <p:cNvSpPr txBox="1"/>
          <p:nvPr/>
        </p:nvSpPr>
        <p:spPr>
          <a:xfrm>
            <a:off x="391887" y="457200"/>
            <a:ext cx="11244028" cy="594360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spcAft>
                <a:spcPts val="0"/>
              </a:spcAft>
              <a:buClr>
                <a:srgbClr val="FFFFFF"/>
              </a:buClr>
              <a:buSzPts val="8000"/>
              <a:buFont typeface="Oswald"/>
              <a:buNone/>
              <a:tabLst/>
              <a:defRPr/>
            </a:pPr>
            <a:r>
              <a:rPr lang="en-US" sz="5400" b="1" spc="-100" dirty="0">
                <a:solidFill>
                  <a:schemeClr val="bg1"/>
                </a:solidFill>
                <a:latin typeface="Neusa Next Std Trial Wide" pitchFamily="2" charset="0"/>
                <a:sym typeface="Oswald"/>
              </a:rPr>
              <a:t>BUILDING ON COMMON GROUND</a:t>
            </a:r>
            <a:br>
              <a:rPr lang="en-US" sz="6400" b="1" spc="-100" dirty="0">
                <a:solidFill>
                  <a:srgbClr val="A49665"/>
                </a:solidFill>
                <a:latin typeface="Neusa Next Std Trial Wide" pitchFamily="2" charset="0"/>
                <a:sym typeface="Oswald"/>
              </a:rPr>
            </a:br>
            <a:r>
              <a:rPr lang="en-US" sz="5400" b="1" spc="-100" dirty="0">
                <a:solidFill>
                  <a:srgbClr val="A49665"/>
                </a:solidFill>
                <a:latin typeface="Neusa Next Std Trial Wide" pitchFamily="2" charset="0"/>
                <a:sym typeface="Oswald"/>
              </a:rPr>
              <a:t>THE</a:t>
            </a:r>
            <a:r>
              <a:rPr lang="en-US" sz="6400" b="1" spc="-100" dirty="0">
                <a:solidFill>
                  <a:srgbClr val="A49665"/>
                </a:solidFill>
                <a:latin typeface="Neusa Next Std Trial Wide" pitchFamily="2" charset="0"/>
                <a:sym typeface="Oswald"/>
              </a:rPr>
              <a:t> </a:t>
            </a:r>
            <a:r>
              <a:rPr lang="en-US" sz="5400" b="1" spc="-100" dirty="0">
                <a:solidFill>
                  <a:srgbClr val="A49665"/>
                </a:solidFill>
                <a:latin typeface="Neusa Next Std Trial Wide" pitchFamily="2" charset="0"/>
                <a:sym typeface="Oswald"/>
              </a:rPr>
              <a:t>INCLUSIVE EXCELLENCE </a:t>
            </a:r>
            <a:br>
              <a:rPr lang="en-US" sz="5400" b="1" spc="-100" dirty="0">
                <a:solidFill>
                  <a:srgbClr val="A49665"/>
                </a:solidFill>
                <a:latin typeface="Neusa Next Std Trial Wide" pitchFamily="2" charset="0"/>
                <a:sym typeface="Oswald"/>
              </a:rPr>
            </a:br>
            <a:r>
              <a:rPr lang="en-US" sz="5400" b="1" spc="-100" dirty="0">
                <a:solidFill>
                  <a:srgbClr val="A49665"/>
                </a:solidFill>
                <a:latin typeface="Neusa Next Std Trial Wide" pitchFamily="2" charset="0"/>
                <a:sym typeface="Oswald"/>
              </a:rPr>
              <a:t>STRATEGIC PLAN, 2023-2033</a:t>
            </a:r>
            <a:br>
              <a:rPr lang="en-US" sz="8000" b="1" i="1" dirty="0">
                <a:solidFill>
                  <a:srgbClr val="A49665"/>
                </a:solidFill>
                <a:latin typeface="Oswald"/>
                <a:sym typeface="Oswald"/>
              </a:rPr>
            </a:br>
            <a:endParaRPr kumimoji="0" sz="1400" b="1" i="1"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581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308A3-473B-8BA6-D2EA-D74B5618AD5F}"/>
              </a:ext>
            </a:extLst>
          </p:cNvPr>
          <p:cNvPicPr>
            <a:picLocks noChangeAspect="1"/>
          </p:cNvPicPr>
          <p:nvPr/>
        </p:nvPicPr>
        <p:blipFill>
          <a:blip r:embed="rId3"/>
          <a:stretch>
            <a:fillRect/>
          </a:stretch>
        </p:blipFill>
        <p:spPr>
          <a:xfrm>
            <a:off x="8971472" y="6032461"/>
            <a:ext cx="3071004" cy="825539"/>
          </a:xfrm>
          <a:prstGeom prst="rect">
            <a:avLst/>
          </a:prstGeom>
        </p:spPr>
      </p:pic>
      <p:sp>
        <p:nvSpPr>
          <p:cNvPr id="4" name="Google Shape;111;p16">
            <a:extLst>
              <a:ext uri="{FF2B5EF4-FFF2-40B4-BE49-F238E27FC236}">
                <a16:creationId xmlns:a16="http://schemas.microsoft.com/office/drawing/2014/main" id="{8F0B2797-3806-6663-6167-537F2E765EAF}"/>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en-US" b="1" dirty="0">
                <a:solidFill>
                  <a:schemeClr val="lt1"/>
                </a:solidFill>
                <a:latin typeface="Neusa Next Pro" pitchFamily="2" charset="77"/>
                <a:sym typeface="Oswald"/>
              </a:rPr>
              <a:t>UPCOMING IMPORTANT DATES</a:t>
            </a:r>
            <a:endParaRPr b="1" dirty="0">
              <a:solidFill>
                <a:schemeClr val="lt1"/>
              </a:solidFill>
              <a:latin typeface="Neusa Next Pro" pitchFamily="2" charset="77"/>
            </a:endParaRPr>
          </a:p>
        </p:txBody>
      </p:sp>
      <p:sp>
        <p:nvSpPr>
          <p:cNvPr id="7" name="Rectangle 6">
            <a:extLst>
              <a:ext uri="{FF2B5EF4-FFF2-40B4-BE49-F238E27FC236}">
                <a16:creationId xmlns:a16="http://schemas.microsoft.com/office/drawing/2014/main" id="{A09D95AA-7CEE-F2B1-598E-37A92FEED417}"/>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A04EE41A-FEA3-033D-A6B0-CBE8C244E8EC}"/>
              </a:ext>
            </a:extLst>
          </p:cNvPr>
          <p:cNvSpPr txBox="1">
            <a:spLocks/>
          </p:cNvSpPr>
          <p:nvPr/>
        </p:nvSpPr>
        <p:spPr>
          <a:xfrm>
            <a:off x="398197" y="2020670"/>
            <a:ext cx="5160433" cy="15243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pPr marL="76200" lvl="0" indent="0">
              <a:buClr>
                <a:srgbClr val="ADADAD"/>
              </a:buClr>
              <a:buNone/>
            </a:pPr>
            <a:r>
              <a:rPr lang="en-US" sz="2800" b="1" dirty="0">
                <a:solidFill>
                  <a:srgbClr val="333333"/>
                </a:solidFill>
                <a:latin typeface="Neusa Next Pro" pitchFamily="2" charset="77"/>
                <a:cs typeface="Arial Narrow" panose="020B0604020202020204" pitchFamily="34" charset="0"/>
              </a:rPr>
              <a:t>COLLEGE WORKSHOPS</a:t>
            </a:r>
          </a:p>
          <a:p>
            <a:pPr>
              <a:buClr>
                <a:srgbClr val="ADADAD"/>
              </a:buClr>
            </a:pPr>
            <a:r>
              <a:rPr lang="en-US" sz="2200" dirty="0">
                <a:solidFill>
                  <a:srgbClr val="333333"/>
                </a:solidFill>
                <a:latin typeface="Neusa Next Pro" pitchFamily="2" charset="77"/>
                <a:cs typeface="Arial Narrow" panose="020B0604020202020204" pitchFamily="34" charset="0"/>
              </a:rPr>
              <a:t>March 12, 1-2:30 p.m. </a:t>
            </a:r>
          </a:p>
          <a:p>
            <a:pPr>
              <a:buClr>
                <a:srgbClr val="ADADAD"/>
              </a:buClr>
            </a:pPr>
            <a:r>
              <a:rPr lang="en-US" sz="2200" dirty="0">
                <a:solidFill>
                  <a:srgbClr val="333333"/>
                </a:solidFill>
                <a:latin typeface="Neusa Next Pro" pitchFamily="2" charset="77"/>
                <a:cs typeface="Arial Narrow" panose="020B0604020202020204" pitchFamily="34" charset="0"/>
              </a:rPr>
              <a:t>April 8, 1-2:30 p.m</a:t>
            </a:r>
            <a:r>
              <a:rPr lang="en-US" sz="2200" b="1" dirty="0">
                <a:solidFill>
                  <a:srgbClr val="333333"/>
                </a:solidFill>
                <a:latin typeface="Neusa Next Pro" pitchFamily="2" charset="77"/>
                <a:cs typeface="Arial Narrow" panose="020B0604020202020204" pitchFamily="34" charset="0"/>
              </a:rPr>
              <a:t>. (virtual)</a:t>
            </a:r>
          </a:p>
        </p:txBody>
      </p:sp>
      <p:sp>
        <p:nvSpPr>
          <p:cNvPr id="9" name="Slide Number Placeholder 8">
            <a:extLst>
              <a:ext uri="{FF2B5EF4-FFF2-40B4-BE49-F238E27FC236}">
                <a16:creationId xmlns:a16="http://schemas.microsoft.com/office/drawing/2014/main" id="{BC8A11A9-DD4B-920A-21DC-9F85D98997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ext Placeholder 2">
            <a:extLst>
              <a:ext uri="{FF2B5EF4-FFF2-40B4-BE49-F238E27FC236}">
                <a16:creationId xmlns:a16="http://schemas.microsoft.com/office/drawing/2014/main" id="{3FBBCED9-0A64-BE5D-8F19-2A0F071B826F}"/>
              </a:ext>
            </a:extLst>
          </p:cNvPr>
          <p:cNvSpPr txBox="1">
            <a:spLocks/>
          </p:cNvSpPr>
          <p:nvPr/>
        </p:nvSpPr>
        <p:spPr>
          <a:xfrm>
            <a:off x="398197" y="3321317"/>
            <a:ext cx="5697802" cy="67769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pPr marL="76200" lvl="0" indent="0">
              <a:buClr>
                <a:srgbClr val="ADADAD"/>
              </a:buClr>
              <a:buNone/>
            </a:pPr>
            <a:r>
              <a:rPr lang="en-US" sz="2800" b="1" dirty="0">
                <a:solidFill>
                  <a:srgbClr val="333333"/>
                </a:solidFill>
                <a:latin typeface="Neusa Next Pro" pitchFamily="2" charset="77"/>
                <a:cs typeface="Arial Narrow" panose="020B0604020202020204" pitchFamily="34" charset="0"/>
              </a:rPr>
              <a:t>DIVISION WORKSHOPS</a:t>
            </a:r>
          </a:p>
          <a:p>
            <a:pPr>
              <a:buClr>
                <a:srgbClr val="ADADAD"/>
              </a:buClr>
            </a:pPr>
            <a:r>
              <a:rPr lang="en-US" sz="2200" dirty="0">
                <a:solidFill>
                  <a:srgbClr val="333333"/>
                </a:solidFill>
                <a:latin typeface="Neusa Next Pro" pitchFamily="2" charset="77"/>
                <a:cs typeface="Arial Narrow" panose="020B0604020202020204" pitchFamily="34" charset="0"/>
              </a:rPr>
              <a:t>March 28th, 9-10:30 a.m.</a:t>
            </a:r>
          </a:p>
          <a:p>
            <a:pPr>
              <a:buClr>
                <a:srgbClr val="ADADAD"/>
              </a:buClr>
            </a:pPr>
            <a:r>
              <a:rPr lang="en-US" sz="2200" dirty="0">
                <a:solidFill>
                  <a:srgbClr val="333333"/>
                </a:solidFill>
                <a:latin typeface="Neusa Next Pro" pitchFamily="2" charset="77"/>
                <a:cs typeface="Arial Narrow" panose="020B0604020202020204" pitchFamily="34" charset="0"/>
              </a:rPr>
              <a:t>April 24th 9:30-11 a.m. </a:t>
            </a:r>
            <a:r>
              <a:rPr lang="en-US" sz="2200" b="1" dirty="0">
                <a:solidFill>
                  <a:srgbClr val="333333"/>
                </a:solidFill>
                <a:latin typeface="Neusa Next Pro" pitchFamily="2" charset="77"/>
                <a:cs typeface="Arial Narrow" panose="020B0604020202020204" pitchFamily="34" charset="0"/>
              </a:rPr>
              <a:t>(virtual)</a:t>
            </a:r>
          </a:p>
        </p:txBody>
      </p:sp>
      <p:sp>
        <p:nvSpPr>
          <p:cNvPr id="2" name="Text Placeholder 2">
            <a:extLst>
              <a:ext uri="{FF2B5EF4-FFF2-40B4-BE49-F238E27FC236}">
                <a16:creationId xmlns:a16="http://schemas.microsoft.com/office/drawing/2014/main" id="{C743AEE3-D43B-6D57-B42E-53159DBA2C7D}"/>
              </a:ext>
            </a:extLst>
          </p:cNvPr>
          <p:cNvSpPr txBox="1">
            <a:spLocks/>
          </p:cNvSpPr>
          <p:nvPr/>
        </p:nvSpPr>
        <p:spPr>
          <a:xfrm>
            <a:off x="398198" y="1110896"/>
            <a:ext cx="5160433" cy="10045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pPr marL="76200" lvl="0" indent="0">
              <a:buClr>
                <a:srgbClr val="ADADAD"/>
              </a:buClr>
              <a:buNone/>
            </a:pPr>
            <a:r>
              <a:rPr lang="en-US" sz="2800" b="1" dirty="0">
                <a:solidFill>
                  <a:srgbClr val="333333"/>
                </a:solidFill>
                <a:latin typeface="Neusa Next Pro" pitchFamily="2" charset="77"/>
                <a:cs typeface="Arial Narrow" panose="020B0604020202020204" pitchFamily="34" charset="0"/>
              </a:rPr>
              <a:t>INFORMATION SESSIONS</a:t>
            </a:r>
          </a:p>
          <a:p>
            <a:pPr>
              <a:buClr>
                <a:srgbClr val="ADADAD"/>
              </a:buClr>
            </a:pPr>
            <a:r>
              <a:rPr lang="en-US" sz="2200" dirty="0">
                <a:solidFill>
                  <a:srgbClr val="333333"/>
                </a:solidFill>
                <a:latin typeface="Neusa Next Pro" pitchFamily="2" charset="77"/>
                <a:cs typeface="Arial Narrow" panose="020B0604020202020204" pitchFamily="34" charset="0"/>
              </a:rPr>
              <a:t>February 1- March 21st</a:t>
            </a:r>
            <a:endParaRPr lang="en-US" sz="2200" b="1" dirty="0">
              <a:solidFill>
                <a:srgbClr val="333333"/>
              </a:solidFill>
              <a:latin typeface="Neusa Next Pro" pitchFamily="2" charset="77"/>
              <a:cs typeface="Arial Narrow" panose="020B0604020202020204" pitchFamily="34" charset="0"/>
            </a:endParaRPr>
          </a:p>
        </p:txBody>
      </p:sp>
      <p:sp>
        <p:nvSpPr>
          <p:cNvPr id="14" name="Text Placeholder 2">
            <a:extLst>
              <a:ext uri="{FF2B5EF4-FFF2-40B4-BE49-F238E27FC236}">
                <a16:creationId xmlns:a16="http://schemas.microsoft.com/office/drawing/2014/main" id="{59AC27A7-2042-672E-2530-4FE80E9FF961}"/>
              </a:ext>
            </a:extLst>
          </p:cNvPr>
          <p:cNvSpPr txBox="1">
            <a:spLocks/>
          </p:cNvSpPr>
          <p:nvPr/>
        </p:nvSpPr>
        <p:spPr>
          <a:xfrm>
            <a:off x="6391254" y="1110896"/>
            <a:ext cx="5160433" cy="15243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pPr marL="76200" lvl="0" indent="0" algn="ctr">
              <a:buClr>
                <a:srgbClr val="ADADAD"/>
              </a:buClr>
              <a:buNone/>
            </a:pPr>
            <a:r>
              <a:rPr lang="en-US" sz="2800" b="1" dirty="0">
                <a:solidFill>
                  <a:srgbClr val="333333"/>
                </a:solidFill>
                <a:latin typeface="Neusa Next Pro" pitchFamily="2" charset="77"/>
                <a:cs typeface="Arial Narrow" panose="020B0604020202020204" pitchFamily="34" charset="0"/>
              </a:rPr>
              <a:t>REGISTRATION FORM IS OPEN!</a:t>
            </a:r>
          </a:p>
          <a:p>
            <a:pPr marL="76200" indent="0">
              <a:buClr>
                <a:srgbClr val="ADADAD"/>
              </a:buClr>
              <a:buNone/>
            </a:pPr>
            <a:endParaRPr lang="en-US" sz="2800" b="1" dirty="0">
              <a:solidFill>
                <a:srgbClr val="333333"/>
              </a:solidFill>
              <a:latin typeface="Neusa Next Pro" pitchFamily="2" charset="77"/>
              <a:cs typeface="Arial Narrow" panose="020B0604020202020204" pitchFamily="34" charset="0"/>
            </a:endParaRPr>
          </a:p>
        </p:txBody>
      </p:sp>
      <p:sp>
        <p:nvSpPr>
          <p:cNvPr id="17" name="Text Placeholder 2">
            <a:extLst>
              <a:ext uri="{FF2B5EF4-FFF2-40B4-BE49-F238E27FC236}">
                <a16:creationId xmlns:a16="http://schemas.microsoft.com/office/drawing/2014/main" id="{9B144016-A122-8E6B-377F-160215BCBE9C}"/>
              </a:ext>
            </a:extLst>
          </p:cNvPr>
          <p:cNvSpPr txBox="1">
            <a:spLocks/>
          </p:cNvSpPr>
          <p:nvPr/>
        </p:nvSpPr>
        <p:spPr>
          <a:xfrm>
            <a:off x="398196" y="4602830"/>
            <a:ext cx="5160433" cy="285926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pPr marL="76200" lvl="0" indent="0">
              <a:buClr>
                <a:srgbClr val="ADADAD"/>
              </a:buClr>
              <a:buNone/>
            </a:pPr>
            <a:r>
              <a:rPr lang="en-US" sz="2800" b="1" dirty="0">
                <a:solidFill>
                  <a:srgbClr val="333333"/>
                </a:solidFill>
                <a:latin typeface="Neusa Next Pro" pitchFamily="2" charset="77"/>
                <a:cs typeface="Arial Narrow" panose="020B0604020202020204" pitchFamily="34" charset="0"/>
              </a:rPr>
              <a:t>DATA WORKSHOPS</a:t>
            </a:r>
          </a:p>
          <a:p>
            <a:pPr>
              <a:buClr>
                <a:srgbClr val="ADADAD"/>
              </a:buClr>
            </a:pPr>
            <a:r>
              <a:rPr lang="en-US" sz="2200" dirty="0">
                <a:solidFill>
                  <a:srgbClr val="333333"/>
                </a:solidFill>
                <a:latin typeface="Neusa Next Pro" pitchFamily="2" charset="77"/>
                <a:cs typeface="Arial Narrow" panose="020B0604020202020204" pitchFamily="34" charset="0"/>
              </a:rPr>
              <a:t>March 20, 10-11:30 a.m.</a:t>
            </a:r>
          </a:p>
          <a:p>
            <a:pPr>
              <a:buClr>
                <a:srgbClr val="ADADAD"/>
              </a:buClr>
            </a:pPr>
            <a:r>
              <a:rPr lang="en-US" sz="2200" dirty="0">
                <a:solidFill>
                  <a:srgbClr val="333333"/>
                </a:solidFill>
                <a:latin typeface="Neusa Next Pro" pitchFamily="2" charset="77"/>
                <a:cs typeface="Arial Narrow" panose="020B0604020202020204" pitchFamily="34" charset="0"/>
              </a:rPr>
              <a:t>April 4, 1-2:30 p.m. </a:t>
            </a:r>
            <a:r>
              <a:rPr lang="en-US" sz="2200" b="1" dirty="0">
                <a:solidFill>
                  <a:srgbClr val="333333"/>
                </a:solidFill>
                <a:latin typeface="Neusa Next Pro" pitchFamily="2" charset="77"/>
                <a:cs typeface="Arial Narrow" panose="020B0604020202020204" pitchFamily="34" charset="0"/>
              </a:rPr>
              <a:t>(virtual)</a:t>
            </a:r>
          </a:p>
          <a:p>
            <a:pPr>
              <a:buClr>
                <a:srgbClr val="ADADAD"/>
              </a:buClr>
            </a:pPr>
            <a:r>
              <a:rPr lang="en-US" sz="2200" dirty="0">
                <a:solidFill>
                  <a:srgbClr val="333333"/>
                </a:solidFill>
                <a:latin typeface="Neusa Next Pro" pitchFamily="2" charset="77"/>
                <a:cs typeface="Arial Narrow" panose="020B0604020202020204" pitchFamily="34" charset="0"/>
              </a:rPr>
              <a:t>April 16, 10-11:30 a.m.</a:t>
            </a:r>
          </a:p>
          <a:p>
            <a:pPr>
              <a:buClr>
                <a:srgbClr val="ADADAD"/>
              </a:buClr>
            </a:pPr>
            <a:r>
              <a:rPr lang="en-US" sz="2200" dirty="0">
                <a:solidFill>
                  <a:srgbClr val="333333"/>
                </a:solidFill>
                <a:latin typeface="Neusa Next Pro" pitchFamily="2" charset="77"/>
                <a:cs typeface="Arial Narrow" panose="020B0604020202020204" pitchFamily="34" charset="0"/>
              </a:rPr>
              <a:t>April 29, 1-2:30 p.m. </a:t>
            </a:r>
            <a:r>
              <a:rPr lang="en-US" sz="2200" b="1" dirty="0">
                <a:solidFill>
                  <a:srgbClr val="333333"/>
                </a:solidFill>
                <a:latin typeface="Neusa Next Pro" pitchFamily="2" charset="77"/>
                <a:cs typeface="Arial Narrow" panose="020B0604020202020204" pitchFamily="34" charset="0"/>
              </a:rPr>
              <a:t>(virtual)</a:t>
            </a:r>
          </a:p>
        </p:txBody>
      </p:sp>
      <p:pic>
        <p:nvPicPr>
          <p:cNvPr id="19" name="Picture 18">
            <a:extLst>
              <a:ext uri="{FF2B5EF4-FFF2-40B4-BE49-F238E27FC236}">
                <a16:creationId xmlns:a16="http://schemas.microsoft.com/office/drawing/2014/main" id="{00E03BE5-72F4-14FC-4210-CE559E9695B1}"/>
              </a:ext>
            </a:extLst>
          </p:cNvPr>
          <p:cNvPicPr>
            <a:picLocks noChangeAspect="1"/>
          </p:cNvPicPr>
          <p:nvPr/>
        </p:nvPicPr>
        <p:blipFill>
          <a:blip r:embed="rId4"/>
          <a:stretch>
            <a:fillRect/>
          </a:stretch>
        </p:blipFill>
        <p:spPr>
          <a:xfrm>
            <a:off x="6750657" y="1868887"/>
            <a:ext cx="4350938" cy="4350938"/>
          </a:xfrm>
          <a:prstGeom prst="rect">
            <a:avLst/>
          </a:prstGeom>
        </p:spPr>
      </p:pic>
      <p:cxnSp>
        <p:nvCxnSpPr>
          <p:cNvPr id="21" name="Straight Connector 20">
            <a:extLst>
              <a:ext uri="{FF2B5EF4-FFF2-40B4-BE49-F238E27FC236}">
                <a16:creationId xmlns:a16="http://schemas.microsoft.com/office/drawing/2014/main" id="{E9F03F7F-990F-543C-9B8A-961F847EBB82}"/>
              </a:ext>
            </a:extLst>
          </p:cNvPr>
          <p:cNvCxnSpPr/>
          <p:nvPr/>
        </p:nvCxnSpPr>
        <p:spPr>
          <a:xfrm>
            <a:off x="5800747" y="1428070"/>
            <a:ext cx="0" cy="505375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839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308A3-473B-8BA6-D2EA-D74B5618AD5F}"/>
              </a:ext>
            </a:extLst>
          </p:cNvPr>
          <p:cNvPicPr>
            <a:picLocks noChangeAspect="1"/>
          </p:cNvPicPr>
          <p:nvPr/>
        </p:nvPicPr>
        <p:blipFill>
          <a:blip r:embed="rId3"/>
          <a:stretch>
            <a:fillRect/>
          </a:stretch>
        </p:blipFill>
        <p:spPr>
          <a:xfrm>
            <a:off x="8971472" y="6032461"/>
            <a:ext cx="3071004" cy="825539"/>
          </a:xfrm>
          <a:prstGeom prst="rect">
            <a:avLst/>
          </a:prstGeom>
        </p:spPr>
      </p:pic>
      <p:sp>
        <p:nvSpPr>
          <p:cNvPr id="4" name="Google Shape;111;p16">
            <a:extLst>
              <a:ext uri="{FF2B5EF4-FFF2-40B4-BE49-F238E27FC236}">
                <a16:creationId xmlns:a16="http://schemas.microsoft.com/office/drawing/2014/main" id="{8F0B2797-3806-6663-6167-537F2E765EAF}"/>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en-US" b="1" dirty="0">
                <a:solidFill>
                  <a:schemeClr val="lt1"/>
                </a:solidFill>
                <a:latin typeface="Neusa Next Pro" pitchFamily="2" charset="77"/>
                <a:sym typeface="Oswald"/>
              </a:rPr>
              <a:t>REVIEW AND REMINDERS</a:t>
            </a:r>
            <a:endParaRPr b="1" dirty="0">
              <a:solidFill>
                <a:schemeClr val="lt1"/>
              </a:solidFill>
              <a:latin typeface="Neusa Next Pro" pitchFamily="2" charset="77"/>
            </a:endParaRPr>
          </a:p>
        </p:txBody>
      </p:sp>
      <p:sp>
        <p:nvSpPr>
          <p:cNvPr id="7" name="Rectangle 6">
            <a:extLst>
              <a:ext uri="{FF2B5EF4-FFF2-40B4-BE49-F238E27FC236}">
                <a16:creationId xmlns:a16="http://schemas.microsoft.com/office/drawing/2014/main" id="{A09D95AA-7CEE-F2B1-598E-37A92FEED417}"/>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A04EE41A-FEA3-033D-A6B0-CBE8C244E8EC}"/>
              </a:ext>
            </a:extLst>
          </p:cNvPr>
          <p:cNvSpPr txBox="1">
            <a:spLocks/>
          </p:cNvSpPr>
          <p:nvPr/>
        </p:nvSpPr>
        <p:spPr>
          <a:xfrm>
            <a:off x="292100" y="1303506"/>
            <a:ext cx="11480800" cy="378730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pPr marL="76200" lvl="0" indent="0">
              <a:buClr>
                <a:srgbClr val="ADADAD"/>
              </a:buClr>
              <a:buNone/>
            </a:pPr>
            <a:r>
              <a:rPr lang="en-US" sz="2800" b="1" dirty="0">
                <a:solidFill>
                  <a:srgbClr val="333333"/>
                </a:solidFill>
                <a:latin typeface="Neusa Next Pro" pitchFamily="2" charset="77"/>
                <a:cs typeface="Arial Narrow" panose="020B0604020202020204" pitchFamily="34" charset="0"/>
              </a:rPr>
              <a:t>GET FAMILIAR, GET INVOLVED, AND GET GOING</a:t>
            </a:r>
          </a:p>
          <a:p>
            <a:pPr lvl="0">
              <a:buClr>
                <a:srgbClr val="ADADAD"/>
              </a:buClr>
            </a:pPr>
            <a:r>
              <a:rPr lang="en-US" sz="2200" dirty="0">
                <a:solidFill>
                  <a:srgbClr val="333333"/>
                </a:solidFill>
                <a:latin typeface="Neusa Next Pro" pitchFamily="2" charset="77"/>
                <a:cs typeface="Arial Narrow" panose="020B0604020202020204" pitchFamily="34" charset="0"/>
              </a:rPr>
              <a:t>Read and learn the plan</a:t>
            </a:r>
          </a:p>
          <a:p>
            <a:pPr lvl="0">
              <a:buClr>
                <a:srgbClr val="ADADAD"/>
              </a:buClr>
            </a:pPr>
            <a:r>
              <a:rPr lang="en-US" sz="2200" dirty="0">
                <a:solidFill>
                  <a:srgbClr val="333333"/>
                </a:solidFill>
                <a:latin typeface="Neusa Next Pro" pitchFamily="2" charset="77"/>
                <a:cs typeface="Arial Narrow" panose="020B0604020202020204" pitchFamily="34" charset="0"/>
              </a:rPr>
              <a:t>Support your identified team leader in plan development</a:t>
            </a:r>
          </a:p>
          <a:p>
            <a:pPr lvl="0">
              <a:buClr>
                <a:srgbClr val="ADADAD"/>
              </a:buClr>
            </a:pPr>
            <a:r>
              <a:rPr lang="en-US" sz="2200" dirty="0">
                <a:solidFill>
                  <a:srgbClr val="333333"/>
                </a:solidFill>
                <a:latin typeface="Neusa Next Pro" pitchFamily="2" charset="77"/>
                <a:cs typeface="Arial Narrow" panose="020B0604020202020204" pitchFamily="34" charset="0"/>
              </a:rPr>
              <a:t>Use the available resources</a:t>
            </a:r>
          </a:p>
          <a:p>
            <a:pPr lvl="0">
              <a:buClr>
                <a:srgbClr val="ADADAD"/>
              </a:buClr>
            </a:pPr>
            <a:r>
              <a:rPr lang="en-US" sz="2200" dirty="0">
                <a:solidFill>
                  <a:srgbClr val="333333"/>
                </a:solidFill>
                <a:latin typeface="Neusa Next Pro" pitchFamily="2" charset="77"/>
                <a:cs typeface="Arial Narrow" panose="020B0604020202020204" pitchFamily="34" charset="0"/>
              </a:rPr>
              <a:t>Review your plan with Dean, ODI, and the IESP Plan Review Team for feedback</a:t>
            </a:r>
          </a:p>
          <a:p>
            <a:pPr lvl="0">
              <a:buClr>
                <a:srgbClr val="ADADAD"/>
              </a:buClr>
            </a:pPr>
            <a:r>
              <a:rPr lang="en-US" sz="2200" dirty="0">
                <a:solidFill>
                  <a:srgbClr val="333333"/>
                </a:solidFill>
                <a:latin typeface="Neusa Next Pro" pitchFamily="2" charset="77"/>
                <a:cs typeface="Arial Narrow" panose="020B0604020202020204" pitchFamily="34" charset="0"/>
              </a:rPr>
              <a:t>Work with your teams to revise and finalize accordingly</a:t>
            </a:r>
          </a:p>
          <a:p>
            <a:pPr lvl="0">
              <a:buClr>
                <a:srgbClr val="ADADAD"/>
              </a:buClr>
            </a:pPr>
            <a:r>
              <a:rPr lang="en-US" sz="2200" dirty="0">
                <a:solidFill>
                  <a:srgbClr val="333333"/>
                </a:solidFill>
                <a:latin typeface="Neusa Next Pro" pitchFamily="2" charset="77"/>
                <a:cs typeface="Arial Narrow" panose="020B0604020202020204" pitchFamily="34" charset="0"/>
              </a:rPr>
              <a:t>Submit your plan</a:t>
            </a:r>
          </a:p>
          <a:p>
            <a:pPr lvl="0">
              <a:buClr>
                <a:srgbClr val="ADADAD"/>
              </a:buClr>
            </a:pPr>
            <a:r>
              <a:rPr lang="en-US" sz="2200" dirty="0">
                <a:solidFill>
                  <a:srgbClr val="333333"/>
                </a:solidFill>
                <a:latin typeface="Neusa Next Pro" pitchFamily="2" charset="77"/>
                <a:cs typeface="Arial Narrow" panose="020B0604020202020204" pitchFamily="34" charset="0"/>
              </a:rPr>
              <a:t>Broadcast your plan to your wider college or division</a:t>
            </a:r>
          </a:p>
          <a:p>
            <a:pPr lvl="0">
              <a:buClr>
                <a:srgbClr val="ADADAD"/>
              </a:buClr>
            </a:pPr>
            <a:r>
              <a:rPr lang="en-US" sz="2200" dirty="0">
                <a:solidFill>
                  <a:srgbClr val="333333"/>
                </a:solidFill>
                <a:latin typeface="Neusa Next Pro" pitchFamily="2" charset="77"/>
                <a:cs typeface="Arial Narrow" panose="020B0604020202020204" pitchFamily="34" charset="0"/>
              </a:rPr>
              <a:t>Routinely monitor your progress and share your wins</a:t>
            </a:r>
          </a:p>
        </p:txBody>
      </p:sp>
      <p:sp>
        <p:nvSpPr>
          <p:cNvPr id="9" name="Slide Number Placeholder 8">
            <a:extLst>
              <a:ext uri="{FF2B5EF4-FFF2-40B4-BE49-F238E27FC236}">
                <a16:creationId xmlns:a16="http://schemas.microsoft.com/office/drawing/2014/main" id="{BC8A11A9-DD4B-920A-21DC-9F85D98997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39296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6BCB8-763A-28B8-5B0D-352B3583C20E}"/>
              </a:ext>
            </a:extLst>
          </p:cNvPr>
          <p:cNvSpPr/>
          <p:nvPr/>
        </p:nvSpPr>
        <p:spPr>
          <a:xfrm>
            <a:off x="391886" y="457200"/>
            <a:ext cx="11299371" cy="5910943"/>
          </a:xfrm>
          <a:prstGeom prst="rect">
            <a:avLst/>
          </a:prstGeom>
          <a:noFill/>
          <a:ln w="6350">
            <a:solidFill>
              <a:srgbClr val="F1E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02;p6">
            <a:extLst>
              <a:ext uri="{FF2B5EF4-FFF2-40B4-BE49-F238E27FC236}">
                <a16:creationId xmlns:a16="http://schemas.microsoft.com/office/drawing/2014/main" id="{81E9A41A-3F5E-FEA0-AC8D-449D5A522104}"/>
              </a:ext>
            </a:extLst>
          </p:cNvPr>
          <p:cNvSpPr txBox="1"/>
          <p:nvPr/>
        </p:nvSpPr>
        <p:spPr>
          <a:xfrm>
            <a:off x="-639743" y="-1098061"/>
            <a:ext cx="11244028" cy="594360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spcAft>
                <a:spcPts val="0"/>
              </a:spcAft>
              <a:buClr>
                <a:srgbClr val="FFFFFF"/>
              </a:buClr>
              <a:buSzPts val="8000"/>
              <a:buFont typeface="Oswald"/>
              <a:buNone/>
              <a:tabLst/>
              <a:defRPr/>
            </a:pPr>
            <a:endParaRPr kumimoji="0" sz="1400" b="1" i="1"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1">
            <a:extLst>
              <a:ext uri="{FF2B5EF4-FFF2-40B4-BE49-F238E27FC236}">
                <a16:creationId xmlns:a16="http://schemas.microsoft.com/office/drawing/2014/main" id="{304C15B4-B12E-08D6-7F81-AE4FDB9C241C}"/>
              </a:ext>
            </a:extLst>
          </p:cNvPr>
          <p:cNvSpPr txBox="1">
            <a:spLocks/>
          </p:cNvSpPr>
          <p:nvPr/>
        </p:nvSpPr>
        <p:spPr>
          <a:xfrm>
            <a:off x="481505" y="3684404"/>
            <a:ext cx="11209752" cy="242833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Narrow" panose="020B0604020202020204" pitchFamily="34" charset="0"/>
                <a:ea typeface="Arial Narrow" panose="020B0604020202020204" pitchFamily="34" charset="0"/>
                <a:cs typeface="Arial Narrow" panose="020B0604020202020204" pitchFamily="34" charset="0"/>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3700"/>
              <a:buFont typeface="Arial"/>
              <a:buNone/>
              <a:tabLst/>
              <a:defRPr/>
            </a:pPr>
            <a:r>
              <a:rPr kumimoji="0" lang="en-US" sz="2400" b="0" i="0" u="none" strike="noStrike" kern="0" cap="none" spc="0" normalizeH="0" baseline="0" noProof="0" dirty="0">
                <a:ln>
                  <a:noFill/>
                </a:ln>
                <a:solidFill>
                  <a:srgbClr val="FFFFFF"/>
                </a:solidFill>
                <a:effectLst/>
                <a:uLnTx/>
                <a:uFillTx/>
                <a:latin typeface="Neusa Next Std Trial" pitchFamily="2" charset="0"/>
                <a:ea typeface="Oswald"/>
                <a:cs typeface="Oswald"/>
                <a:sym typeface="Oswald"/>
              </a:rPr>
              <a:t>369 CONE UNIVERSITY CENTER</a:t>
            </a:r>
            <a:r>
              <a:rPr lang="en-US" sz="2400" dirty="0">
                <a:solidFill>
                  <a:srgbClr val="FFFFFF"/>
                </a:solidFill>
                <a:latin typeface="Neusa Next Std Trial" pitchFamily="2" charset="0"/>
                <a:ea typeface="Oswald"/>
                <a:cs typeface="Oswald"/>
                <a:sym typeface="Oswald"/>
              </a:rPr>
              <a:t> </a:t>
            </a:r>
          </a:p>
          <a:p>
            <a:pPr marL="0" marR="0" lvl="0" indent="0" algn="ctr" defTabSz="914400" rtl="0" eaLnBrk="1" fontAlgn="auto" latinLnBrk="0" hangingPunct="1">
              <a:lnSpc>
                <a:spcPct val="100000"/>
              </a:lnSpc>
              <a:spcBef>
                <a:spcPts val="0"/>
              </a:spcBef>
              <a:spcAft>
                <a:spcPts val="0"/>
              </a:spcAft>
              <a:buClr>
                <a:srgbClr val="FFFFFF"/>
              </a:buClr>
              <a:buSzPts val="3700"/>
              <a:buFont typeface="Arial"/>
              <a:buNone/>
              <a:tabLst/>
              <a:defRPr/>
            </a:pPr>
            <a:r>
              <a:rPr kumimoji="0" lang="en-US" sz="2400" b="0" i="0" u="none" strike="noStrike" kern="0" cap="none" spc="0" normalizeH="0" baseline="0" noProof="0" dirty="0">
                <a:ln>
                  <a:noFill/>
                </a:ln>
                <a:solidFill>
                  <a:srgbClr val="FFFFFF"/>
                </a:solidFill>
                <a:effectLst/>
                <a:uLnTx/>
                <a:uFillTx/>
                <a:latin typeface="Neusa Next Std Trial" pitchFamily="2" charset="0"/>
                <a:ea typeface="Oswald"/>
                <a:cs typeface="Oswald"/>
                <a:sym typeface="Oswald"/>
              </a:rPr>
              <a:t>9025 UNIVERSITY RD</a:t>
            </a:r>
            <a:r>
              <a:rPr lang="en-US" sz="2400" dirty="0">
                <a:solidFill>
                  <a:srgbClr val="FFFFFF"/>
                </a:solidFill>
                <a:latin typeface="Neusa Next Std Trial" pitchFamily="2" charset="0"/>
                <a:ea typeface="Oswald"/>
                <a:cs typeface="Oswald"/>
                <a:sym typeface="Oswald"/>
              </a:rPr>
              <a:t> </a:t>
            </a:r>
          </a:p>
          <a:p>
            <a:pPr marL="0" marR="0" lvl="0" indent="0" algn="ctr" defTabSz="914400" rtl="0" eaLnBrk="1" fontAlgn="auto" latinLnBrk="0" hangingPunct="1">
              <a:lnSpc>
                <a:spcPct val="100000"/>
              </a:lnSpc>
              <a:spcBef>
                <a:spcPts val="0"/>
              </a:spcBef>
              <a:spcAft>
                <a:spcPts val="0"/>
              </a:spcAft>
              <a:buClr>
                <a:srgbClr val="FFFFFF"/>
              </a:buClr>
              <a:buSzPts val="3700"/>
              <a:buFont typeface="Arial"/>
              <a:buNone/>
              <a:tabLst/>
              <a:defRPr/>
            </a:pPr>
            <a:r>
              <a:rPr lang="en-US" sz="2400" dirty="0">
                <a:solidFill>
                  <a:srgbClr val="FFFFFF"/>
                </a:solidFill>
                <a:latin typeface="Neusa Next Std Trial" pitchFamily="2" charset="0"/>
                <a:ea typeface="Oswald"/>
                <a:cs typeface="Oswald"/>
                <a:sym typeface="Oswald"/>
              </a:rPr>
              <a:t> </a:t>
            </a:r>
            <a:r>
              <a:rPr kumimoji="0" lang="en-US" sz="2400" b="0" i="0" u="none" strike="noStrike" kern="0" cap="none" spc="0" normalizeH="0" baseline="0" noProof="0" dirty="0">
                <a:ln>
                  <a:noFill/>
                </a:ln>
                <a:solidFill>
                  <a:srgbClr val="FFFFFF"/>
                </a:solidFill>
                <a:effectLst/>
                <a:uLnTx/>
                <a:uFillTx/>
                <a:latin typeface="Neusa Next Std Trial" pitchFamily="2" charset="0"/>
                <a:ea typeface="Oswald"/>
                <a:cs typeface="Oswald"/>
                <a:sym typeface="Oswald"/>
              </a:rPr>
              <a:t>CHARLOTTE, NC 28223 </a:t>
            </a:r>
          </a:p>
          <a:p>
            <a:pPr marL="0" marR="0" lvl="0" indent="0" algn="ctr" defTabSz="914400" rtl="0" eaLnBrk="1" fontAlgn="auto" latinLnBrk="0" hangingPunct="1">
              <a:lnSpc>
                <a:spcPct val="100000"/>
              </a:lnSpc>
              <a:spcBef>
                <a:spcPts val="0"/>
              </a:spcBef>
              <a:spcAft>
                <a:spcPts val="0"/>
              </a:spcAft>
              <a:buClr>
                <a:srgbClr val="FFFFFF"/>
              </a:buClr>
              <a:buSzPts val="3700"/>
              <a:buFont typeface="Arial"/>
              <a:buNone/>
              <a:tabLst/>
              <a:defRPr/>
            </a:pPr>
            <a:r>
              <a:rPr kumimoji="0" lang="en-US" sz="2400" b="0" i="0" u="none" strike="noStrike" kern="0" cap="none" spc="0" normalizeH="0" baseline="0" noProof="0" dirty="0">
                <a:ln>
                  <a:noFill/>
                </a:ln>
                <a:solidFill>
                  <a:srgbClr val="FFFFFF"/>
                </a:solidFill>
                <a:effectLst/>
                <a:uLnTx/>
                <a:uFillTx/>
                <a:latin typeface="Neusa Next Std Trial" pitchFamily="2" charset="0"/>
                <a:ea typeface="Oswald"/>
                <a:cs typeface="Oswald"/>
                <a:sym typeface="Oswald"/>
              </a:rPr>
              <a:t>704.687.5354</a:t>
            </a:r>
          </a:p>
          <a:p>
            <a:pPr marL="0" marR="0" lvl="0" indent="0" algn="ctr" defTabSz="914400" rtl="0" eaLnBrk="1" fontAlgn="auto" latinLnBrk="0" hangingPunct="1">
              <a:lnSpc>
                <a:spcPct val="100000"/>
              </a:lnSpc>
              <a:spcBef>
                <a:spcPts val="0"/>
              </a:spcBef>
              <a:spcAft>
                <a:spcPts val="0"/>
              </a:spcAft>
              <a:buClr>
                <a:srgbClr val="FFFFFF"/>
              </a:buClr>
              <a:buSzPts val="3700"/>
              <a:buFont typeface="Arial"/>
              <a:buNone/>
              <a:tabLst/>
              <a:defRPr/>
            </a:pPr>
            <a:r>
              <a:rPr lang="en-US" sz="2400" dirty="0">
                <a:solidFill>
                  <a:srgbClr val="FFFFFF"/>
                </a:solidFill>
                <a:latin typeface="Neusa Next Std Trial" pitchFamily="2" charset="0"/>
                <a:ea typeface="Oswald"/>
                <a:cs typeface="Oswald"/>
                <a:sym typeface="Oswald"/>
              </a:rPr>
              <a:t>DEI-OFFICE@CHARLOTTE.EDU</a:t>
            </a:r>
            <a:endParaRPr kumimoji="0" lang="en-US" sz="2400" b="0" i="0" u="none" strike="noStrike" kern="0" cap="none" spc="0" normalizeH="0" baseline="0" noProof="0" dirty="0">
              <a:ln>
                <a:noFill/>
              </a:ln>
              <a:solidFill>
                <a:srgbClr val="FFFFFF"/>
              </a:solidFill>
              <a:effectLst/>
              <a:uLnTx/>
              <a:uFillTx/>
              <a:latin typeface="Neusa Next Std Trial" pitchFamily="2" charset="0"/>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FFFFFF"/>
              </a:buClr>
              <a:buSzPts val="3700"/>
              <a:buFont typeface="Arial"/>
              <a:buNone/>
              <a:tabLst/>
              <a:defRPr/>
            </a:pPr>
            <a:r>
              <a:rPr kumimoji="0" lang="en-US" sz="2400" b="1" i="0" u="none" strike="noStrike" kern="0" cap="none" spc="0" normalizeH="0" baseline="0" noProof="0" dirty="0">
                <a:ln>
                  <a:noFill/>
                </a:ln>
                <a:solidFill>
                  <a:srgbClr val="F1E6B2"/>
                </a:solidFill>
                <a:effectLst/>
                <a:uLnTx/>
                <a:uFillTx/>
                <a:latin typeface="Neusa Next Std Trial" pitchFamily="2" charset="0"/>
                <a:ea typeface="Oswald"/>
                <a:cs typeface="Oswald"/>
                <a:sym typeface="Oswald"/>
              </a:rPr>
              <a:t>DIVERSITY.CHARLOTTE.EDU</a:t>
            </a:r>
          </a:p>
        </p:txBody>
      </p:sp>
      <p:pic>
        <p:nvPicPr>
          <p:cNvPr id="6" name="Picture 5">
            <a:extLst>
              <a:ext uri="{FF2B5EF4-FFF2-40B4-BE49-F238E27FC236}">
                <a16:creationId xmlns:a16="http://schemas.microsoft.com/office/drawing/2014/main" id="{22F6F165-F406-981E-1AFA-78F11497A6DB}"/>
              </a:ext>
            </a:extLst>
          </p:cNvPr>
          <p:cNvPicPr>
            <a:picLocks noChangeAspect="1"/>
          </p:cNvPicPr>
          <p:nvPr/>
        </p:nvPicPr>
        <p:blipFill>
          <a:blip r:embed="rId3"/>
          <a:stretch>
            <a:fillRect/>
          </a:stretch>
        </p:blipFill>
        <p:spPr>
          <a:xfrm>
            <a:off x="566597" y="547778"/>
            <a:ext cx="11058806" cy="2881222"/>
          </a:xfrm>
          <a:prstGeom prst="rect">
            <a:avLst/>
          </a:prstGeom>
        </p:spPr>
      </p:pic>
    </p:spTree>
    <p:extLst>
      <p:ext uri="{BB962C8B-B14F-4D97-AF65-F5344CB8AC3E}">
        <p14:creationId xmlns:p14="http://schemas.microsoft.com/office/powerpoint/2010/main" val="150965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03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2A470-18AA-116F-F183-1876F21216A3}"/>
              </a:ext>
            </a:extLst>
          </p:cNvPr>
          <p:cNvPicPr>
            <a:picLocks noChangeAspect="1"/>
          </p:cNvPicPr>
          <p:nvPr/>
        </p:nvPicPr>
        <p:blipFill>
          <a:blip r:embed="rId3"/>
          <a:stretch>
            <a:fillRect/>
          </a:stretch>
        </p:blipFill>
        <p:spPr>
          <a:xfrm>
            <a:off x="5413" y="0"/>
            <a:ext cx="12181173" cy="6858000"/>
          </a:xfrm>
          <a:prstGeom prst="rect">
            <a:avLst/>
          </a:prstGeom>
        </p:spPr>
      </p:pic>
      <p:sp>
        <p:nvSpPr>
          <p:cNvPr id="8" name="Text Placeholder 2">
            <a:extLst>
              <a:ext uri="{FF2B5EF4-FFF2-40B4-BE49-F238E27FC236}">
                <a16:creationId xmlns:a16="http://schemas.microsoft.com/office/drawing/2014/main" id="{17811532-4416-401F-F3EE-F85AB03CBAAC}"/>
              </a:ext>
            </a:extLst>
          </p:cNvPr>
          <p:cNvSpPr txBox="1">
            <a:spLocks/>
          </p:cNvSpPr>
          <p:nvPr/>
        </p:nvSpPr>
        <p:spPr>
          <a:xfrm>
            <a:off x="887442" y="1812679"/>
            <a:ext cx="9318850" cy="45552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pPr marL="457200" marR="0" lvl="0" indent="-381000" algn="l" defTabSz="914400" rtl="0" eaLnBrk="1" fontAlgn="auto" latinLnBrk="0" hangingPunct="1">
              <a:lnSpc>
                <a:spcPct val="115000"/>
              </a:lnSpc>
              <a:spcBef>
                <a:spcPts val="0"/>
              </a:spcBef>
              <a:spcAft>
                <a:spcPts val="0"/>
              </a:spcAft>
              <a:buClr>
                <a:srgbClr val="ADADAD"/>
              </a:buClr>
              <a:buSzPts val="2400"/>
              <a:buFont typeface="Arial"/>
              <a:buChar char="●"/>
              <a:tabLst/>
              <a:defRPr/>
            </a:pPr>
            <a:r>
              <a:rPr lang="en-US" sz="2800" dirty="0">
                <a:solidFill>
                  <a:schemeClr val="bg1"/>
                </a:solidFill>
                <a:latin typeface="Neusa Next Std Trial" pitchFamily="2" charset="0"/>
                <a:cs typeface="Arial Narrow" panose="020B0604020202020204" pitchFamily="34" charset="0"/>
              </a:rPr>
              <a:t>Strategic Planning Process</a:t>
            </a:r>
          </a:p>
          <a:p>
            <a:pPr marL="457200" marR="0" lvl="0" indent="-381000" algn="l" defTabSz="914400" rtl="0" eaLnBrk="1" fontAlgn="auto" latinLnBrk="0" hangingPunct="1">
              <a:lnSpc>
                <a:spcPct val="115000"/>
              </a:lnSpc>
              <a:spcBef>
                <a:spcPts val="0"/>
              </a:spcBef>
              <a:spcAft>
                <a:spcPts val="0"/>
              </a:spcAft>
              <a:buClr>
                <a:srgbClr val="ADADAD"/>
              </a:buClr>
              <a:buSzPts val="2400"/>
              <a:buFont typeface="Arial"/>
              <a:buChar char="●"/>
              <a:tabLst/>
              <a:defRPr/>
            </a:pPr>
            <a:r>
              <a:rPr lang="en-US" sz="2800" dirty="0">
                <a:solidFill>
                  <a:schemeClr val="bg1"/>
                </a:solidFill>
                <a:latin typeface="Neusa Next Std Trial" pitchFamily="2" charset="0"/>
                <a:cs typeface="Arial Narrow" panose="020B0604020202020204" pitchFamily="34" charset="0"/>
              </a:rPr>
              <a:t>Strategic Plan Overview</a:t>
            </a:r>
          </a:p>
          <a:p>
            <a:pPr marL="457200" marR="0" lvl="0" indent="-381000" algn="l" defTabSz="914400" rtl="0" eaLnBrk="1" fontAlgn="auto" latinLnBrk="0" hangingPunct="1">
              <a:lnSpc>
                <a:spcPct val="115000"/>
              </a:lnSpc>
              <a:spcBef>
                <a:spcPts val="0"/>
              </a:spcBef>
              <a:spcAft>
                <a:spcPts val="0"/>
              </a:spcAft>
              <a:buClr>
                <a:srgbClr val="ADADAD"/>
              </a:buClr>
              <a:buSzPts val="2400"/>
              <a:buFont typeface="Arial"/>
              <a:buChar char="●"/>
              <a:tabLst/>
              <a:defRPr/>
            </a:pPr>
            <a:r>
              <a:rPr lang="en-US" sz="2800" dirty="0">
                <a:solidFill>
                  <a:schemeClr val="bg1"/>
                </a:solidFill>
                <a:latin typeface="Neusa Next Std Trial" pitchFamily="2" charset="0"/>
                <a:cs typeface="Arial Narrow" panose="020B0604020202020204" pitchFamily="34" charset="0"/>
              </a:rPr>
              <a:t>Inclusive Excellence Action Plan</a:t>
            </a:r>
          </a:p>
          <a:p>
            <a:pPr marL="457200" marR="0" lvl="0" indent="-381000" algn="l" defTabSz="914400" rtl="0" eaLnBrk="1" fontAlgn="auto" latinLnBrk="0" hangingPunct="1">
              <a:lnSpc>
                <a:spcPct val="115000"/>
              </a:lnSpc>
              <a:spcBef>
                <a:spcPts val="0"/>
              </a:spcBef>
              <a:spcAft>
                <a:spcPts val="0"/>
              </a:spcAft>
              <a:buClr>
                <a:srgbClr val="ADADAD"/>
              </a:buClr>
              <a:buSzPts val="2400"/>
              <a:buFont typeface="Arial"/>
              <a:buChar char="●"/>
              <a:tabLst/>
              <a:defRPr/>
            </a:pPr>
            <a:r>
              <a:rPr lang="en-US" sz="2800" dirty="0">
                <a:solidFill>
                  <a:schemeClr val="bg1"/>
                </a:solidFill>
                <a:latin typeface="Neusa Next Std Trial" pitchFamily="2" charset="0"/>
                <a:cs typeface="Arial Narrow" panose="020B0604020202020204" pitchFamily="34" charset="0"/>
              </a:rPr>
              <a:t>Important Dates</a:t>
            </a:r>
          </a:p>
          <a:p>
            <a:pPr marL="457200" marR="0" lvl="0" indent="-381000" algn="l" defTabSz="914400" rtl="0" eaLnBrk="1" fontAlgn="auto" latinLnBrk="0" hangingPunct="1">
              <a:lnSpc>
                <a:spcPct val="115000"/>
              </a:lnSpc>
              <a:spcBef>
                <a:spcPts val="0"/>
              </a:spcBef>
              <a:spcAft>
                <a:spcPts val="0"/>
              </a:spcAft>
              <a:buClr>
                <a:srgbClr val="ADADAD"/>
              </a:buClr>
              <a:buSzPts val="2400"/>
              <a:buFont typeface="Arial"/>
              <a:buChar char="●"/>
              <a:tabLst/>
              <a:defRPr/>
            </a:pPr>
            <a:r>
              <a:rPr lang="en-US" sz="2800" dirty="0">
                <a:solidFill>
                  <a:schemeClr val="bg1"/>
                </a:solidFill>
                <a:latin typeface="Neusa Next Std Trial" pitchFamily="2" charset="0"/>
                <a:cs typeface="Arial Narrow" panose="020B0604020202020204" pitchFamily="34" charset="0"/>
              </a:rPr>
              <a:t>Questions and Answers</a:t>
            </a:r>
          </a:p>
        </p:txBody>
      </p:sp>
      <p:sp>
        <p:nvSpPr>
          <p:cNvPr id="9" name="Title 1">
            <a:extLst>
              <a:ext uri="{FF2B5EF4-FFF2-40B4-BE49-F238E27FC236}">
                <a16:creationId xmlns:a16="http://schemas.microsoft.com/office/drawing/2014/main" id="{C78AB575-4C5E-A0F4-8181-8C8EECD9103C}"/>
              </a:ext>
            </a:extLst>
          </p:cNvPr>
          <p:cNvSpPr>
            <a:spLocks noGrp="1"/>
          </p:cNvSpPr>
          <p:nvPr>
            <p:ph type="title"/>
          </p:nvPr>
        </p:nvSpPr>
        <p:spPr>
          <a:xfrm>
            <a:off x="195943" y="593367"/>
            <a:ext cx="11777521" cy="763500"/>
          </a:xfrm>
        </p:spPr>
        <p:txBody>
          <a:bodyPr>
            <a:noAutofit/>
          </a:bodyPr>
          <a:lstStyle/>
          <a:p>
            <a:pPr algn="ctr"/>
            <a:r>
              <a:rPr lang="en-US" b="1" dirty="0">
                <a:solidFill>
                  <a:schemeClr val="bg1"/>
                </a:solidFill>
                <a:latin typeface="Neusa Next Std Trial Wide" pitchFamily="2" charset="0"/>
                <a:ea typeface="Oswald"/>
                <a:cs typeface="Oswald"/>
                <a:sym typeface="Oswald"/>
              </a:rPr>
              <a:t>TODAY’S OBJECTIVES</a:t>
            </a:r>
            <a:endParaRPr lang="en-US" sz="4400" b="1" dirty="0">
              <a:solidFill>
                <a:schemeClr val="bg1"/>
              </a:solidFill>
              <a:latin typeface="Neusa Next Std Trial Wide" pitchFamily="2" charset="0"/>
            </a:endParaRPr>
          </a:p>
        </p:txBody>
      </p:sp>
      <p:pic>
        <p:nvPicPr>
          <p:cNvPr id="7" name="Picture 6">
            <a:extLst>
              <a:ext uri="{FF2B5EF4-FFF2-40B4-BE49-F238E27FC236}">
                <a16:creationId xmlns:a16="http://schemas.microsoft.com/office/drawing/2014/main" id="{15ACFEFD-BCEC-7AD0-5492-8DFE8B68031D}"/>
              </a:ext>
            </a:extLst>
          </p:cNvPr>
          <p:cNvPicPr>
            <a:picLocks noChangeAspect="1"/>
          </p:cNvPicPr>
          <p:nvPr/>
        </p:nvPicPr>
        <p:blipFill rotWithShape="1">
          <a:blip r:embed="rId4"/>
          <a:srcRect l="10546" t="14744" r="12086" b="7889"/>
          <a:stretch/>
        </p:blipFill>
        <p:spPr>
          <a:xfrm>
            <a:off x="7921129" y="2529917"/>
            <a:ext cx="3734718" cy="3734716"/>
          </a:xfrm>
          <a:prstGeom prst="rect">
            <a:avLst/>
          </a:prstGeom>
        </p:spPr>
      </p:pic>
      <p:sp>
        <p:nvSpPr>
          <p:cNvPr id="11" name="TextBox 10">
            <a:extLst>
              <a:ext uri="{FF2B5EF4-FFF2-40B4-BE49-F238E27FC236}">
                <a16:creationId xmlns:a16="http://schemas.microsoft.com/office/drawing/2014/main" id="{EE401AE4-DEAD-D6C4-82A8-0D59133953B9}"/>
              </a:ext>
            </a:extLst>
          </p:cNvPr>
          <p:cNvSpPr txBox="1"/>
          <p:nvPr/>
        </p:nvSpPr>
        <p:spPr>
          <a:xfrm>
            <a:off x="7921129" y="6305162"/>
            <a:ext cx="3734718" cy="369332"/>
          </a:xfrm>
          <a:prstGeom prst="rect">
            <a:avLst/>
          </a:prstGeom>
          <a:noFill/>
        </p:spPr>
        <p:txBody>
          <a:bodyPr wrap="square">
            <a:spAutoFit/>
          </a:bodyPr>
          <a:lstStyle/>
          <a:p>
            <a:pPr algn="ctr"/>
            <a:r>
              <a:rPr lang="en-US" sz="1800" b="1" dirty="0">
                <a:solidFill>
                  <a:schemeClr val="bg1"/>
                </a:solidFill>
                <a:latin typeface="Neusa Next Std Trial" pitchFamily="2" charset="0"/>
                <a:cs typeface="Arial Narrow" panose="020B0604020202020204" pitchFamily="34" charset="0"/>
              </a:rPr>
              <a:t>Scan the QR code to see the plan</a:t>
            </a:r>
            <a:endParaRPr lang="en-US" sz="1800" b="1" dirty="0"/>
          </a:p>
        </p:txBody>
      </p:sp>
      <p:sp>
        <p:nvSpPr>
          <p:cNvPr id="4" name="TextBox 3">
            <a:extLst>
              <a:ext uri="{FF2B5EF4-FFF2-40B4-BE49-F238E27FC236}">
                <a16:creationId xmlns:a16="http://schemas.microsoft.com/office/drawing/2014/main" id="{3CE5E928-9123-B9A4-D419-8D07AD32923A}"/>
              </a:ext>
            </a:extLst>
          </p:cNvPr>
          <p:cNvSpPr txBox="1"/>
          <p:nvPr/>
        </p:nvSpPr>
        <p:spPr>
          <a:xfrm>
            <a:off x="1333588" y="4725911"/>
            <a:ext cx="6141396" cy="425822"/>
          </a:xfrm>
          <a:prstGeom prst="rect">
            <a:avLst/>
          </a:prstGeom>
          <a:noFill/>
        </p:spPr>
        <p:txBody>
          <a:bodyPr wrap="square">
            <a:spAutoFit/>
          </a:bodyPr>
          <a:lstStyle/>
          <a:p>
            <a:pPr marL="76200" marR="0" lvl="0" algn="l" defTabSz="914400" rtl="0" eaLnBrk="1" fontAlgn="auto" latinLnBrk="0" hangingPunct="1">
              <a:lnSpc>
                <a:spcPct val="115000"/>
              </a:lnSpc>
              <a:spcBef>
                <a:spcPts val="0"/>
              </a:spcBef>
              <a:spcAft>
                <a:spcPts val="0"/>
              </a:spcAft>
              <a:buClr>
                <a:srgbClr val="ADADAD"/>
              </a:buClr>
              <a:buSzPts val="2400"/>
              <a:tabLst/>
              <a:defRPr/>
            </a:pPr>
            <a:r>
              <a:rPr lang="en-US" sz="2000" dirty="0">
                <a:solidFill>
                  <a:schemeClr val="accent5">
                    <a:lumMod val="40000"/>
                    <a:lumOff val="60000"/>
                  </a:schemeClr>
                </a:solidFill>
                <a:latin typeface="Neusa Next Std Trial" pitchFamily="2" charset="0"/>
                <a:cs typeface="Arial Narrow" panose="020B0604020202020204" pitchFamily="34" charset="0"/>
                <a:hlinkClick r:id="rId5">
                  <a:extLst>
                    <a:ext uri="{A12FA001-AC4F-418D-AE19-62706E023703}">
                      <ahyp:hlinkClr xmlns:ahyp="http://schemas.microsoft.com/office/drawing/2018/hyperlinkcolor" val="tx"/>
                    </a:ext>
                  </a:extLst>
                </a:hlinkClick>
              </a:rPr>
              <a:t>https://diversity.charlotte.edu/common-ground</a:t>
            </a:r>
            <a:endParaRPr lang="en-US" sz="2000" dirty="0">
              <a:solidFill>
                <a:schemeClr val="accent5">
                  <a:lumMod val="40000"/>
                  <a:lumOff val="60000"/>
                </a:schemeClr>
              </a:solidFill>
              <a:latin typeface="Neusa Next Std Trial" pitchFamily="2" charset="0"/>
              <a:cs typeface="Arial Narrow" panose="020B0604020202020204" pitchFamily="34" charset="0"/>
            </a:endParaRPr>
          </a:p>
        </p:txBody>
      </p:sp>
      <p:pic>
        <p:nvPicPr>
          <p:cNvPr id="6" name="Graphic 5" descr="Cursor">
            <a:extLst>
              <a:ext uri="{FF2B5EF4-FFF2-40B4-BE49-F238E27FC236}">
                <a16:creationId xmlns:a16="http://schemas.microsoft.com/office/drawing/2014/main" id="{7A954AFF-8F7A-4730-737E-2B4C98627D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7784" y="4938822"/>
            <a:ext cx="914400" cy="914400"/>
          </a:xfrm>
          <a:prstGeom prst="rect">
            <a:avLst/>
          </a:prstGeom>
        </p:spPr>
      </p:pic>
    </p:spTree>
    <p:extLst>
      <p:ext uri="{BB962C8B-B14F-4D97-AF65-F5344CB8AC3E}">
        <p14:creationId xmlns:p14="http://schemas.microsoft.com/office/powerpoint/2010/main" val="426101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EA626ED-6BBA-FDC0-0484-AAB7B59DCF9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720" b="-368"/>
          <a:stretch/>
        </p:blipFill>
        <p:spPr>
          <a:xfrm>
            <a:off x="-2203" y="0"/>
            <a:ext cx="12192000" cy="6896100"/>
          </a:xfrm>
          <a:prstGeom prst="rect">
            <a:avLst/>
          </a:prstGeom>
          <a:ln>
            <a:solidFill>
              <a:srgbClr val="A49665"/>
            </a:solidFill>
          </a:ln>
        </p:spPr>
      </p:pic>
      <p:sp>
        <p:nvSpPr>
          <p:cNvPr id="4" name="Google Shape;111;p16">
            <a:extLst>
              <a:ext uri="{FF2B5EF4-FFF2-40B4-BE49-F238E27FC236}">
                <a16:creationId xmlns:a16="http://schemas.microsoft.com/office/drawing/2014/main" id="{D7FD1B54-EDCE-4658-39F9-516D9F4D054A}"/>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en-US" b="1" dirty="0">
                <a:solidFill>
                  <a:schemeClr val="lt1"/>
                </a:solidFill>
                <a:latin typeface="Neusa Next Std Trial" pitchFamily="2" charset="0"/>
                <a:sym typeface="Oswald"/>
              </a:rPr>
              <a:t>STRATEGIC PLANNING PROCESS</a:t>
            </a:r>
            <a:endParaRPr b="1" dirty="0">
              <a:solidFill>
                <a:schemeClr val="lt1"/>
              </a:solidFill>
              <a:latin typeface="Neusa Next Std Trial" pitchFamily="2" charset="0"/>
            </a:endParaRPr>
          </a:p>
        </p:txBody>
      </p:sp>
      <p:sp>
        <p:nvSpPr>
          <p:cNvPr id="7" name="Rectangle 6">
            <a:extLst>
              <a:ext uri="{FF2B5EF4-FFF2-40B4-BE49-F238E27FC236}">
                <a16:creationId xmlns:a16="http://schemas.microsoft.com/office/drawing/2014/main" id="{581CC7BF-AC30-6B46-C2DA-E3F6AE74FFD0}"/>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 descr="Asphalt Road PPT Backgrounds">
            <a:extLst>
              <a:ext uri="{FF2B5EF4-FFF2-40B4-BE49-F238E27FC236}">
                <a16:creationId xmlns:a16="http://schemas.microsoft.com/office/drawing/2014/main" id="{FDB82432-028B-C830-EABD-A8980AA78F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1799CD46-3B90-E333-4CAE-9D30F5CEC55C}"/>
              </a:ext>
            </a:extLst>
          </p:cNvPr>
          <p:cNvSpPr txBox="1"/>
          <p:nvPr/>
        </p:nvSpPr>
        <p:spPr>
          <a:xfrm>
            <a:off x="354423" y="4433220"/>
            <a:ext cx="4040245" cy="1815882"/>
          </a:xfrm>
          <a:prstGeom prst="rect">
            <a:avLst/>
          </a:prstGeom>
          <a:solidFill>
            <a:schemeClr val="bg1"/>
          </a:solidFill>
          <a:ln w="38100">
            <a:solidFill>
              <a:srgbClr val="A49665"/>
            </a:solidFill>
          </a:ln>
        </p:spPr>
        <p:txBody>
          <a:bodyPr wrap="square">
            <a:spAutoFit/>
          </a:bodyPr>
          <a:lstStyle/>
          <a:p>
            <a:pPr lvl="0" algn="ctr"/>
            <a:r>
              <a:rPr lang="en-US" sz="1600" b="1" dirty="0">
                <a:latin typeface="Neusa Next Std Trial" pitchFamily="2" charset="0"/>
              </a:rPr>
              <a:t>May 2021</a:t>
            </a:r>
            <a:br>
              <a:rPr lang="en-US" sz="1600" dirty="0">
                <a:latin typeface="Neusa Next Std Trial" pitchFamily="2" charset="0"/>
              </a:rPr>
            </a:br>
            <a:r>
              <a:rPr lang="en-US" sz="1600" dirty="0">
                <a:solidFill>
                  <a:srgbClr val="000000"/>
                </a:solidFill>
                <a:effectLst/>
                <a:latin typeface="Neusa Next Std Trial" pitchFamily="2" charset="0"/>
                <a:ea typeface="Calibri" panose="020F0502020204030204" pitchFamily="34" charset="0"/>
                <a:cs typeface="Calibri" panose="020F0502020204030204" pitchFamily="34" charset="0"/>
              </a:rPr>
              <a:t>Dr. Cheryl Waites Spellman, Interim Special Assistant to the Chancellor for Diversity and Inclusion, appointed a Diversity, Equity, and Inclusion Council</a:t>
            </a:r>
            <a:r>
              <a:rPr lang="en-US" sz="1600" dirty="0">
                <a:effectLst/>
                <a:latin typeface="Neusa Next Std Trial" pitchFamily="2" charset="0"/>
              </a:rPr>
              <a:t> </a:t>
            </a:r>
            <a:r>
              <a:rPr lang="en-US" sz="1600" dirty="0">
                <a:latin typeface="Neusa Next Std Trial" pitchFamily="2" charset="0"/>
              </a:rPr>
              <a:t>and they began working on the inclusive excellence plan</a:t>
            </a:r>
          </a:p>
        </p:txBody>
      </p:sp>
      <p:grpSp>
        <p:nvGrpSpPr>
          <p:cNvPr id="18" name="Group 17">
            <a:extLst>
              <a:ext uri="{FF2B5EF4-FFF2-40B4-BE49-F238E27FC236}">
                <a16:creationId xmlns:a16="http://schemas.microsoft.com/office/drawing/2014/main" id="{E221B9F3-AD56-F5E1-B4E6-A142BADD6C13}"/>
              </a:ext>
            </a:extLst>
          </p:cNvPr>
          <p:cNvGrpSpPr/>
          <p:nvPr/>
        </p:nvGrpSpPr>
        <p:grpSpPr>
          <a:xfrm>
            <a:off x="2746334" y="1982501"/>
            <a:ext cx="3922037" cy="1890133"/>
            <a:chOff x="2299935" y="3208631"/>
            <a:chExt cx="2407923" cy="1831535"/>
          </a:xfrm>
          <a:solidFill>
            <a:schemeClr val="bg1"/>
          </a:solidFill>
        </p:grpSpPr>
        <p:sp>
          <p:nvSpPr>
            <p:cNvPr id="19" name="Rectangle 18">
              <a:extLst>
                <a:ext uri="{FF2B5EF4-FFF2-40B4-BE49-F238E27FC236}">
                  <a16:creationId xmlns:a16="http://schemas.microsoft.com/office/drawing/2014/main" id="{57726050-1CD7-B688-E32E-A382045E3B75}"/>
                </a:ext>
              </a:extLst>
            </p:cNvPr>
            <p:cNvSpPr/>
            <p:nvPr/>
          </p:nvSpPr>
          <p:spPr>
            <a:xfrm>
              <a:off x="2299935" y="3208631"/>
              <a:ext cx="2407923" cy="1831535"/>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75BE4872-51CC-4CA9-0061-95D7BD9BF4DE}"/>
                </a:ext>
              </a:extLst>
            </p:cNvPr>
            <p:cNvSpPr txBox="1"/>
            <p:nvPr/>
          </p:nvSpPr>
          <p:spPr>
            <a:xfrm>
              <a:off x="2299935" y="3208631"/>
              <a:ext cx="2407923" cy="1831535"/>
            </a:xfrm>
            <a:prstGeom prst="rect">
              <a:avLst/>
            </a:prstGeom>
            <a:grpFill/>
            <a:ln w="38100">
              <a:solidFill>
                <a:srgbClr val="A49665"/>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600" b="1" kern="1200" dirty="0">
                  <a:latin typeface="Neusa Next Std Trial" pitchFamily="2" charset="0"/>
                </a:rPr>
                <a:t>Nov 2021-Oct 2022</a:t>
              </a:r>
              <a:br>
                <a:rPr lang="en-US" sz="1600" kern="1200" dirty="0">
                  <a:latin typeface="Neusa Next Std Trial" pitchFamily="2" charset="0"/>
                </a:rPr>
              </a:br>
              <a:r>
                <a:rPr lang="en-US" sz="1600" kern="1200" dirty="0">
                  <a:latin typeface="Neusa Next Std Trial" pitchFamily="2" charset="0"/>
                </a:rPr>
                <a:t>Dr. Wolfe joined UNC Charlotte analyzed 2 years of data collection, priority and objective development for detailed operational build out and sought plan feedback through public online and in-person survey (546 responses) to improve the framework</a:t>
              </a:r>
            </a:p>
          </p:txBody>
        </p:sp>
      </p:grpSp>
      <p:sp>
        <p:nvSpPr>
          <p:cNvPr id="24" name="TextBox 23">
            <a:extLst>
              <a:ext uri="{FF2B5EF4-FFF2-40B4-BE49-F238E27FC236}">
                <a16:creationId xmlns:a16="http://schemas.microsoft.com/office/drawing/2014/main" id="{CFB6FDA7-A3F0-32E6-6ECB-3A5A177DD9EF}"/>
              </a:ext>
            </a:extLst>
          </p:cNvPr>
          <p:cNvSpPr txBox="1"/>
          <p:nvPr/>
        </p:nvSpPr>
        <p:spPr>
          <a:xfrm>
            <a:off x="8426823" y="2049342"/>
            <a:ext cx="3506925" cy="2308324"/>
          </a:xfrm>
          <a:prstGeom prst="rect">
            <a:avLst/>
          </a:prstGeom>
          <a:solidFill>
            <a:schemeClr val="bg1"/>
          </a:solidFill>
          <a:ln w="38100">
            <a:solidFill>
              <a:srgbClr val="A49665"/>
            </a:solidFill>
          </a:ln>
        </p:spPr>
        <p:txBody>
          <a:bodyPr wrap="square">
            <a:spAutoFit/>
          </a:bodyPr>
          <a:lstStyle/>
          <a:p>
            <a:pPr lvl="0" algn="ctr"/>
            <a:r>
              <a:rPr lang="en-US" sz="1600" b="1" dirty="0">
                <a:latin typeface="Neusa Next Std Trial" pitchFamily="2" charset="0"/>
              </a:rPr>
              <a:t>Present</a:t>
            </a:r>
            <a:br>
              <a:rPr lang="en-US" sz="1600" dirty="0">
                <a:latin typeface="Neusa Next Std Trial" pitchFamily="2" charset="0"/>
              </a:rPr>
            </a:br>
            <a:r>
              <a:rPr lang="en-US" sz="1600" dirty="0">
                <a:latin typeface="Neusa Next Std Trial" pitchFamily="2" charset="0"/>
              </a:rPr>
              <a:t>Efforts were made to align metrics with existing dashboards for Shaping What's Next and items relating to DEI in existing division and college strategic plans. Timelines were added. The final IESP draft has been approved and is now available for public viewing.</a:t>
            </a:r>
          </a:p>
        </p:txBody>
      </p:sp>
      <p:sp>
        <p:nvSpPr>
          <p:cNvPr id="22" name="TextBox 21">
            <a:extLst>
              <a:ext uri="{FF2B5EF4-FFF2-40B4-BE49-F238E27FC236}">
                <a16:creationId xmlns:a16="http://schemas.microsoft.com/office/drawing/2014/main" id="{0FAD15D2-B678-49DD-7730-2277D627C24E}"/>
              </a:ext>
            </a:extLst>
          </p:cNvPr>
          <p:cNvSpPr txBox="1"/>
          <p:nvPr/>
        </p:nvSpPr>
        <p:spPr>
          <a:xfrm>
            <a:off x="6093797" y="4948517"/>
            <a:ext cx="2830328" cy="1569660"/>
          </a:xfrm>
          <a:prstGeom prst="rect">
            <a:avLst/>
          </a:prstGeom>
          <a:solidFill>
            <a:schemeClr val="bg1"/>
          </a:solidFill>
          <a:ln w="38100">
            <a:solidFill>
              <a:srgbClr val="A49665"/>
            </a:solidFill>
          </a:ln>
        </p:spPr>
        <p:txBody>
          <a:bodyPr wrap="square">
            <a:spAutoFit/>
          </a:bodyPr>
          <a:lstStyle/>
          <a:p>
            <a:pPr lvl="0" algn="ctr"/>
            <a:r>
              <a:rPr lang="en-US" sz="1600" b="1" dirty="0">
                <a:latin typeface="Neusa Next Std Trial" pitchFamily="2" charset="0"/>
              </a:rPr>
              <a:t>Jan 2023</a:t>
            </a:r>
            <a:br>
              <a:rPr lang="en-US" sz="1600" dirty="0">
                <a:latin typeface="Neusa Next Std Trial" pitchFamily="2" charset="0"/>
              </a:rPr>
            </a:br>
            <a:r>
              <a:rPr lang="en-US" sz="1600" dirty="0">
                <a:latin typeface="Neusa Next Std Trial" pitchFamily="2" charset="0"/>
              </a:rPr>
              <a:t>Steering committee and external consultant met to further evolve the plan with input from 60+ senior leader and mid-level managers</a:t>
            </a:r>
          </a:p>
        </p:txBody>
      </p:sp>
      <p:pic>
        <p:nvPicPr>
          <p:cNvPr id="36" name="Picture 35">
            <a:extLst>
              <a:ext uri="{FF2B5EF4-FFF2-40B4-BE49-F238E27FC236}">
                <a16:creationId xmlns:a16="http://schemas.microsoft.com/office/drawing/2014/main" id="{3072DA93-771E-436F-1119-F8238683DAD3}"/>
              </a:ext>
            </a:extLst>
          </p:cNvPr>
          <p:cNvPicPr>
            <a:picLocks noChangeAspect="1"/>
          </p:cNvPicPr>
          <p:nvPr/>
        </p:nvPicPr>
        <p:blipFill>
          <a:blip r:embed="rId5"/>
          <a:stretch>
            <a:fillRect/>
          </a:stretch>
        </p:blipFill>
        <p:spPr>
          <a:xfrm>
            <a:off x="9290457" y="6095457"/>
            <a:ext cx="2926819" cy="762543"/>
          </a:xfrm>
          <a:prstGeom prst="rect">
            <a:avLst/>
          </a:prstGeom>
        </p:spPr>
      </p:pic>
      <p:cxnSp>
        <p:nvCxnSpPr>
          <p:cNvPr id="40" name="Elbow Connector 39">
            <a:extLst>
              <a:ext uri="{FF2B5EF4-FFF2-40B4-BE49-F238E27FC236}">
                <a16:creationId xmlns:a16="http://schemas.microsoft.com/office/drawing/2014/main" id="{C028AC7A-E0A3-E621-C0CD-C502761C0722}"/>
              </a:ext>
            </a:extLst>
          </p:cNvPr>
          <p:cNvCxnSpPr>
            <a:cxnSpLocks/>
            <a:endCxn id="20" idx="1"/>
          </p:cNvCxnSpPr>
          <p:nvPr/>
        </p:nvCxnSpPr>
        <p:spPr>
          <a:xfrm rot="5400000" flipH="1" flipV="1">
            <a:off x="1453628" y="3216772"/>
            <a:ext cx="1581909" cy="1003503"/>
          </a:xfrm>
          <a:prstGeom prst="bentConnector2">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4F60FF9E-9104-8006-B1A6-E80950FB4A5D}"/>
              </a:ext>
            </a:extLst>
          </p:cNvPr>
          <p:cNvCxnSpPr>
            <a:cxnSpLocks/>
            <a:stCxn id="20" idx="2"/>
            <a:endCxn id="22" idx="1"/>
          </p:cNvCxnSpPr>
          <p:nvPr/>
        </p:nvCxnSpPr>
        <p:spPr>
          <a:xfrm rot="16200000" flipH="1">
            <a:off x="4470219" y="4109768"/>
            <a:ext cx="1860713" cy="1386444"/>
          </a:xfrm>
          <a:prstGeom prst="bentConnector2">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A7FA9576-C2DE-14EE-86D1-B167EA667683}"/>
              </a:ext>
            </a:extLst>
          </p:cNvPr>
          <p:cNvCxnSpPr>
            <a:cxnSpLocks/>
            <a:stCxn id="22" idx="3"/>
            <a:endCxn id="24" idx="2"/>
          </p:cNvCxnSpPr>
          <p:nvPr/>
        </p:nvCxnSpPr>
        <p:spPr>
          <a:xfrm flipV="1">
            <a:off x="8924125" y="4357666"/>
            <a:ext cx="1256161" cy="1375681"/>
          </a:xfrm>
          <a:prstGeom prst="bentConnector2">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64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308A3-473B-8BA6-D2EA-D74B5618AD5F}"/>
              </a:ext>
            </a:extLst>
          </p:cNvPr>
          <p:cNvPicPr>
            <a:picLocks noChangeAspect="1"/>
          </p:cNvPicPr>
          <p:nvPr/>
        </p:nvPicPr>
        <p:blipFill>
          <a:blip r:embed="rId3"/>
          <a:stretch>
            <a:fillRect/>
          </a:stretch>
        </p:blipFill>
        <p:spPr>
          <a:xfrm>
            <a:off x="8971472" y="6032461"/>
            <a:ext cx="3071004" cy="825539"/>
          </a:xfrm>
          <a:prstGeom prst="rect">
            <a:avLst/>
          </a:prstGeom>
        </p:spPr>
      </p:pic>
      <p:sp>
        <p:nvSpPr>
          <p:cNvPr id="4" name="Google Shape;111;p16">
            <a:extLst>
              <a:ext uri="{FF2B5EF4-FFF2-40B4-BE49-F238E27FC236}">
                <a16:creationId xmlns:a16="http://schemas.microsoft.com/office/drawing/2014/main" id="{D7FD1B54-EDCE-4658-39F9-516D9F4D054A}"/>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ct val="45454"/>
              <a:buNone/>
            </a:pPr>
            <a:r>
              <a:rPr lang="en-US" sz="3600" b="1" dirty="0">
                <a:solidFill>
                  <a:schemeClr val="lt1"/>
                </a:solidFill>
                <a:latin typeface="Neusa Next Pro" pitchFamily="2" charset="77"/>
                <a:ea typeface="Oswald SemiBold"/>
                <a:cs typeface="Oswald SemiBold"/>
                <a:sym typeface="Oswald"/>
              </a:rPr>
              <a:t>UNC CHARLOTTE’S MODEL FOR INCLUSIVE EXCELLENCE</a:t>
            </a:r>
            <a:endParaRPr sz="3600" b="1" dirty="0">
              <a:solidFill>
                <a:schemeClr val="lt1"/>
              </a:solidFill>
              <a:latin typeface="Neusa Next Pro" pitchFamily="2" charset="77"/>
            </a:endParaRPr>
          </a:p>
        </p:txBody>
      </p:sp>
      <p:sp>
        <p:nvSpPr>
          <p:cNvPr id="7" name="Rectangle 6">
            <a:extLst>
              <a:ext uri="{FF2B5EF4-FFF2-40B4-BE49-F238E27FC236}">
                <a16:creationId xmlns:a16="http://schemas.microsoft.com/office/drawing/2014/main" id="{581CC7BF-AC30-6B46-C2DA-E3F6AE74FFD0}"/>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492FA2-9A8F-9134-34E0-90C0BE7DDF68}"/>
              </a:ext>
            </a:extLst>
          </p:cNvPr>
          <p:cNvSpPr txBox="1"/>
          <p:nvPr/>
        </p:nvSpPr>
        <p:spPr>
          <a:xfrm>
            <a:off x="323154" y="1358643"/>
            <a:ext cx="6968600" cy="830997"/>
          </a:xfrm>
          <a:prstGeom prst="rect">
            <a:avLst/>
          </a:prstGeom>
          <a:solidFill>
            <a:schemeClr val="tx2"/>
          </a:solidFill>
        </p:spPr>
        <p:txBody>
          <a:bodyPr wrap="square">
            <a:spAutoFit/>
          </a:bodyPr>
          <a:lstStyle/>
          <a:p>
            <a:r>
              <a:rPr lang="en-US" sz="1600" b="1" dirty="0">
                <a:solidFill>
                  <a:srgbClr val="333333"/>
                </a:solidFill>
                <a:effectLst/>
                <a:latin typeface="Neusa Next Pro" pitchFamily="2" charset="77"/>
                <a:cs typeface="Arial Narrow" panose="020B0604020202020204" pitchFamily="34" charset="0"/>
              </a:rPr>
              <a:t>UNC Charlotte’s Model for Inclusive Excellence</a:t>
            </a:r>
          </a:p>
          <a:p>
            <a:r>
              <a:rPr lang="en-US" sz="1600" dirty="0">
                <a:solidFill>
                  <a:srgbClr val="333333"/>
                </a:solidFill>
                <a:effectLst/>
                <a:latin typeface="Neusa Next Pro" pitchFamily="2" charset="77"/>
                <a:cs typeface="Arial Narrow" panose="020B0604020202020204" pitchFamily="34" charset="0"/>
              </a:rPr>
              <a:t>represents our customized approach for how we synergize and support our collective diversity, equity, inclusion and belonging efforts. </a:t>
            </a:r>
            <a:endParaRPr lang="en-US" sz="1600" dirty="0">
              <a:latin typeface="Neusa Next Pro" pitchFamily="2" charset="77"/>
              <a:cs typeface="Arial Narrow" panose="020B0604020202020204" pitchFamily="34" charset="0"/>
            </a:endParaRPr>
          </a:p>
        </p:txBody>
      </p:sp>
      <p:pic>
        <p:nvPicPr>
          <p:cNvPr id="2" name="Picture 1">
            <a:extLst>
              <a:ext uri="{FF2B5EF4-FFF2-40B4-BE49-F238E27FC236}">
                <a16:creationId xmlns:a16="http://schemas.microsoft.com/office/drawing/2014/main" id="{7B641D38-DD6A-3D14-97B3-4B584EDB043E}"/>
              </a:ext>
            </a:extLst>
          </p:cNvPr>
          <p:cNvPicPr>
            <a:picLocks noChangeAspect="1"/>
          </p:cNvPicPr>
          <p:nvPr/>
        </p:nvPicPr>
        <p:blipFill rotWithShape="1">
          <a:blip r:embed="rId4"/>
          <a:srcRect l="15039" t="10349" r="15023" b="4126"/>
          <a:stretch/>
        </p:blipFill>
        <p:spPr>
          <a:xfrm>
            <a:off x="383992" y="1686218"/>
            <a:ext cx="11424015" cy="5059180"/>
          </a:xfrm>
          <a:prstGeom prst="rect">
            <a:avLst/>
          </a:prstGeom>
        </p:spPr>
      </p:pic>
    </p:spTree>
    <p:extLst>
      <p:ext uri="{BB962C8B-B14F-4D97-AF65-F5344CB8AC3E}">
        <p14:creationId xmlns:p14="http://schemas.microsoft.com/office/powerpoint/2010/main" val="163769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308A3-473B-8BA6-D2EA-D74B5618AD5F}"/>
              </a:ext>
            </a:extLst>
          </p:cNvPr>
          <p:cNvPicPr>
            <a:picLocks noChangeAspect="1"/>
          </p:cNvPicPr>
          <p:nvPr/>
        </p:nvPicPr>
        <p:blipFill>
          <a:blip r:embed="rId3"/>
          <a:stretch>
            <a:fillRect/>
          </a:stretch>
        </p:blipFill>
        <p:spPr>
          <a:xfrm>
            <a:off x="8971472" y="6032461"/>
            <a:ext cx="3071004" cy="825539"/>
          </a:xfrm>
          <a:prstGeom prst="rect">
            <a:avLst/>
          </a:prstGeom>
        </p:spPr>
      </p:pic>
      <p:sp>
        <p:nvSpPr>
          <p:cNvPr id="4" name="Google Shape;111;p16">
            <a:extLst>
              <a:ext uri="{FF2B5EF4-FFF2-40B4-BE49-F238E27FC236}">
                <a16:creationId xmlns:a16="http://schemas.microsoft.com/office/drawing/2014/main" id="{D7FD1B54-EDCE-4658-39F9-516D9F4D054A}"/>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en-US" b="1" dirty="0">
                <a:solidFill>
                  <a:schemeClr val="lt1"/>
                </a:solidFill>
                <a:latin typeface="Neusa Next Std Trial Wide" pitchFamily="2" charset="0"/>
                <a:sym typeface="Oswald"/>
              </a:rPr>
              <a:t>BUILDING ON COMMON GROUND</a:t>
            </a:r>
            <a:endParaRPr b="1" dirty="0">
              <a:solidFill>
                <a:schemeClr val="lt1"/>
              </a:solidFill>
              <a:latin typeface="Neusa Next Std Trial Wide" pitchFamily="2" charset="0"/>
            </a:endParaRPr>
          </a:p>
        </p:txBody>
      </p:sp>
      <p:sp>
        <p:nvSpPr>
          <p:cNvPr id="7" name="Rectangle 6">
            <a:extLst>
              <a:ext uri="{FF2B5EF4-FFF2-40B4-BE49-F238E27FC236}">
                <a16:creationId xmlns:a16="http://schemas.microsoft.com/office/drawing/2014/main" id="{581CC7BF-AC30-6B46-C2DA-E3F6AE74FFD0}"/>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8E73C48-5806-4F55-D0B2-86E80C748CC8}"/>
              </a:ext>
            </a:extLst>
          </p:cNvPr>
          <p:cNvSpPr>
            <a:spLocks noGrp="1"/>
          </p:cNvSpPr>
          <p:nvPr>
            <p:ph type="body" idx="1"/>
          </p:nvPr>
        </p:nvSpPr>
        <p:spPr>
          <a:xfrm>
            <a:off x="453709" y="1440873"/>
            <a:ext cx="11210125" cy="4591588"/>
          </a:xfrm>
        </p:spPr>
        <p:txBody>
          <a:bodyPr>
            <a:normAutofit fontScale="77500" lnSpcReduction="20000"/>
          </a:bodyPr>
          <a:lstStyle/>
          <a:p>
            <a:pPr marL="114300" lvl="0" indent="0">
              <a:buClr>
                <a:srgbClr val="ADADAD"/>
              </a:buClr>
              <a:buNone/>
            </a:pPr>
            <a:r>
              <a:rPr lang="en-US" sz="3000" b="1" dirty="0">
                <a:solidFill>
                  <a:srgbClr val="212121"/>
                </a:solidFill>
                <a:latin typeface="Neusa Next Std Trial" pitchFamily="2" charset="0"/>
                <a:cs typeface="Arial Narrow" panose="020B0604020202020204" pitchFamily="34" charset="0"/>
                <a:sym typeface="Arial"/>
              </a:rPr>
              <a:t>BUILDING ON COMMON GROUND: INCLUSIVE EXCELLENCE STRATEGIC PLAN</a:t>
            </a:r>
            <a:endParaRPr kumimoji="0" lang="en-US" sz="3000" b="1"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endParaRPr>
          </a:p>
          <a:p>
            <a:pPr lvl="1">
              <a:buClr>
                <a:srgbClr val="ADADAD"/>
              </a:buClr>
            </a:pPr>
            <a:r>
              <a:rPr kumimoji="0" lang="en-US" sz="2200"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rPr>
              <a:t>10-year plan with a 5-year refresh period</a:t>
            </a:r>
          </a:p>
          <a:p>
            <a:pPr lvl="1">
              <a:buClr>
                <a:srgbClr val="ADADAD"/>
              </a:buClr>
            </a:pPr>
            <a:r>
              <a:rPr kumimoji="0" lang="en-US" sz="2200"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rPr>
              <a:t>Carefully crafted in a manner that is consistent with state policies</a:t>
            </a:r>
          </a:p>
          <a:p>
            <a:pPr lvl="1">
              <a:buClr>
                <a:srgbClr val="ADADAD"/>
              </a:buClr>
            </a:pPr>
            <a:r>
              <a:rPr lang="en-US" sz="2200" dirty="0">
                <a:solidFill>
                  <a:srgbClr val="212121"/>
                </a:solidFill>
                <a:latin typeface="Neusa Next Std Trial" pitchFamily="2" charset="0"/>
                <a:cs typeface="Arial Narrow" panose="020B0604020202020204" pitchFamily="34" charset="0"/>
                <a:sym typeface="Arial"/>
              </a:rPr>
              <a:t>Functions as a guiding framework consisting of priorities, objectives, and metrics</a:t>
            </a:r>
          </a:p>
          <a:p>
            <a:pPr lvl="1">
              <a:buClr>
                <a:srgbClr val="ADADAD"/>
              </a:buClr>
            </a:pPr>
            <a:r>
              <a:rPr kumimoji="0" lang="en-US" sz="2200" b="1" u="none" strike="noStrike" kern="0" cap="none" spc="0" normalizeH="0" baseline="0" noProof="0" dirty="0">
                <a:ln>
                  <a:noFill/>
                </a:ln>
                <a:solidFill>
                  <a:srgbClr val="212121"/>
                </a:solidFill>
                <a:effectLst/>
                <a:highlight>
                  <a:srgbClr val="FFFF00"/>
                </a:highlight>
                <a:uLnTx/>
                <a:uFillTx/>
                <a:latin typeface="Neusa Next Std Trial" pitchFamily="2" charset="0"/>
                <a:cs typeface="Arial Narrow" panose="020B0604020202020204" pitchFamily="34" charset="0"/>
                <a:sym typeface="Arial"/>
              </a:rPr>
              <a:t>Composed of four parts</a:t>
            </a:r>
            <a:r>
              <a:rPr kumimoji="0" lang="en-US" sz="2200"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rPr>
              <a:t>: Intro, Priorities and Objectives, Dashboards, and Timeline</a:t>
            </a:r>
          </a:p>
          <a:p>
            <a:pPr marL="114300" lvl="0" indent="0">
              <a:buClr>
                <a:srgbClr val="ADADAD"/>
              </a:buClr>
              <a:buNone/>
            </a:pPr>
            <a:r>
              <a:rPr lang="en-US" sz="3000" b="1" dirty="0">
                <a:solidFill>
                  <a:srgbClr val="212121"/>
                </a:solidFill>
                <a:latin typeface="Neusa Next Std Trial" pitchFamily="2" charset="0"/>
                <a:cs typeface="Arial Narrow" panose="020B0604020202020204" pitchFamily="34" charset="0"/>
                <a:sym typeface="Arial"/>
              </a:rPr>
              <a:t>STANDARDIZES DIVERSITY, EQUITY AND INCLUSION ACROSS CAMPUS</a:t>
            </a:r>
            <a:endParaRPr kumimoji="0" lang="en-US" sz="3000" b="1"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endParaRPr>
          </a:p>
          <a:p>
            <a:pPr lvl="1">
              <a:buClr>
                <a:srgbClr val="ADADAD"/>
              </a:buClr>
            </a:pPr>
            <a:r>
              <a:rPr kumimoji="0" lang="en-US" sz="2200" i="0"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rPr>
              <a:t>Shared language and understanding</a:t>
            </a:r>
          </a:p>
          <a:p>
            <a:pPr lvl="1">
              <a:buClr>
                <a:srgbClr val="ADADAD"/>
              </a:buClr>
            </a:pPr>
            <a:r>
              <a:rPr lang="en-US" sz="2200" dirty="0">
                <a:solidFill>
                  <a:srgbClr val="212121"/>
                </a:solidFill>
                <a:latin typeface="Neusa Next Std Trial" pitchFamily="2" charset="0"/>
                <a:cs typeface="Arial Narrow" panose="020B0604020202020204" pitchFamily="34" charset="0"/>
              </a:rPr>
              <a:t>Building upon existing efforts</a:t>
            </a:r>
            <a:endParaRPr kumimoji="0" lang="en-US" sz="2200" i="0"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endParaRPr>
          </a:p>
          <a:p>
            <a:pPr lvl="1">
              <a:buClr>
                <a:srgbClr val="ADADAD"/>
              </a:buClr>
            </a:pPr>
            <a:r>
              <a:rPr lang="en-US" sz="2200" dirty="0">
                <a:solidFill>
                  <a:srgbClr val="212121"/>
                </a:solidFill>
                <a:latin typeface="Neusa Next Std Trial" pitchFamily="2" charset="0"/>
                <a:cs typeface="Arial Narrow" panose="020B0604020202020204" pitchFamily="34" charset="0"/>
              </a:rPr>
              <a:t>Opportunities to reimagine growth</a:t>
            </a:r>
          </a:p>
          <a:p>
            <a:pPr lvl="1">
              <a:buClr>
                <a:srgbClr val="ADADAD"/>
              </a:buClr>
            </a:pPr>
            <a:r>
              <a:rPr lang="en-US" sz="2200" dirty="0">
                <a:solidFill>
                  <a:srgbClr val="212121"/>
                </a:solidFill>
                <a:latin typeface="Neusa Next Std Trial" pitchFamily="2" charset="0"/>
                <a:cs typeface="Arial Narrow" panose="020B0604020202020204" pitchFamily="34" charset="0"/>
              </a:rPr>
              <a:t>Shared responsibility, collaboration, capacity building, measured actions and ongoing improvement</a:t>
            </a:r>
          </a:p>
          <a:p>
            <a:pPr marL="114300" lvl="0" indent="0">
              <a:buClr>
                <a:srgbClr val="ADADAD"/>
              </a:buClr>
              <a:buNone/>
            </a:pPr>
            <a:r>
              <a:rPr lang="en-US" sz="3000" b="1" dirty="0">
                <a:solidFill>
                  <a:srgbClr val="212121"/>
                </a:solidFill>
                <a:latin typeface="Neusa Next Std Trial" pitchFamily="2" charset="0"/>
                <a:cs typeface="Arial Narrow" panose="020B0604020202020204" pitchFamily="34" charset="0"/>
              </a:rPr>
              <a:t>DESIGNED TO INTEGRATE INTO EXISTING WORK</a:t>
            </a:r>
          </a:p>
          <a:p>
            <a:pPr marL="914400" marR="0" lvl="1" indent="-342900" algn="l" defTabSz="914400" rtl="0" eaLnBrk="1" fontAlgn="auto" latinLnBrk="0" hangingPunct="1">
              <a:lnSpc>
                <a:spcPct val="90000"/>
              </a:lnSpc>
              <a:spcBef>
                <a:spcPts val="500"/>
              </a:spcBef>
              <a:spcAft>
                <a:spcPts val="0"/>
              </a:spcAft>
              <a:buClr>
                <a:srgbClr val="ADADAD"/>
              </a:buClr>
              <a:buSzPts val="1800"/>
              <a:buFont typeface="Arial"/>
              <a:buChar char="•"/>
              <a:tabLst/>
              <a:defRPr/>
            </a:pPr>
            <a:r>
              <a:rPr kumimoji="0" lang="en-US" sz="2200" b="0" i="0"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rPr>
              <a:t>You </a:t>
            </a:r>
            <a:r>
              <a:rPr kumimoji="0" lang="en-US" sz="2200" b="0" i="0" u="none" strike="noStrike" kern="0" cap="none" spc="0" normalizeH="0" baseline="0" noProof="0" dirty="0" err="1">
                <a:ln>
                  <a:noFill/>
                </a:ln>
                <a:solidFill>
                  <a:srgbClr val="212121"/>
                </a:solidFill>
                <a:effectLst/>
                <a:uLnTx/>
                <a:uFillTx/>
                <a:latin typeface="Neusa Next Std Trial" pitchFamily="2" charset="0"/>
                <a:cs typeface="Arial Narrow" panose="020B0604020202020204" pitchFamily="34" charset="0"/>
                <a:sym typeface="Arial"/>
              </a:rPr>
              <a:t>ar</a:t>
            </a:r>
            <a:r>
              <a:rPr lang="en-US" sz="2200" dirty="0">
                <a:solidFill>
                  <a:srgbClr val="212121"/>
                </a:solidFill>
                <a:latin typeface="Neusa Next Std Trial" pitchFamily="2" charset="0"/>
                <a:cs typeface="Arial Narrow" panose="020B0604020202020204" pitchFamily="34" charset="0"/>
                <a:sym typeface="Arial"/>
              </a:rPr>
              <a:t>e already doing the work</a:t>
            </a:r>
          </a:p>
          <a:p>
            <a:pPr marL="914400" marR="0" lvl="1" indent="-342900" algn="l" defTabSz="914400" rtl="0" eaLnBrk="1" fontAlgn="auto" latinLnBrk="0" hangingPunct="1">
              <a:lnSpc>
                <a:spcPct val="90000"/>
              </a:lnSpc>
              <a:spcBef>
                <a:spcPts val="500"/>
              </a:spcBef>
              <a:spcAft>
                <a:spcPts val="0"/>
              </a:spcAft>
              <a:buClr>
                <a:srgbClr val="ADADAD"/>
              </a:buClr>
              <a:buSzPts val="1800"/>
              <a:buFont typeface="Arial"/>
              <a:buChar char="•"/>
              <a:tabLst/>
              <a:defRPr/>
            </a:pPr>
            <a:r>
              <a:rPr kumimoji="0" lang="en-US" sz="2200" b="0" i="0" u="none" strike="noStrike" kern="0" cap="none" spc="0" normalizeH="0" baseline="0" noProof="0" dirty="0">
                <a:ln>
                  <a:noFill/>
                </a:ln>
                <a:solidFill>
                  <a:srgbClr val="212121"/>
                </a:solidFill>
                <a:effectLst/>
                <a:uLnTx/>
                <a:uFillTx/>
                <a:latin typeface="Neusa Next Std Trial" pitchFamily="2" charset="0"/>
                <a:cs typeface="Arial Narrow" panose="020B0604020202020204" pitchFamily="34" charset="0"/>
                <a:sym typeface="Arial"/>
              </a:rPr>
              <a:t>Opportunity to “tell your story”</a:t>
            </a:r>
            <a:endParaRPr lang="en-US" sz="3000" b="1" dirty="0">
              <a:solidFill>
                <a:srgbClr val="212121"/>
              </a:solidFill>
              <a:latin typeface="Neusa Next Std Trial" pitchFamily="2" charset="0"/>
              <a:cs typeface="Arial Narrow" panose="020B0604020202020204" pitchFamily="34" charset="0"/>
            </a:endParaRPr>
          </a:p>
          <a:p>
            <a:pPr marL="114300" indent="0">
              <a:buClr>
                <a:srgbClr val="ADADAD"/>
              </a:buClr>
              <a:buNone/>
            </a:pPr>
            <a:r>
              <a:rPr lang="en-US" sz="3000" b="1" dirty="0">
                <a:solidFill>
                  <a:srgbClr val="212121"/>
                </a:solidFill>
                <a:latin typeface="Neusa Next Std Trial" pitchFamily="2" charset="0"/>
                <a:cs typeface="Arial Narrow" panose="020B0604020202020204" pitchFamily="34" charset="0"/>
              </a:rPr>
              <a:t>CREATES SPACE FOR UNIT-LEVEL CUSTOMIZATION</a:t>
            </a:r>
          </a:p>
          <a:p>
            <a:pPr lvl="1">
              <a:buClr>
                <a:srgbClr val="ADADAD"/>
              </a:buClr>
            </a:pPr>
            <a:r>
              <a:rPr lang="en-US" sz="2200" dirty="0">
                <a:solidFill>
                  <a:srgbClr val="212121"/>
                </a:solidFill>
                <a:latin typeface="Neusa Next Std Trial" pitchFamily="2" charset="0"/>
                <a:cs typeface="Arial Narrow" panose="020B0604020202020204" pitchFamily="34" charset="0"/>
              </a:rPr>
              <a:t>We provide priorities and objectives</a:t>
            </a:r>
          </a:p>
          <a:p>
            <a:pPr lvl="1">
              <a:buClr>
                <a:srgbClr val="ADADAD"/>
              </a:buClr>
            </a:pPr>
            <a:r>
              <a:rPr lang="en-US" sz="2200" dirty="0">
                <a:solidFill>
                  <a:srgbClr val="212121"/>
                </a:solidFill>
                <a:latin typeface="Neusa Next Std Trial" pitchFamily="2" charset="0"/>
                <a:cs typeface="Arial Narrow" panose="020B0604020202020204" pitchFamily="34" charset="0"/>
              </a:rPr>
              <a:t>Your plan adds the actions</a:t>
            </a:r>
          </a:p>
        </p:txBody>
      </p:sp>
    </p:spTree>
    <p:extLst>
      <p:ext uri="{BB962C8B-B14F-4D97-AF65-F5344CB8AC3E}">
        <p14:creationId xmlns:p14="http://schemas.microsoft.com/office/powerpoint/2010/main" val="255374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308A3-473B-8BA6-D2EA-D74B5618AD5F}"/>
              </a:ext>
            </a:extLst>
          </p:cNvPr>
          <p:cNvPicPr>
            <a:picLocks noChangeAspect="1"/>
          </p:cNvPicPr>
          <p:nvPr/>
        </p:nvPicPr>
        <p:blipFill>
          <a:blip r:embed="rId3"/>
          <a:stretch>
            <a:fillRect/>
          </a:stretch>
        </p:blipFill>
        <p:spPr>
          <a:xfrm>
            <a:off x="8971472" y="6032461"/>
            <a:ext cx="3071004" cy="825539"/>
          </a:xfrm>
          <a:prstGeom prst="rect">
            <a:avLst/>
          </a:prstGeom>
        </p:spPr>
      </p:pic>
      <p:sp>
        <p:nvSpPr>
          <p:cNvPr id="4" name="Google Shape;111;p16">
            <a:extLst>
              <a:ext uri="{FF2B5EF4-FFF2-40B4-BE49-F238E27FC236}">
                <a16:creationId xmlns:a16="http://schemas.microsoft.com/office/drawing/2014/main" id="{D7FD1B54-EDCE-4658-39F9-516D9F4D054A}"/>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en-US" b="1" dirty="0">
                <a:solidFill>
                  <a:schemeClr val="lt1"/>
                </a:solidFill>
                <a:latin typeface="Neusa Next Std Trial Wide" pitchFamily="2" charset="0"/>
                <a:sym typeface="Oswald"/>
              </a:rPr>
              <a:t>DASHBOARD + DATA CARDS</a:t>
            </a:r>
            <a:endParaRPr b="1" dirty="0">
              <a:solidFill>
                <a:schemeClr val="lt1"/>
              </a:solidFill>
              <a:latin typeface="Neusa Next Std Trial Wide" pitchFamily="2" charset="0"/>
            </a:endParaRPr>
          </a:p>
        </p:txBody>
      </p:sp>
      <p:sp>
        <p:nvSpPr>
          <p:cNvPr id="7" name="Rectangle 6">
            <a:extLst>
              <a:ext uri="{FF2B5EF4-FFF2-40B4-BE49-F238E27FC236}">
                <a16:creationId xmlns:a16="http://schemas.microsoft.com/office/drawing/2014/main" id="{581CC7BF-AC30-6B46-C2DA-E3F6AE74FFD0}"/>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8E73C48-5806-4F55-D0B2-86E80C748CC8}"/>
              </a:ext>
            </a:extLst>
          </p:cNvPr>
          <p:cNvSpPr>
            <a:spLocks noGrp="1"/>
          </p:cNvSpPr>
          <p:nvPr>
            <p:ph type="body" idx="1"/>
          </p:nvPr>
        </p:nvSpPr>
        <p:spPr>
          <a:xfrm>
            <a:off x="7643266" y="1319248"/>
            <a:ext cx="4220667" cy="4809325"/>
          </a:xfrm>
        </p:spPr>
        <p:txBody>
          <a:bodyPr>
            <a:normAutofit fontScale="77500" lnSpcReduction="20000"/>
          </a:bodyPr>
          <a:lstStyle/>
          <a:p>
            <a:pPr>
              <a:lnSpc>
                <a:spcPct val="100000"/>
              </a:lnSpc>
            </a:pPr>
            <a:r>
              <a:rPr lang="en-US" dirty="0">
                <a:latin typeface="Neusa Next Std Trial" pitchFamily="2" charset="0"/>
              </a:rPr>
              <a:t>The primary data presentation will be the dashboard that mirrors </a:t>
            </a:r>
            <a:r>
              <a:rPr lang="en-US" i="1" dirty="0">
                <a:latin typeface="Neusa Next Std Trial" pitchFamily="2" charset="0"/>
              </a:rPr>
              <a:t>SWN</a:t>
            </a:r>
          </a:p>
          <a:p>
            <a:pPr>
              <a:lnSpc>
                <a:spcPct val="100000"/>
              </a:lnSpc>
            </a:pPr>
            <a:r>
              <a:rPr lang="en-US" dirty="0">
                <a:latin typeface="Neusa Next Std Trial" pitchFamily="2" charset="0"/>
              </a:rPr>
              <a:t>Secondary data presentations will be website visualization cards accessible by clicking through the dashboards</a:t>
            </a:r>
          </a:p>
          <a:p>
            <a:pPr>
              <a:lnSpc>
                <a:spcPct val="100000"/>
              </a:lnSpc>
            </a:pPr>
            <a:r>
              <a:rPr lang="en-US" dirty="0">
                <a:latin typeface="Neusa Next Std Trial" pitchFamily="2" charset="0"/>
              </a:rPr>
              <a:t>People-related data will be disaggregated by population groups appropriate to the dashboard item</a:t>
            </a:r>
            <a:endParaRPr lang="en-US" b="1" dirty="0">
              <a:latin typeface="Neusa Next Std Trial" pitchFamily="2" charset="0"/>
            </a:endParaRPr>
          </a:p>
          <a:p>
            <a:pPr>
              <a:lnSpc>
                <a:spcPct val="100000"/>
              </a:lnSpc>
            </a:pPr>
            <a:r>
              <a:rPr lang="en-US" dirty="0">
                <a:latin typeface="Neusa Next Std Trial" pitchFamily="2" charset="0"/>
              </a:rPr>
              <a:t>The success indicator line </a:t>
            </a:r>
            <a:br>
              <a:rPr lang="en-US" dirty="0">
                <a:latin typeface="Neusa Next Std Trial" pitchFamily="2" charset="0"/>
              </a:rPr>
            </a:br>
            <a:r>
              <a:rPr lang="en-US" dirty="0">
                <a:latin typeface="Neusa Next Std Trial" pitchFamily="2" charset="0"/>
              </a:rPr>
              <a:t>(- -) reflects our goal and the bars--our progress</a:t>
            </a:r>
          </a:p>
        </p:txBody>
      </p:sp>
      <p:pic>
        <p:nvPicPr>
          <p:cNvPr id="6" name="Picture 4">
            <a:extLst>
              <a:ext uri="{FF2B5EF4-FFF2-40B4-BE49-F238E27FC236}">
                <a16:creationId xmlns:a16="http://schemas.microsoft.com/office/drawing/2014/main" id="{2B56BCE5-EDF8-54A6-7467-22683D18F0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642"/>
          <a:stretch/>
        </p:blipFill>
        <p:spPr bwMode="auto">
          <a:xfrm>
            <a:off x="3418827" y="1319248"/>
            <a:ext cx="3809653" cy="2279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72B5DE9-C593-477D-0691-A097E43907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245" y="4268516"/>
            <a:ext cx="3029985" cy="19665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76C07B3-FFF9-EBD3-94AE-535A407ACB63}"/>
              </a:ext>
            </a:extLst>
          </p:cNvPr>
          <p:cNvSpPr txBox="1"/>
          <p:nvPr/>
        </p:nvSpPr>
        <p:spPr>
          <a:xfrm>
            <a:off x="3836945" y="6235093"/>
            <a:ext cx="2973415" cy="523220"/>
          </a:xfrm>
          <a:prstGeom prst="rect">
            <a:avLst/>
          </a:prstGeom>
          <a:noFill/>
        </p:spPr>
        <p:txBody>
          <a:bodyPr wrap="square" rtlCol="0">
            <a:spAutoFit/>
          </a:bodyPr>
          <a:lstStyle/>
          <a:p>
            <a:pPr algn="ctr"/>
            <a:r>
              <a:rPr lang="en-US" dirty="0"/>
              <a:t>Above is a disaggregate breakdown by Pell Status</a:t>
            </a:r>
          </a:p>
        </p:txBody>
      </p:sp>
      <p:sp>
        <p:nvSpPr>
          <p:cNvPr id="14" name="TextBox 13">
            <a:extLst>
              <a:ext uri="{FF2B5EF4-FFF2-40B4-BE49-F238E27FC236}">
                <a16:creationId xmlns:a16="http://schemas.microsoft.com/office/drawing/2014/main" id="{B8AC89EA-0478-69F2-D253-D847C3F4F6B0}"/>
              </a:ext>
            </a:extLst>
          </p:cNvPr>
          <p:cNvSpPr txBox="1"/>
          <p:nvPr/>
        </p:nvSpPr>
        <p:spPr>
          <a:xfrm>
            <a:off x="3555855" y="3672265"/>
            <a:ext cx="3259014" cy="523220"/>
          </a:xfrm>
          <a:prstGeom prst="rect">
            <a:avLst/>
          </a:prstGeom>
          <a:noFill/>
        </p:spPr>
        <p:txBody>
          <a:bodyPr wrap="square" rtlCol="0">
            <a:spAutoFit/>
          </a:bodyPr>
          <a:lstStyle/>
          <a:p>
            <a:r>
              <a:rPr lang="en-US" dirty="0"/>
              <a:t>Breakdown views: A viewer can toggle the tab for disaggregate data</a:t>
            </a:r>
          </a:p>
        </p:txBody>
      </p:sp>
      <p:sp>
        <p:nvSpPr>
          <p:cNvPr id="16" name="TextBox 15">
            <a:extLst>
              <a:ext uri="{FF2B5EF4-FFF2-40B4-BE49-F238E27FC236}">
                <a16:creationId xmlns:a16="http://schemas.microsoft.com/office/drawing/2014/main" id="{23F33FDE-AD5E-A899-4E1D-4641C37CF870}"/>
              </a:ext>
            </a:extLst>
          </p:cNvPr>
          <p:cNvSpPr txBox="1"/>
          <p:nvPr/>
        </p:nvSpPr>
        <p:spPr>
          <a:xfrm>
            <a:off x="312930" y="6028194"/>
            <a:ext cx="2844279" cy="523220"/>
          </a:xfrm>
          <a:prstGeom prst="rect">
            <a:avLst/>
          </a:prstGeom>
          <a:noFill/>
        </p:spPr>
        <p:txBody>
          <a:bodyPr wrap="square" rtlCol="0">
            <a:spAutoFit/>
          </a:bodyPr>
          <a:lstStyle/>
          <a:p>
            <a:pPr algn="ctr">
              <a:lnSpc>
                <a:spcPct val="100000"/>
              </a:lnSpc>
            </a:pPr>
            <a:r>
              <a:rPr lang="en-US" dirty="0">
                <a:latin typeface="Neusa Next Std Trial" pitchFamily="2" charset="0"/>
              </a:rPr>
              <a:t>A similar dashboard image will be in the pdf. version</a:t>
            </a:r>
          </a:p>
        </p:txBody>
      </p:sp>
      <p:pic>
        <p:nvPicPr>
          <p:cNvPr id="10" name="Picture 9">
            <a:extLst>
              <a:ext uri="{FF2B5EF4-FFF2-40B4-BE49-F238E27FC236}">
                <a16:creationId xmlns:a16="http://schemas.microsoft.com/office/drawing/2014/main" id="{1328752E-2D0D-A266-AA74-351BD6188494}"/>
              </a:ext>
            </a:extLst>
          </p:cNvPr>
          <p:cNvPicPr>
            <a:picLocks noChangeAspect="1"/>
          </p:cNvPicPr>
          <p:nvPr/>
        </p:nvPicPr>
        <p:blipFill>
          <a:blip r:embed="rId6"/>
          <a:stretch>
            <a:fillRect/>
          </a:stretch>
        </p:blipFill>
        <p:spPr>
          <a:xfrm>
            <a:off x="233564" y="1313823"/>
            <a:ext cx="3006233" cy="2515810"/>
          </a:xfrm>
          <a:prstGeom prst="rect">
            <a:avLst/>
          </a:prstGeom>
        </p:spPr>
      </p:pic>
      <p:pic>
        <p:nvPicPr>
          <p:cNvPr id="15" name="Picture 14">
            <a:extLst>
              <a:ext uri="{FF2B5EF4-FFF2-40B4-BE49-F238E27FC236}">
                <a16:creationId xmlns:a16="http://schemas.microsoft.com/office/drawing/2014/main" id="{5BA01E0D-B304-99E0-E037-350DEA7D6C94}"/>
              </a:ext>
            </a:extLst>
          </p:cNvPr>
          <p:cNvPicPr>
            <a:picLocks noChangeAspect="1"/>
          </p:cNvPicPr>
          <p:nvPr/>
        </p:nvPicPr>
        <p:blipFill rotWithShape="1">
          <a:blip r:embed="rId7"/>
          <a:srcRect t="6512" b="39904"/>
          <a:stretch/>
        </p:blipFill>
        <p:spPr>
          <a:xfrm>
            <a:off x="230343" y="3829633"/>
            <a:ext cx="3009454" cy="2186557"/>
          </a:xfrm>
          <a:prstGeom prst="rect">
            <a:avLst/>
          </a:prstGeom>
        </p:spPr>
      </p:pic>
    </p:spTree>
    <p:extLst>
      <p:ext uri="{BB962C8B-B14F-4D97-AF65-F5344CB8AC3E}">
        <p14:creationId xmlns:p14="http://schemas.microsoft.com/office/powerpoint/2010/main" val="170260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308A3-473B-8BA6-D2EA-D74B5618AD5F}"/>
              </a:ext>
            </a:extLst>
          </p:cNvPr>
          <p:cNvPicPr>
            <a:picLocks noChangeAspect="1"/>
          </p:cNvPicPr>
          <p:nvPr/>
        </p:nvPicPr>
        <p:blipFill>
          <a:blip r:embed="rId3"/>
          <a:stretch>
            <a:fillRect/>
          </a:stretch>
        </p:blipFill>
        <p:spPr>
          <a:xfrm>
            <a:off x="8971472" y="6032461"/>
            <a:ext cx="3071004" cy="825539"/>
          </a:xfrm>
          <a:prstGeom prst="rect">
            <a:avLst/>
          </a:prstGeom>
        </p:spPr>
      </p:pic>
      <p:sp>
        <p:nvSpPr>
          <p:cNvPr id="4" name="Google Shape;111;p16">
            <a:extLst>
              <a:ext uri="{FF2B5EF4-FFF2-40B4-BE49-F238E27FC236}">
                <a16:creationId xmlns:a16="http://schemas.microsoft.com/office/drawing/2014/main" id="{8F0B2797-3806-6663-6167-537F2E765EAF}"/>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en-US" b="1" dirty="0">
                <a:solidFill>
                  <a:schemeClr val="lt1"/>
                </a:solidFill>
                <a:latin typeface="Neusa Next Pro" pitchFamily="2" charset="77"/>
                <a:ea typeface="Oswald SemiBold"/>
                <a:cs typeface="Oswald SemiBold"/>
                <a:sym typeface="Oswald"/>
              </a:rPr>
              <a:t>LOOKING AHEAD: IE ACTION PLAN</a:t>
            </a:r>
            <a:endParaRPr b="1" dirty="0">
              <a:solidFill>
                <a:schemeClr val="lt1"/>
              </a:solidFill>
              <a:latin typeface="Neusa Next Pro" pitchFamily="2" charset="77"/>
            </a:endParaRPr>
          </a:p>
        </p:txBody>
      </p:sp>
      <p:sp>
        <p:nvSpPr>
          <p:cNvPr id="7" name="Rectangle 6">
            <a:extLst>
              <a:ext uri="{FF2B5EF4-FFF2-40B4-BE49-F238E27FC236}">
                <a16:creationId xmlns:a16="http://schemas.microsoft.com/office/drawing/2014/main" id="{A09D95AA-7CEE-F2B1-598E-37A92FEED417}"/>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A04EE41A-FEA3-033D-A6B0-CBE8C244E8EC}"/>
              </a:ext>
            </a:extLst>
          </p:cNvPr>
          <p:cNvSpPr txBox="1">
            <a:spLocks/>
          </p:cNvSpPr>
          <p:nvPr/>
        </p:nvSpPr>
        <p:spPr>
          <a:xfrm>
            <a:off x="298315" y="1509883"/>
            <a:ext cx="11660221" cy="4555200"/>
          </a:xfrm>
          <a:prstGeom prst="rect">
            <a:avLst/>
          </a:prstGeom>
          <a:noFill/>
          <a:ln>
            <a:noFill/>
          </a:ln>
        </p:spPr>
        <p:txBody>
          <a:bodyPr spcFirstLastPara="1" wrap="square" lIns="121900" tIns="121900" rIns="121900" bIns="121900"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pPr marL="76200" lvl="0" indent="0">
              <a:buClr>
                <a:srgbClr val="ADADAD"/>
              </a:buClr>
              <a:buNone/>
            </a:pPr>
            <a:r>
              <a:rPr lang="en-US" sz="3300" b="1" dirty="0">
                <a:solidFill>
                  <a:schemeClr val="tx1"/>
                </a:solidFill>
                <a:latin typeface="Neusa Next Pro" pitchFamily="2" charset="77"/>
                <a:cs typeface="Arial Narrow" panose="020B0604020202020204" pitchFamily="34" charset="0"/>
              </a:rPr>
              <a:t>UPON COMPLETION YOUR ACTION PLAN WILL CONSIST OF THE FOLLOWING:</a:t>
            </a:r>
          </a:p>
          <a:p>
            <a:pPr lvl="0">
              <a:buClr>
                <a:srgbClr val="ADADAD"/>
              </a:buClr>
              <a:buFont typeface="Wingdings" pitchFamily="2" charset="2"/>
              <a:buChar char="q"/>
            </a:pPr>
            <a:r>
              <a:rPr lang="en-US" sz="2800" b="1" dirty="0">
                <a:solidFill>
                  <a:schemeClr val="tx1"/>
                </a:solidFill>
                <a:latin typeface="Neusa Next Pro" pitchFamily="2" charset="77"/>
                <a:cs typeface="Arial Narrow" panose="020B0604020202020204" pitchFamily="34" charset="0"/>
              </a:rPr>
              <a:t>Introduction:</a:t>
            </a:r>
            <a:r>
              <a:rPr lang="en-US" sz="2800" dirty="0">
                <a:solidFill>
                  <a:srgbClr val="333333"/>
                </a:solidFill>
                <a:latin typeface="Neusa Next Pro" pitchFamily="2" charset="77"/>
                <a:cs typeface="Arial Narrow" panose="020B0604020202020204" pitchFamily="34" charset="0"/>
              </a:rPr>
              <a:t> A brief overview of the university’s Inclusive Excellence plan about the college or division’s mission and a short description of the process used to develop YOUR unit-level plan (500 words or less).</a:t>
            </a:r>
          </a:p>
          <a:p>
            <a:pPr lvl="0">
              <a:buClr>
                <a:srgbClr val="ADADAD"/>
              </a:buClr>
              <a:buFont typeface="Wingdings" pitchFamily="2" charset="2"/>
              <a:buChar char="q"/>
            </a:pPr>
            <a:r>
              <a:rPr lang="en-US" sz="2800" b="1" dirty="0">
                <a:solidFill>
                  <a:schemeClr val="tx1"/>
                </a:solidFill>
                <a:latin typeface="Neusa Next Pro" pitchFamily="2" charset="77"/>
                <a:cs typeface="Arial Narrow" panose="020B0604020202020204" pitchFamily="34" charset="0"/>
              </a:rPr>
              <a:t>Strategic Priorities, Objectives, and Actions </a:t>
            </a:r>
            <a:r>
              <a:rPr lang="en-US" sz="2800" dirty="0">
                <a:solidFill>
                  <a:srgbClr val="333333"/>
                </a:solidFill>
                <a:latin typeface="Neusa Next Pro" pitchFamily="2" charset="77"/>
                <a:cs typeface="Arial Narrow" panose="020B0604020202020204" pitchFamily="34" charset="0"/>
              </a:rPr>
              <a:t>for the college or division.  The priorities and objectives will be taken directly from </a:t>
            </a:r>
            <a:r>
              <a:rPr lang="en-US" sz="2800" dirty="0">
                <a:solidFill>
                  <a:srgbClr val="333333"/>
                </a:solidFill>
                <a:latin typeface="Neusa Next Pro" pitchFamily="2" charset="77"/>
                <a:cs typeface="Arial Narrow" panose="020B0604020202020204" pitchFamily="34" charset="0"/>
                <a:hlinkClick r:id="rId4"/>
              </a:rPr>
              <a:t>Building on Common Ground: The Inclusive Excellence Strategic Plan, 2023-2033</a:t>
            </a:r>
            <a:r>
              <a:rPr lang="en-US" sz="2800" dirty="0">
                <a:solidFill>
                  <a:srgbClr val="333333"/>
                </a:solidFill>
                <a:latin typeface="Neusa Next Pro" pitchFamily="2" charset="77"/>
                <a:cs typeface="Arial Narrow" panose="020B0604020202020204" pitchFamily="34" charset="0"/>
              </a:rPr>
              <a:t>. The priorities and objectives are already provided, but </a:t>
            </a:r>
            <a:r>
              <a:rPr lang="en-US" sz="2800" b="1" dirty="0">
                <a:solidFill>
                  <a:srgbClr val="333333"/>
                </a:solidFill>
                <a:latin typeface="Neusa Next Pro" pitchFamily="2" charset="77"/>
                <a:cs typeface="Arial Narrow" panose="020B0604020202020204" pitchFamily="34" charset="0"/>
              </a:rPr>
              <a:t>YOU</a:t>
            </a:r>
            <a:r>
              <a:rPr lang="en-US" sz="2800" dirty="0">
                <a:solidFill>
                  <a:srgbClr val="333333"/>
                </a:solidFill>
                <a:latin typeface="Neusa Next Pro" pitchFamily="2" charset="77"/>
                <a:cs typeface="Arial Narrow" panose="020B0604020202020204" pitchFamily="34" charset="0"/>
              </a:rPr>
              <a:t> will create the actions for each objective. </a:t>
            </a:r>
          </a:p>
          <a:p>
            <a:pPr lvl="0">
              <a:buClr>
                <a:srgbClr val="ADADAD"/>
              </a:buClr>
              <a:buFont typeface="Wingdings" pitchFamily="2" charset="2"/>
              <a:buChar char="q"/>
            </a:pPr>
            <a:r>
              <a:rPr lang="en-US" sz="2800" b="1" dirty="0">
                <a:solidFill>
                  <a:schemeClr val="tx1"/>
                </a:solidFill>
                <a:latin typeface="Neusa Next Pro" pitchFamily="2" charset="77"/>
                <a:cs typeface="Arial Narrow" panose="020B0604020202020204" pitchFamily="34" charset="0"/>
              </a:rPr>
              <a:t>Communication Plan: </a:t>
            </a:r>
            <a:r>
              <a:rPr lang="en-US" sz="2800" dirty="0">
                <a:solidFill>
                  <a:srgbClr val="333333"/>
                </a:solidFill>
                <a:latin typeface="Neusa Next Pro" pitchFamily="2" charset="77"/>
                <a:cs typeface="Arial Narrow" panose="020B0604020202020204" pitchFamily="34" charset="0"/>
              </a:rPr>
              <a:t>A brief overview of how you will communicate your IE Action plan, progress, and impacts to stakeholders, community partners, and others. Please include information on how people can monitor progress and participate in the success of the IE plan (i.e., website, summary report, presentation).</a:t>
            </a:r>
          </a:p>
          <a:p>
            <a:pPr lvl="0">
              <a:buClr>
                <a:srgbClr val="ADADAD"/>
              </a:buClr>
            </a:pPr>
            <a:endParaRPr lang="en-US" dirty="0">
              <a:solidFill>
                <a:srgbClr val="333333"/>
              </a:solidFill>
              <a:latin typeface="Arial Narrow" panose="020B0604020202020204" pitchFamily="34" charset="0"/>
              <a:cs typeface="Arial Narrow" panose="020B0604020202020204" pitchFamily="34" charset="0"/>
            </a:endParaRPr>
          </a:p>
        </p:txBody>
      </p:sp>
      <p:sp>
        <p:nvSpPr>
          <p:cNvPr id="2" name="Slide Number Placeholder 1">
            <a:extLst>
              <a:ext uri="{FF2B5EF4-FFF2-40B4-BE49-F238E27FC236}">
                <a16:creationId xmlns:a16="http://schemas.microsoft.com/office/drawing/2014/main" id="{996138BF-7A40-1F04-7724-50753C065D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73567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308A3-473B-8BA6-D2EA-D74B5618AD5F}"/>
              </a:ext>
            </a:extLst>
          </p:cNvPr>
          <p:cNvPicPr>
            <a:picLocks noChangeAspect="1"/>
          </p:cNvPicPr>
          <p:nvPr/>
        </p:nvPicPr>
        <p:blipFill>
          <a:blip r:embed="rId3"/>
          <a:stretch>
            <a:fillRect/>
          </a:stretch>
        </p:blipFill>
        <p:spPr>
          <a:xfrm>
            <a:off x="8971472" y="6032461"/>
            <a:ext cx="3071004" cy="825539"/>
          </a:xfrm>
          <a:prstGeom prst="rect">
            <a:avLst/>
          </a:prstGeom>
        </p:spPr>
      </p:pic>
      <p:sp>
        <p:nvSpPr>
          <p:cNvPr id="4" name="Google Shape;111;p16">
            <a:extLst>
              <a:ext uri="{FF2B5EF4-FFF2-40B4-BE49-F238E27FC236}">
                <a16:creationId xmlns:a16="http://schemas.microsoft.com/office/drawing/2014/main" id="{D7FD1B54-EDCE-4658-39F9-516D9F4D054A}"/>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en-US" b="1" dirty="0">
                <a:solidFill>
                  <a:schemeClr val="lt1"/>
                </a:solidFill>
                <a:latin typeface="Neusa Next Std Trial Wide" pitchFamily="2" charset="0"/>
              </a:rPr>
              <a:t>YOUR UNIT-LEVEL ACTIONS</a:t>
            </a:r>
            <a:endParaRPr b="1" dirty="0">
              <a:solidFill>
                <a:schemeClr val="lt1"/>
              </a:solidFill>
              <a:latin typeface="Neusa Next Std Trial Wide" pitchFamily="2" charset="0"/>
            </a:endParaRPr>
          </a:p>
        </p:txBody>
      </p:sp>
      <p:sp>
        <p:nvSpPr>
          <p:cNvPr id="7" name="Rectangle 6">
            <a:extLst>
              <a:ext uri="{FF2B5EF4-FFF2-40B4-BE49-F238E27FC236}">
                <a16:creationId xmlns:a16="http://schemas.microsoft.com/office/drawing/2014/main" id="{581CC7BF-AC30-6B46-C2DA-E3F6AE74FFD0}"/>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8E73C48-5806-4F55-D0B2-86E80C748CC8}"/>
              </a:ext>
            </a:extLst>
          </p:cNvPr>
          <p:cNvSpPr>
            <a:spLocks noGrp="1"/>
          </p:cNvSpPr>
          <p:nvPr>
            <p:ph type="body" idx="1"/>
          </p:nvPr>
        </p:nvSpPr>
        <p:spPr>
          <a:xfrm>
            <a:off x="6601838" y="1440873"/>
            <a:ext cx="5440638" cy="4591588"/>
          </a:xfrm>
        </p:spPr>
        <p:txBody>
          <a:bodyPr/>
          <a:lstStyle/>
          <a:p>
            <a:pPr marL="114300" indent="0">
              <a:buNone/>
            </a:pPr>
            <a:r>
              <a:rPr lang="en-US" b="1" dirty="0">
                <a:latin typeface="Neusa Next Std Trial" pitchFamily="2" charset="0"/>
              </a:rPr>
              <a:t>ACTIONS SHOULD ADDRESS THE FOLLOWING</a:t>
            </a:r>
          </a:p>
          <a:p>
            <a:r>
              <a:rPr lang="en-US" sz="2200" dirty="0">
                <a:latin typeface="Neusa Next Std Trial" pitchFamily="2" charset="0"/>
              </a:rPr>
              <a:t>What steps will your college take to address the listed objective?</a:t>
            </a:r>
          </a:p>
          <a:p>
            <a:r>
              <a:rPr lang="en-US" sz="2200" dirty="0">
                <a:latin typeface="Neusa Next Std Trial" pitchFamily="2" charset="0"/>
              </a:rPr>
              <a:t>How do you know if the intent of your action(s) matches the targeted impact?</a:t>
            </a:r>
          </a:p>
          <a:p>
            <a:r>
              <a:rPr lang="en-US" sz="2200" dirty="0">
                <a:latin typeface="Neusa Next Std Trial" pitchFamily="2" charset="0"/>
              </a:rPr>
              <a:t>Is this action achievable in the allotted period?</a:t>
            </a:r>
          </a:p>
          <a:p>
            <a:r>
              <a:rPr lang="en-US" sz="2200" dirty="0">
                <a:latin typeface="Neusa Next Std Trial" pitchFamily="2" charset="0"/>
              </a:rPr>
              <a:t>Who is responsible and what resource(s) will be used?</a:t>
            </a:r>
          </a:p>
          <a:p>
            <a:pPr marL="114300" indent="0">
              <a:buNone/>
            </a:pPr>
            <a:endParaRPr lang="en-US" dirty="0">
              <a:latin typeface="Neusa Next Std Trial" pitchFamily="2" charset="0"/>
            </a:endParaRPr>
          </a:p>
          <a:p>
            <a:endParaRPr lang="en-US" dirty="0">
              <a:latin typeface="Neusa Next Std Trial" pitchFamily="2" charset="0"/>
            </a:endParaRPr>
          </a:p>
          <a:p>
            <a:endParaRPr lang="en-US" dirty="0"/>
          </a:p>
        </p:txBody>
      </p:sp>
      <p:pic>
        <p:nvPicPr>
          <p:cNvPr id="2" name="Picture 1">
            <a:extLst>
              <a:ext uri="{FF2B5EF4-FFF2-40B4-BE49-F238E27FC236}">
                <a16:creationId xmlns:a16="http://schemas.microsoft.com/office/drawing/2014/main" id="{4570E50F-AC4F-0EE3-7D91-07BDF96D3D1A}"/>
              </a:ext>
            </a:extLst>
          </p:cNvPr>
          <p:cNvPicPr>
            <a:picLocks noChangeAspect="1"/>
          </p:cNvPicPr>
          <p:nvPr/>
        </p:nvPicPr>
        <p:blipFill rotWithShape="1">
          <a:blip r:embed="rId4"/>
          <a:srcRect r="5782"/>
          <a:stretch/>
        </p:blipFill>
        <p:spPr>
          <a:xfrm>
            <a:off x="-1" y="1440873"/>
            <a:ext cx="6412375" cy="4861337"/>
          </a:xfrm>
          <a:prstGeom prst="rect">
            <a:avLst/>
          </a:prstGeom>
        </p:spPr>
      </p:pic>
    </p:spTree>
    <p:extLst>
      <p:ext uri="{BB962C8B-B14F-4D97-AF65-F5344CB8AC3E}">
        <p14:creationId xmlns:p14="http://schemas.microsoft.com/office/powerpoint/2010/main" val="409423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08C52DF0-AB82-6C82-2606-49AA4394E59D}"/>
              </a:ext>
            </a:extLst>
          </p:cNvPr>
          <p:cNvSpPr/>
          <p:nvPr/>
        </p:nvSpPr>
        <p:spPr>
          <a:xfrm>
            <a:off x="486102" y="2324235"/>
            <a:ext cx="362924" cy="3639401"/>
          </a:xfrm>
          <a:prstGeom prst="roundRect">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2308A3-473B-8BA6-D2EA-D74B5618AD5F}"/>
              </a:ext>
            </a:extLst>
          </p:cNvPr>
          <p:cNvPicPr>
            <a:picLocks noChangeAspect="1"/>
          </p:cNvPicPr>
          <p:nvPr/>
        </p:nvPicPr>
        <p:blipFill>
          <a:blip r:embed="rId3"/>
          <a:stretch>
            <a:fillRect/>
          </a:stretch>
        </p:blipFill>
        <p:spPr>
          <a:xfrm>
            <a:off x="8971472" y="6032461"/>
            <a:ext cx="3071004" cy="825539"/>
          </a:xfrm>
          <a:prstGeom prst="rect">
            <a:avLst/>
          </a:prstGeom>
        </p:spPr>
      </p:pic>
      <p:sp>
        <p:nvSpPr>
          <p:cNvPr id="4" name="Google Shape;111;p16">
            <a:extLst>
              <a:ext uri="{FF2B5EF4-FFF2-40B4-BE49-F238E27FC236}">
                <a16:creationId xmlns:a16="http://schemas.microsoft.com/office/drawing/2014/main" id="{D7FD1B54-EDCE-4658-39F9-516D9F4D054A}"/>
              </a:ext>
            </a:extLst>
          </p:cNvPr>
          <p:cNvSpPr txBox="1">
            <a:spLocks noGrp="1"/>
          </p:cNvSpPr>
          <p:nvPr>
            <p:ph type="title"/>
          </p:nvPr>
        </p:nvSpPr>
        <p:spPr>
          <a:xfrm>
            <a:off x="0" y="0"/>
            <a:ext cx="12192000" cy="1104181"/>
          </a:xfrm>
          <a:prstGeom prst="rect">
            <a:avLst/>
          </a:prstGeom>
          <a:solidFill>
            <a:srgbClr val="0050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en-US" b="1" dirty="0">
                <a:solidFill>
                  <a:schemeClr val="lt1"/>
                </a:solidFill>
                <a:latin typeface="Neusa Next Std Trial Wide" pitchFamily="2" charset="0"/>
                <a:sym typeface="Oswald"/>
              </a:rPr>
              <a:t>STRATEGIC PLAN MULTI-PHASE ROLLOUT</a:t>
            </a:r>
            <a:endParaRPr b="1" dirty="0">
              <a:solidFill>
                <a:schemeClr val="lt1"/>
              </a:solidFill>
            </a:endParaRPr>
          </a:p>
        </p:txBody>
      </p:sp>
      <p:sp>
        <p:nvSpPr>
          <p:cNvPr id="7" name="Rectangle 6">
            <a:extLst>
              <a:ext uri="{FF2B5EF4-FFF2-40B4-BE49-F238E27FC236}">
                <a16:creationId xmlns:a16="http://schemas.microsoft.com/office/drawing/2014/main" id="{581CC7BF-AC30-6B46-C2DA-E3F6AE74FFD0}"/>
              </a:ext>
            </a:extLst>
          </p:cNvPr>
          <p:cNvSpPr/>
          <p:nvPr/>
        </p:nvSpPr>
        <p:spPr>
          <a:xfrm>
            <a:off x="0" y="1011219"/>
            <a:ext cx="12192000" cy="92962"/>
          </a:xfrm>
          <a:prstGeom prst="rect">
            <a:avLst/>
          </a:prstGeom>
          <a:solidFill>
            <a:srgbClr val="A49665"/>
          </a:solidFill>
          <a:ln>
            <a:solidFill>
              <a:srgbClr val="A49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1E8E9989-DB94-1A38-7DD9-8EA4E4D2C351}"/>
              </a:ext>
            </a:extLst>
          </p:cNvPr>
          <p:cNvGraphicFramePr/>
          <p:nvPr>
            <p:extLst>
              <p:ext uri="{D42A27DB-BD31-4B8C-83A1-F6EECF244321}">
                <p14:modId xmlns:p14="http://schemas.microsoft.com/office/powerpoint/2010/main" val="468431263"/>
              </p:ext>
            </p:extLst>
          </p:nvPr>
        </p:nvGraphicFramePr>
        <p:xfrm>
          <a:off x="2622767" y="1595018"/>
          <a:ext cx="9225804" cy="5165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0ED9F638-925C-3EAE-055F-8B31F1C130CC}"/>
              </a:ext>
            </a:extLst>
          </p:cNvPr>
          <p:cNvSpPr txBox="1"/>
          <p:nvPr/>
        </p:nvSpPr>
        <p:spPr>
          <a:xfrm rot="16200000">
            <a:off x="-258994" y="3062582"/>
            <a:ext cx="1853115" cy="307777"/>
          </a:xfrm>
          <a:prstGeom prst="rect">
            <a:avLst/>
          </a:prstGeom>
          <a:noFill/>
        </p:spPr>
        <p:txBody>
          <a:bodyPr wrap="square" rtlCol="0">
            <a:spAutoFit/>
          </a:bodyPr>
          <a:lstStyle/>
          <a:p>
            <a:r>
              <a:rPr lang="en-US" dirty="0">
                <a:solidFill>
                  <a:srgbClr val="F1E6B2"/>
                </a:solidFill>
                <a:latin typeface="Neusa Next Std Trial Wide Mediu" pitchFamily="2" charset="0"/>
              </a:rPr>
              <a:t>PRIOR TO LAUNCH</a:t>
            </a:r>
          </a:p>
        </p:txBody>
      </p:sp>
      <p:sp>
        <p:nvSpPr>
          <p:cNvPr id="6" name="TextBox 5">
            <a:extLst>
              <a:ext uri="{FF2B5EF4-FFF2-40B4-BE49-F238E27FC236}">
                <a16:creationId xmlns:a16="http://schemas.microsoft.com/office/drawing/2014/main" id="{020BA5C0-6299-C6A6-525E-CBDAAA52716B}"/>
              </a:ext>
            </a:extLst>
          </p:cNvPr>
          <p:cNvSpPr txBox="1"/>
          <p:nvPr/>
        </p:nvSpPr>
        <p:spPr>
          <a:xfrm rot="16200000">
            <a:off x="-213722" y="4916288"/>
            <a:ext cx="1786919" cy="307777"/>
          </a:xfrm>
          <a:prstGeom prst="rect">
            <a:avLst/>
          </a:prstGeom>
          <a:noFill/>
        </p:spPr>
        <p:txBody>
          <a:bodyPr wrap="square" rtlCol="0">
            <a:spAutoFit/>
          </a:bodyPr>
          <a:lstStyle/>
          <a:p>
            <a:r>
              <a:rPr lang="en-US" dirty="0">
                <a:solidFill>
                  <a:srgbClr val="F1E6B2"/>
                </a:solidFill>
                <a:latin typeface="Neusa Next Std Trial Wide Mediu" pitchFamily="2" charset="0"/>
              </a:rPr>
              <a:t>ANNOUNCEMENT</a:t>
            </a:r>
          </a:p>
        </p:txBody>
      </p:sp>
      <p:sp>
        <p:nvSpPr>
          <p:cNvPr id="9" name="Rounded Rectangle 8">
            <a:extLst>
              <a:ext uri="{FF2B5EF4-FFF2-40B4-BE49-F238E27FC236}">
                <a16:creationId xmlns:a16="http://schemas.microsoft.com/office/drawing/2014/main" id="{4FBF4570-36E1-D18D-D579-F74BC5CF0BAC}"/>
              </a:ext>
            </a:extLst>
          </p:cNvPr>
          <p:cNvSpPr/>
          <p:nvPr/>
        </p:nvSpPr>
        <p:spPr>
          <a:xfrm>
            <a:off x="919610" y="2324236"/>
            <a:ext cx="1647316" cy="1786919"/>
          </a:xfrm>
          <a:prstGeom prst="roundRect">
            <a:avLst/>
          </a:prstGeom>
          <a:solidFill>
            <a:srgbClr val="899064"/>
          </a:solidFill>
          <a:ln>
            <a:solidFill>
              <a:srgbClr val="8990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A79E4334-2C85-9DE1-C7C3-7FB03EF0DA23}"/>
              </a:ext>
            </a:extLst>
          </p:cNvPr>
          <p:cNvSpPr/>
          <p:nvPr/>
        </p:nvSpPr>
        <p:spPr>
          <a:xfrm>
            <a:off x="912587" y="4176717"/>
            <a:ext cx="1647316" cy="1834301"/>
          </a:xfrm>
          <a:prstGeom prst="roundRect">
            <a:avLst/>
          </a:prstGeom>
          <a:solidFill>
            <a:srgbClr val="899064"/>
          </a:solidFill>
          <a:ln>
            <a:solidFill>
              <a:srgbClr val="8990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5859F7D-B29E-2243-D4B9-C9FD46A56B32}"/>
              </a:ext>
            </a:extLst>
          </p:cNvPr>
          <p:cNvSpPr txBox="1"/>
          <p:nvPr/>
        </p:nvSpPr>
        <p:spPr>
          <a:xfrm>
            <a:off x="931552" y="2357924"/>
            <a:ext cx="1597906" cy="1785104"/>
          </a:xfrm>
          <a:prstGeom prst="rect">
            <a:avLst/>
          </a:prstGeom>
          <a:noFill/>
        </p:spPr>
        <p:txBody>
          <a:bodyPr wrap="square">
            <a:spAutoFit/>
          </a:bodyPr>
          <a:lstStyle/>
          <a:p>
            <a:pPr marL="171450" lvl="0" indent="-171450">
              <a:buClr>
                <a:schemeClr val="bg1"/>
              </a:buClr>
              <a:buFont typeface="Arial" panose="020B0604020202020204" pitchFamily="34" charset="0"/>
              <a:buChar char="•"/>
            </a:pPr>
            <a:r>
              <a:rPr lang="en-US" sz="1100" b="0" i="0" dirty="0">
                <a:solidFill>
                  <a:schemeClr val="bg1"/>
                </a:solidFill>
                <a:latin typeface="Neusa Next Std Trial" pitchFamily="2" charset="0"/>
                <a:cs typeface="Arial Narrow" panose="020B0604020202020204" pitchFamily="34" charset="0"/>
              </a:rPr>
              <a:t>Chancellor Review and Approval</a:t>
            </a:r>
            <a:endParaRPr lang="en-US" sz="1100" dirty="0">
              <a:solidFill>
                <a:schemeClr val="bg1"/>
              </a:solidFill>
              <a:latin typeface="Neusa Next Std Trial" pitchFamily="2" charset="0"/>
            </a:endParaRPr>
          </a:p>
          <a:p>
            <a:pPr marL="171450" lvl="0" indent="-171450">
              <a:buClr>
                <a:schemeClr val="bg1"/>
              </a:buClr>
              <a:buFont typeface="Arial" panose="020B0604020202020204" pitchFamily="34" charset="0"/>
              <a:buChar char="•"/>
            </a:pPr>
            <a:r>
              <a:rPr lang="en-US" sz="1100" b="0" i="0" dirty="0">
                <a:solidFill>
                  <a:schemeClr val="bg1"/>
                </a:solidFill>
                <a:latin typeface="Neusa Next Std Trial" pitchFamily="2" charset="0"/>
                <a:cs typeface="Arial Narrow" panose="020B0604020202020204" pitchFamily="34" charset="0"/>
              </a:rPr>
              <a:t>Final draft copy dissemination to key leaders</a:t>
            </a:r>
          </a:p>
          <a:p>
            <a:pPr marL="171450" lvl="0" indent="-171450">
              <a:buClr>
                <a:schemeClr val="bg1"/>
              </a:buClr>
              <a:buFont typeface="Arial" panose="020B0604020202020204" pitchFamily="34" charset="0"/>
              <a:buChar char="•"/>
            </a:pPr>
            <a:r>
              <a:rPr lang="en-US" sz="1100" dirty="0">
                <a:solidFill>
                  <a:schemeClr val="bg1"/>
                </a:solidFill>
                <a:latin typeface="Neusa Next Std Trial" pitchFamily="2" charset="0"/>
                <a:cs typeface="Arial Narrow" panose="020B0604020202020204" pitchFamily="34" charset="0"/>
              </a:rPr>
              <a:t>Presentation to Cabinet</a:t>
            </a:r>
          </a:p>
          <a:p>
            <a:pPr marL="171450" lvl="0" indent="-171450">
              <a:buClr>
                <a:schemeClr val="bg1"/>
              </a:buClr>
              <a:buFont typeface="Arial" panose="020B0604020202020204" pitchFamily="34" charset="0"/>
              <a:buChar char="•"/>
            </a:pPr>
            <a:r>
              <a:rPr lang="en-US" sz="1100" dirty="0">
                <a:solidFill>
                  <a:schemeClr val="bg1"/>
                </a:solidFill>
                <a:latin typeface="Neusa Next Std Trial" pitchFamily="2" charset="0"/>
                <a:cs typeface="Arial Narrow" panose="020B0604020202020204" pitchFamily="34" charset="0"/>
              </a:rPr>
              <a:t>Campus letter</a:t>
            </a:r>
          </a:p>
          <a:p>
            <a:pPr marL="171450" lvl="0" indent="-171450">
              <a:buClr>
                <a:schemeClr val="bg1"/>
              </a:buClr>
              <a:buFont typeface="Arial" panose="020B0604020202020204" pitchFamily="34" charset="0"/>
              <a:buChar char="•"/>
            </a:pPr>
            <a:r>
              <a:rPr lang="en-US" sz="1100" dirty="0">
                <a:solidFill>
                  <a:schemeClr val="bg1"/>
                </a:solidFill>
                <a:latin typeface="Neusa Next Std Trial" pitchFamily="2" charset="0"/>
                <a:cs typeface="Arial Narrow" panose="020B0604020202020204" pitchFamily="34" charset="0"/>
              </a:rPr>
              <a:t>Securing dates</a:t>
            </a:r>
          </a:p>
          <a:p>
            <a:pPr marL="171450" lvl="0" indent="-171450">
              <a:buClr>
                <a:schemeClr val="bg1"/>
              </a:buClr>
              <a:buFont typeface="Arial" panose="020B0604020202020204" pitchFamily="34" charset="0"/>
              <a:buChar char="•"/>
            </a:pPr>
            <a:r>
              <a:rPr lang="en-US" sz="1100" dirty="0">
                <a:solidFill>
                  <a:schemeClr val="bg1"/>
                </a:solidFill>
                <a:latin typeface="Neusa Next Std Trial" pitchFamily="2" charset="0"/>
                <a:cs typeface="Arial Narrow" panose="020B0604020202020204" pitchFamily="34" charset="0"/>
              </a:rPr>
              <a:t>Prep Workshops</a:t>
            </a:r>
            <a:endParaRPr lang="en-US" sz="1100" b="0" i="0" dirty="0">
              <a:solidFill>
                <a:schemeClr val="bg1"/>
              </a:solidFill>
              <a:latin typeface="Neusa Next Std Trial" pitchFamily="2" charset="0"/>
              <a:cs typeface="Arial Narrow" panose="020B0604020202020204" pitchFamily="34" charset="0"/>
            </a:endParaRPr>
          </a:p>
        </p:txBody>
      </p:sp>
      <p:sp>
        <p:nvSpPr>
          <p:cNvPr id="15" name="TextBox 14">
            <a:extLst>
              <a:ext uri="{FF2B5EF4-FFF2-40B4-BE49-F238E27FC236}">
                <a16:creationId xmlns:a16="http://schemas.microsoft.com/office/drawing/2014/main" id="{2B20F173-BFD1-642B-AA34-8DC9FBC4FB47}"/>
              </a:ext>
            </a:extLst>
          </p:cNvPr>
          <p:cNvSpPr txBox="1"/>
          <p:nvPr/>
        </p:nvSpPr>
        <p:spPr>
          <a:xfrm>
            <a:off x="931552" y="4178532"/>
            <a:ext cx="1597906" cy="1785104"/>
          </a:xfrm>
          <a:prstGeom prst="rect">
            <a:avLst/>
          </a:prstGeom>
          <a:noFill/>
          <a:ln>
            <a:noFill/>
          </a:ln>
        </p:spPr>
        <p:txBody>
          <a:bodyPr wrap="square">
            <a:spAutoFit/>
          </a:bodyPr>
          <a:lstStyle/>
          <a:p>
            <a:pPr marL="171450" lvl="0" indent="-171450">
              <a:buClr>
                <a:schemeClr val="bg1"/>
              </a:buClr>
              <a:buFont typeface="Arial" panose="020B0604020202020204" pitchFamily="34" charset="0"/>
              <a:buChar char="•"/>
            </a:pPr>
            <a:r>
              <a:rPr lang="en-US" sz="1100" b="0" i="0" dirty="0">
                <a:solidFill>
                  <a:schemeClr val="bg1"/>
                </a:solidFill>
                <a:latin typeface="Neusa Next Std Trial" pitchFamily="2" charset="0"/>
                <a:cs typeface="Arial Narrow" panose="020B0604020202020204" pitchFamily="34" charset="0"/>
              </a:rPr>
              <a:t>Campus Letter</a:t>
            </a:r>
          </a:p>
          <a:p>
            <a:pPr marL="171450" lvl="0" indent="-171450">
              <a:buClr>
                <a:schemeClr val="bg1"/>
              </a:buClr>
              <a:buFont typeface="Arial" panose="020B0604020202020204" pitchFamily="34" charset="0"/>
              <a:buChar char="•"/>
            </a:pPr>
            <a:r>
              <a:rPr lang="en-US" sz="1100" dirty="0">
                <a:solidFill>
                  <a:schemeClr val="bg1"/>
                </a:solidFill>
                <a:latin typeface="Neusa Next Std Trial" pitchFamily="2" charset="0"/>
                <a:cs typeface="Arial Narrow" panose="020B0604020202020204" pitchFamily="34" charset="0"/>
              </a:rPr>
              <a:t>Emails from key campus leaders</a:t>
            </a:r>
            <a:endParaRPr lang="en-US" sz="1100" dirty="0">
              <a:solidFill>
                <a:schemeClr val="bg1"/>
              </a:solidFill>
              <a:latin typeface="Neusa Next Std Trial" pitchFamily="2" charset="0"/>
            </a:endParaRPr>
          </a:p>
          <a:p>
            <a:pPr marL="171450" lvl="0" indent="-171450">
              <a:buClr>
                <a:schemeClr val="bg1"/>
              </a:buClr>
              <a:buFont typeface="Arial" panose="020B0604020202020204" pitchFamily="34" charset="0"/>
              <a:buChar char="•"/>
            </a:pPr>
            <a:r>
              <a:rPr lang="en-US" sz="1100" dirty="0">
                <a:solidFill>
                  <a:schemeClr val="bg1"/>
                </a:solidFill>
                <a:latin typeface="Neusa Next Std Trial" pitchFamily="2" charset="0"/>
                <a:cs typeface="Arial Narrow" panose="020B0604020202020204" pitchFamily="34" charset="0"/>
              </a:rPr>
              <a:t>Additional internal communications as participation reminders</a:t>
            </a:r>
          </a:p>
          <a:p>
            <a:pPr marL="171450" lvl="0" indent="-171450">
              <a:buClr>
                <a:schemeClr val="bg1"/>
              </a:buClr>
              <a:buFont typeface="Arial" panose="020B0604020202020204" pitchFamily="34" charset="0"/>
              <a:buChar char="•"/>
            </a:pPr>
            <a:r>
              <a:rPr lang="en-US" sz="1100" dirty="0">
                <a:solidFill>
                  <a:schemeClr val="bg1"/>
                </a:solidFill>
                <a:latin typeface="Neusa Next Std Trial" pitchFamily="2" charset="0"/>
                <a:cs typeface="Arial Narrow" panose="020B0604020202020204" pitchFamily="34" charset="0"/>
              </a:rPr>
              <a:t>Copies of the plan made available</a:t>
            </a:r>
          </a:p>
          <a:p>
            <a:pPr marL="171450" lvl="0" indent="-171450">
              <a:buClr>
                <a:schemeClr val="bg1"/>
              </a:buClr>
              <a:buFont typeface="Arial" panose="020B0604020202020204" pitchFamily="34" charset="0"/>
              <a:buChar char="•"/>
            </a:pPr>
            <a:r>
              <a:rPr lang="en-US" sz="1100" dirty="0">
                <a:solidFill>
                  <a:schemeClr val="bg1"/>
                </a:solidFill>
                <a:latin typeface="Neusa Next Std Trial" pitchFamily="2" charset="0"/>
                <a:cs typeface="Arial Narrow" panose="020B0604020202020204" pitchFamily="34" charset="0"/>
              </a:rPr>
              <a:t>Date reminders</a:t>
            </a:r>
          </a:p>
        </p:txBody>
      </p:sp>
      <p:graphicFrame>
        <p:nvGraphicFramePr>
          <p:cNvPr id="16" name="Diagram 15">
            <a:extLst>
              <a:ext uri="{FF2B5EF4-FFF2-40B4-BE49-F238E27FC236}">
                <a16:creationId xmlns:a16="http://schemas.microsoft.com/office/drawing/2014/main" id="{A64919F1-0E42-3168-1A7E-4E380BF614C8}"/>
              </a:ext>
            </a:extLst>
          </p:cNvPr>
          <p:cNvGraphicFramePr/>
          <p:nvPr>
            <p:extLst>
              <p:ext uri="{D42A27DB-BD31-4B8C-83A1-F6EECF244321}">
                <p14:modId xmlns:p14="http://schemas.microsoft.com/office/powerpoint/2010/main" val="918488868"/>
              </p:ext>
            </p:extLst>
          </p:nvPr>
        </p:nvGraphicFramePr>
        <p:xfrm>
          <a:off x="-231353" y="1739976"/>
          <a:ext cx="12079923" cy="5003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TextBox 2">
            <a:extLst>
              <a:ext uri="{FF2B5EF4-FFF2-40B4-BE49-F238E27FC236}">
                <a16:creationId xmlns:a16="http://schemas.microsoft.com/office/drawing/2014/main" id="{19EC0E69-6AF2-895C-1EC3-921778F32744}"/>
              </a:ext>
            </a:extLst>
          </p:cNvPr>
          <p:cNvSpPr txBox="1"/>
          <p:nvPr/>
        </p:nvSpPr>
        <p:spPr>
          <a:xfrm>
            <a:off x="-15404" y="1328668"/>
            <a:ext cx="2743200" cy="369332"/>
          </a:xfrm>
          <a:prstGeom prst="rect">
            <a:avLst/>
          </a:prstGeom>
          <a:noFill/>
        </p:spPr>
        <p:txBody>
          <a:bodyPr wrap="square" rtlCol="0">
            <a:spAutoFit/>
          </a:bodyPr>
          <a:lstStyle/>
          <a:p>
            <a:pPr algn="ctr"/>
            <a:r>
              <a:rPr lang="en-US" sz="1800" b="1" dirty="0">
                <a:latin typeface="Neusa Next Std Trial" pitchFamily="2" charset="0"/>
              </a:rPr>
              <a:t>[DEC 2023-JAN 2024]</a:t>
            </a:r>
          </a:p>
        </p:txBody>
      </p:sp>
      <p:sp>
        <p:nvSpPr>
          <p:cNvPr id="12" name="TextBox 11">
            <a:extLst>
              <a:ext uri="{FF2B5EF4-FFF2-40B4-BE49-F238E27FC236}">
                <a16:creationId xmlns:a16="http://schemas.microsoft.com/office/drawing/2014/main" id="{A6B32DC6-2F75-57A3-42A0-1FC040FA9A77}"/>
              </a:ext>
            </a:extLst>
          </p:cNvPr>
          <p:cNvSpPr txBox="1"/>
          <p:nvPr/>
        </p:nvSpPr>
        <p:spPr>
          <a:xfrm>
            <a:off x="2783637" y="1327089"/>
            <a:ext cx="2957929" cy="369332"/>
          </a:xfrm>
          <a:prstGeom prst="rect">
            <a:avLst/>
          </a:prstGeom>
          <a:noFill/>
        </p:spPr>
        <p:txBody>
          <a:bodyPr wrap="square" rtlCol="0">
            <a:spAutoFit/>
          </a:bodyPr>
          <a:lstStyle/>
          <a:p>
            <a:pPr algn="ctr"/>
            <a:r>
              <a:rPr lang="en-US" sz="1800" b="1" dirty="0">
                <a:latin typeface="Neusa Next Std Trial" pitchFamily="2" charset="0"/>
              </a:rPr>
              <a:t>[JAN 2024-MAR 2024]</a:t>
            </a:r>
          </a:p>
        </p:txBody>
      </p:sp>
      <p:sp>
        <p:nvSpPr>
          <p:cNvPr id="14" name="TextBox 13">
            <a:extLst>
              <a:ext uri="{FF2B5EF4-FFF2-40B4-BE49-F238E27FC236}">
                <a16:creationId xmlns:a16="http://schemas.microsoft.com/office/drawing/2014/main" id="{54A70511-4082-A0DF-557D-65FEDBB328CB}"/>
              </a:ext>
            </a:extLst>
          </p:cNvPr>
          <p:cNvSpPr txBox="1"/>
          <p:nvPr/>
        </p:nvSpPr>
        <p:spPr>
          <a:xfrm>
            <a:off x="5797406" y="1328668"/>
            <a:ext cx="3174065" cy="369332"/>
          </a:xfrm>
          <a:prstGeom prst="rect">
            <a:avLst/>
          </a:prstGeom>
          <a:noFill/>
        </p:spPr>
        <p:txBody>
          <a:bodyPr wrap="square" rtlCol="0">
            <a:spAutoFit/>
          </a:bodyPr>
          <a:lstStyle/>
          <a:p>
            <a:pPr algn="ctr"/>
            <a:r>
              <a:rPr lang="en-US" sz="1800" b="1" dirty="0">
                <a:latin typeface="Neusa Next Std Trial" pitchFamily="2" charset="0"/>
              </a:rPr>
              <a:t>[MAR 2024-NOV 2024]</a:t>
            </a:r>
          </a:p>
        </p:txBody>
      </p:sp>
      <p:sp>
        <p:nvSpPr>
          <p:cNvPr id="18" name="Right Arrow 17">
            <a:extLst>
              <a:ext uri="{FF2B5EF4-FFF2-40B4-BE49-F238E27FC236}">
                <a16:creationId xmlns:a16="http://schemas.microsoft.com/office/drawing/2014/main" id="{7334B6DE-4D1F-777E-2210-1B3CE9888F37}"/>
              </a:ext>
            </a:extLst>
          </p:cNvPr>
          <p:cNvSpPr/>
          <p:nvPr/>
        </p:nvSpPr>
        <p:spPr>
          <a:xfrm>
            <a:off x="8595686" y="1426723"/>
            <a:ext cx="2597608" cy="168295"/>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hecklist">
            <a:extLst>
              <a:ext uri="{FF2B5EF4-FFF2-40B4-BE49-F238E27FC236}">
                <a16:creationId xmlns:a16="http://schemas.microsoft.com/office/drawing/2014/main" id="{C4435440-CAF7-A657-3444-FDE5CF94298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71736" y="1129060"/>
            <a:ext cx="628892" cy="628892"/>
          </a:xfrm>
          <a:prstGeom prst="rect">
            <a:avLst/>
          </a:prstGeom>
        </p:spPr>
      </p:pic>
    </p:spTree>
    <p:extLst>
      <p:ext uri="{BB962C8B-B14F-4D97-AF65-F5344CB8AC3E}">
        <p14:creationId xmlns:p14="http://schemas.microsoft.com/office/powerpoint/2010/main" val="40222343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I Template" id="{1FA253DB-9C29-094E-AF54-1CBEEE89F657}" vid="{97EE5465-952C-7F46-8677-C771E6B28FD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11270</TotalTime>
  <Words>1131</Words>
  <Application>Microsoft Office PowerPoint</Application>
  <PresentationFormat>Widescreen</PresentationFormat>
  <Paragraphs>132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Narrow</vt:lpstr>
      <vt:lpstr>Calibri</vt:lpstr>
      <vt:lpstr>Neusa Next Pro</vt:lpstr>
      <vt:lpstr>Neusa Next Std Trial</vt:lpstr>
      <vt:lpstr>Neusa Next Std Trial Medium</vt:lpstr>
      <vt:lpstr>Neusa Next Std Trial Wide</vt:lpstr>
      <vt:lpstr>Neusa Next Std Trial Wide Mediu</vt:lpstr>
      <vt:lpstr>Oswald</vt:lpstr>
      <vt:lpstr>Wingdings</vt:lpstr>
      <vt:lpstr>Office Theme</vt:lpstr>
      <vt:lpstr>PowerPoint Presentation</vt:lpstr>
      <vt:lpstr>TODAY’S OBJECTIVES</vt:lpstr>
      <vt:lpstr>STRATEGIC PLANNING PROCESS</vt:lpstr>
      <vt:lpstr>UNC CHARLOTTE’S MODEL FOR INCLUSIVE EXCELLENCE</vt:lpstr>
      <vt:lpstr>BUILDING ON COMMON GROUND</vt:lpstr>
      <vt:lpstr>DASHBOARD + DATA CARDS</vt:lpstr>
      <vt:lpstr>LOOKING AHEAD: IE ACTION PLAN</vt:lpstr>
      <vt:lpstr>YOUR UNIT-LEVEL ACTIONS</vt:lpstr>
      <vt:lpstr>STRATEGIC PLAN MULTI-PHASE ROLLOUT</vt:lpstr>
      <vt:lpstr>UPCOMING IMPORTANT DATES</vt:lpstr>
      <vt:lpstr>REVIEW AND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Microsoft Office User</dc:creator>
  <cp:lastModifiedBy>Matt</cp:lastModifiedBy>
  <cp:revision>45</cp:revision>
  <cp:lastPrinted>2024-02-01T19:44:06Z</cp:lastPrinted>
  <dcterms:created xsi:type="dcterms:W3CDTF">2022-02-08T22:33:27Z</dcterms:created>
  <dcterms:modified xsi:type="dcterms:W3CDTF">2024-02-29T14:56:46Z</dcterms:modified>
</cp:coreProperties>
</file>