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501" r:id="rId2"/>
    <p:sldId id="270" r:id="rId3"/>
    <p:sldId id="504" r:id="rId4"/>
    <p:sldId id="508" r:id="rId5"/>
    <p:sldId id="507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6809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BC376-739F-4B85-9D93-6A74D5A2CD21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25CFF-7BE2-4B94-B8BA-5764F473524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97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49AED-2701-4563-8C53-40795C402EBA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2E7E2-C79F-43C9-B2C6-59CA0DFC8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9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EE3ED-3EC2-B042-8F75-A800BA06616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35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09903-3EBD-D644-9C75-E004D1D352A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93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E542C-A3F1-E741-8669-38E9AF5DDE4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9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2E7E2-C79F-43C9-B2C6-59CA0DFC87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52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DiversityEdu for Faculty &amp; Staff: Personal Skills for a Diverse Campus -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run time is 139 min </a:t>
            </a:r>
            <a:endParaRPr lang="en-US" dirty="0"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 - 6 min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 1: Engagement with Diversity - 27 min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 2: Communication for Inclusion - 56 min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 3: Unconscious Bias in Academic Decision-Making - 50 min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DiversityEdu: Building Inclusive Culture -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run time is 135 min </a:t>
            </a:r>
            <a:endParaRPr lang="en-US" dirty="0"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 - 7 min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 1: Engagement with Diversity - 27 min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 2: Communication for Inclusion - 53 min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 3: Unconscious Bias in Decision-Making - 50 min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EE3ED-3EC2-B042-8F75-A800BA06616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16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wirl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295400"/>
            <a:ext cx="9144000" cy="3202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  <p:pic>
        <p:nvPicPr>
          <p:cNvPr id="6" name="Picture 4" descr="UNCC_Logo_whiteTPB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 descr="UNCC_Logo_whiteTPB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4" descr="UNCC_Logo_whiteTPB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NCC_Logo_whiteTPB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9" r:id="rId6"/>
    <p:sldLayoutId id="2147483670" r:id="rId7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0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versity.uncc.edu/about-us/chancellor%E2%80%99s-dei-counci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iversityedu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1D06D-6028-4642-8EA9-475DE4BFA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676400"/>
            <a:ext cx="7681913" cy="1752095"/>
          </a:xfrm>
        </p:spPr>
        <p:txBody>
          <a:bodyPr>
            <a:normAutofit/>
          </a:bodyPr>
          <a:lstStyle/>
          <a:p>
            <a:r>
              <a:rPr lang="en-US" dirty="0"/>
              <a:t>Office of </a:t>
            </a:r>
            <a:br>
              <a:rPr lang="en-US" dirty="0"/>
            </a:br>
            <a:r>
              <a:rPr lang="en-US" dirty="0"/>
              <a:t>Diversity &amp; Inclusion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53DE9-BC85-0940-916A-8EA32777A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7604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Dr. Cheryl Waites Spellman</a:t>
            </a:r>
          </a:p>
          <a:p>
            <a:r>
              <a:rPr lang="en-US" dirty="0"/>
              <a:t>Interim Special Assistant to the Chancellor for </a:t>
            </a:r>
          </a:p>
          <a:p>
            <a:r>
              <a:rPr lang="en-US" dirty="0"/>
              <a:t>Diversity &amp; Inclusion</a:t>
            </a:r>
          </a:p>
        </p:txBody>
      </p:sp>
    </p:spTree>
    <p:extLst>
      <p:ext uri="{BB962C8B-B14F-4D97-AF65-F5344CB8AC3E}">
        <p14:creationId xmlns:p14="http://schemas.microsoft.com/office/powerpoint/2010/main" val="365538521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68AF1-4C59-B840-A7A0-9320EAB3D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70012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3"/>
              </a:rPr>
              <a:t>Chancellor's Diversity, Equity &amp; Inclusion Council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AF56A-6912-E24E-8CB7-911FD943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72000"/>
          </a:xfrm>
        </p:spPr>
        <p:txBody>
          <a:bodyPr>
            <a:normAutofit fontScale="70000" lnSpcReduction="20000"/>
          </a:bodyPr>
          <a:lstStyle/>
          <a:p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/>
              <a:t> The Council was created in November of 2020 to serve as an advisory and coordinating entity to advance UNC Charlotte’s efforts to create and sustain a model campus for Diversity, Equity and Inclusion (DEI).</a:t>
            </a: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/>
              <a:t>The Council is tasked with providing input to a shared University DEI mission, plan and goals.</a:t>
            </a: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/>
              <a:t>The council’s work will be aligned with the following: </a:t>
            </a:r>
          </a:p>
          <a:p>
            <a:r>
              <a:rPr lang="en-US" b="1" dirty="0"/>
              <a:t>UNC Charlotte’s Strategic Plan; </a:t>
            </a:r>
          </a:p>
          <a:p>
            <a:r>
              <a:rPr lang="en-US" dirty="0"/>
              <a:t>UNC Board of Governor’s Strategic Goals for Access, Student Success, and Diverse and Excellent Institutions; </a:t>
            </a:r>
          </a:p>
          <a:p>
            <a:r>
              <a:rPr lang="en-US" dirty="0"/>
              <a:t>UNC System Policy 300.8.5 on Diversity and Inclusion Within the University of North Carolina, and; </a:t>
            </a:r>
          </a:p>
          <a:p>
            <a:r>
              <a:rPr lang="en-US" b="1" dirty="0"/>
              <a:t>UNC Board of Governor’s Racial Equity Task Force’s recommendations</a:t>
            </a:r>
            <a:r>
              <a:rPr lang="en-US" dirty="0"/>
              <a:t>.</a:t>
            </a:r>
            <a:endParaRPr lang="en-US" dirty="0">
              <a:hlinkClick r:id="rId3"/>
            </a:endParaRPr>
          </a:p>
          <a:p>
            <a:pPr marL="0" indent="0">
              <a:buNone/>
            </a:pPr>
            <a:endParaRPr lang="en-US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51649889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EB6B3-6226-8948-A4BE-44010075E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56" y="152400"/>
            <a:ext cx="7886700" cy="680716"/>
          </a:xfrm>
        </p:spPr>
        <p:txBody>
          <a:bodyPr/>
          <a:lstStyle/>
          <a:p>
            <a:r>
              <a:rPr lang="en-US" dirty="0"/>
              <a:t>Guidance: Actionable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8BD5D-E129-C340-B5E7-1E06B11C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219200"/>
            <a:ext cx="83058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Expand Racial Equity and Anti- Racism Training at UNC Charlotte and make it available for all faculty, staff and students. Build in accountability expectations and reporting.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dirty="0"/>
              <a:t>Campus-wide training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Chancellor’s DEI Council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UNC Board of Governor’s Racial Equity Task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CUC &amp; CUC Working Group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85763" indent="-385763">
              <a:buFont typeface="+mj-lt"/>
              <a:buAutoNum type="arabicPeriod"/>
            </a:pPr>
            <a:endParaRPr lang="en-US" sz="18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115179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BCFA7-9477-BF4D-A891-0BBBDB657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r>
              <a:rPr lang="en-US" sz="3600" dirty="0"/>
              <a:t>Purpose: DEI Professional Development  </a:t>
            </a:r>
            <a:r>
              <a:rPr lang="en-US" sz="3600" i="1" dirty="0"/>
              <a:t>DiversityEdu.com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9555E-B553-8945-B37D-245195889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5355312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UNC Charlotte is committed to building an environment that  promotes student, faculty, and staff diversity, equity and inclusion (DEI) where everyone feels welcome and differences are valued and respected.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The professional development training  goals are to advance the university’s mission, and values regarding  DEI by: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400" dirty="0"/>
              <a:t>increasing awareness of DEI  issues</a:t>
            </a:r>
          </a:p>
          <a:p>
            <a:r>
              <a:rPr lang="en-US" sz="2400" dirty="0"/>
              <a:t>creating a common language regarding DEI</a:t>
            </a:r>
          </a:p>
          <a:p>
            <a:r>
              <a:rPr lang="en-US" sz="2400" dirty="0"/>
              <a:t>enhancing ability to recognize and address issues, and</a:t>
            </a:r>
          </a:p>
          <a:p>
            <a:r>
              <a:rPr lang="en-US" sz="2400" dirty="0"/>
              <a:t>increasing belief in ability to </a:t>
            </a:r>
            <a:r>
              <a:rPr lang="en-US" sz="2400"/>
              <a:t>utilize DEI </a:t>
            </a:r>
            <a:r>
              <a:rPr lang="en-US" sz="2400" dirty="0"/>
              <a:t>skills.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620289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0091" cy="685800"/>
          </a:xfrm>
        </p:spPr>
        <p:txBody>
          <a:bodyPr>
            <a:noAutofit/>
          </a:bodyPr>
          <a:lstStyle/>
          <a:p>
            <a:r>
              <a:rPr lang="en-US" sz="3600" dirty="0"/>
              <a:t>DiversityEdu</a:t>
            </a:r>
            <a:br>
              <a:rPr lang="en-US" sz="3600" dirty="0"/>
            </a:br>
            <a:r>
              <a:rPr lang="en-US" sz="2000" dirty="0">
                <a:hlinkClick r:id="rId3"/>
              </a:rPr>
              <a:t>diversityedu.com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960322"/>
            <a:ext cx="8229600" cy="5886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Online diversity learning and management tools - Canvas</a:t>
            </a:r>
          </a:p>
          <a:p>
            <a:endParaRPr lang="en-US" sz="2400" dirty="0"/>
          </a:p>
          <a:p>
            <a:r>
              <a:rPr lang="en-US" sz="2000" u="sng" dirty="0"/>
              <a:t>Topics include</a:t>
            </a:r>
            <a:r>
              <a:rPr lang="en-US" sz="2000" dirty="0"/>
              <a:t>: Diversity Definitions, Monitoring Assumptions, Communication Skills, Microaggressions, Bias in Academic Decision-making</a:t>
            </a:r>
          </a:p>
          <a:p>
            <a:endParaRPr lang="en-US" dirty="0"/>
          </a:p>
          <a:p>
            <a:r>
              <a:rPr lang="en-US" sz="2000" dirty="0"/>
              <a:t>Features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Research-based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Commentary by leading scholars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Video scenarios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Interactive exercises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End-of-module quizzes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Completion tracking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Certificate of completion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Anonymous feedback surveys</a:t>
            </a:r>
          </a:p>
          <a:p>
            <a:endParaRPr lang="en-US" dirty="0"/>
          </a:p>
          <a:p>
            <a:r>
              <a:rPr lang="en-US" dirty="0"/>
              <a:t>Phase 1: Faculty and Staff (April 2021)</a:t>
            </a:r>
          </a:p>
          <a:p>
            <a:r>
              <a:rPr lang="en-US" dirty="0"/>
              <a:t>Phase 2: Students (Fall 2021)  </a:t>
            </a:r>
          </a:p>
          <a:p>
            <a:endParaRPr lang="en-US" sz="1350" dirty="0"/>
          </a:p>
          <a:p>
            <a:endParaRPr lang="en-US" sz="1350" dirty="0"/>
          </a:p>
          <a:p>
            <a:endParaRPr lang="en-US" sz="135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50398E-8BD8-574E-B604-DD2BD1143D5A}"/>
              </a:ext>
            </a:extLst>
          </p:cNvPr>
          <p:cNvSpPr txBox="1"/>
          <p:nvPr/>
        </p:nvSpPr>
        <p:spPr>
          <a:xfrm>
            <a:off x="4724400" y="3429000"/>
            <a:ext cx="4038600" cy="200824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>
                <a:solidFill>
                  <a:srgbClr val="FFFF00"/>
                </a:solidFill>
              </a:rPr>
              <a:t>Faculty &amp; Staff: Personal Skills for a Diverse Campus - </a:t>
            </a:r>
            <a:r>
              <a:rPr lang="en-US" sz="1700" dirty="0">
                <a:solidFill>
                  <a:srgbClr val="FFFF00"/>
                </a:solidFill>
              </a:rPr>
              <a:t>total run time is 139 min </a:t>
            </a:r>
          </a:p>
          <a:p>
            <a:endParaRPr lang="en-US" sz="1050" dirty="0">
              <a:solidFill>
                <a:srgbClr val="FFFF00"/>
              </a:solidFill>
            </a:endParaRPr>
          </a:p>
          <a:p>
            <a:r>
              <a:rPr lang="en-US" sz="1600" dirty="0">
                <a:solidFill>
                  <a:srgbClr val="FFFF00"/>
                </a:solidFill>
              </a:rPr>
              <a:t>Intro - 6 min</a:t>
            </a:r>
            <a:br>
              <a:rPr lang="en-US" sz="1600" dirty="0">
                <a:solidFill>
                  <a:srgbClr val="FFFF00"/>
                </a:solidFill>
              </a:rPr>
            </a:br>
            <a:r>
              <a:rPr lang="en-US" sz="1600" dirty="0">
                <a:solidFill>
                  <a:srgbClr val="FFFF00"/>
                </a:solidFill>
              </a:rPr>
              <a:t>Mod 1: Engagement with Diversity - 27 min</a:t>
            </a:r>
            <a:br>
              <a:rPr lang="en-US" sz="1600" dirty="0">
                <a:solidFill>
                  <a:srgbClr val="FFFF00"/>
                </a:solidFill>
              </a:rPr>
            </a:br>
            <a:r>
              <a:rPr lang="en-US" sz="1600" dirty="0">
                <a:solidFill>
                  <a:srgbClr val="FFFF00"/>
                </a:solidFill>
              </a:rPr>
              <a:t>Mod 2: Communication for Inclusion - 56 min</a:t>
            </a:r>
            <a:br>
              <a:rPr lang="en-US" sz="1600" dirty="0">
                <a:solidFill>
                  <a:srgbClr val="FFFF00"/>
                </a:solidFill>
              </a:rPr>
            </a:br>
            <a:r>
              <a:rPr lang="en-US" sz="1600" dirty="0">
                <a:solidFill>
                  <a:srgbClr val="FFFF00"/>
                </a:solidFill>
              </a:rPr>
              <a:t>Mod 3: Unconscious Bias in Academic Decision-Making - 50 min </a:t>
            </a:r>
          </a:p>
        </p:txBody>
      </p:sp>
    </p:spTree>
    <p:extLst>
      <p:ext uri="{BB962C8B-B14F-4D97-AF65-F5344CB8AC3E}">
        <p14:creationId xmlns:p14="http://schemas.microsoft.com/office/powerpoint/2010/main" val="207717869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UNCCharlotte_template03 (1)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</TotalTime>
  <Words>519</Words>
  <Application>Microsoft Office PowerPoint</Application>
  <PresentationFormat>On-screen Show (4:3)</PresentationFormat>
  <Paragraphs>65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UNCCharlotte_template03 (1)</vt:lpstr>
      <vt:lpstr>Office of  Diversity &amp; Inclusion</vt:lpstr>
      <vt:lpstr>Chancellor's Diversity, Equity &amp; Inclusion Council  </vt:lpstr>
      <vt:lpstr>Guidance: Actionable Goals</vt:lpstr>
      <vt:lpstr>Purpose: DEI Professional Development  DiversityEdu.com</vt:lpstr>
      <vt:lpstr>DiversityEdu diversityedu.com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Cindy Jones</dc:creator>
  <cp:lastModifiedBy>Matt Wyse</cp:lastModifiedBy>
  <cp:revision>38</cp:revision>
  <cp:lastPrinted>2021-02-25T17:40:56Z</cp:lastPrinted>
  <dcterms:created xsi:type="dcterms:W3CDTF">2014-04-28T15:05:06Z</dcterms:created>
  <dcterms:modified xsi:type="dcterms:W3CDTF">2021-03-05T15:59:05Z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TC102867421033</vt:lpwstr>
  </property>
</Properties>
</file>