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7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2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1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0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2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6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7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7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ABC8E-19BE-45B6-ACB5-5229A62EA93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9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021" y="150864"/>
            <a:ext cx="11472779" cy="100393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Strategic Salary Adjustments FY 2007</a:t>
            </a:r>
            <a:r>
              <a:rPr lang="en-US" sz="3600" dirty="0">
                <a:ln w="0">
                  <a:solidFill>
                    <a:srgbClr val="000000">
                      <a:lumMod val="95000"/>
                      <a:lumOff val="5000"/>
                    </a:srgb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</a:rPr>
              <a:t> – </a:t>
            </a:r>
            <a:r>
              <a:rPr lang="en-US" sz="3600" dirty="0" smtClean="0"/>
              <a:t>2020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251874"/>
              </p:ext>
            </p:extLst>
          </p:nvPr>
        </p:nvGraphicFramePr>
        <p:xfrm>
          <a:off x="1974850" y="1051565"/>
          <a:ext cx="8242300" cy="5705568"/>
        </p:xfrm>
        <a:graphic>
          <a:graphicData uri="http://schemas.openxmlformats.org/drawingml/2006/table">
            <a:tbl>
              <a:tblPr firstRow="1" lastRow="1" bandRow="1">
                <a:tableStyleId>{93296810-A885-4BE3-A3E7-6D5BEEA58F35}</a:tableStyleId>
              </a:tblPr>
              <a:tblGrid>
                <a:gridCol w="2016034">
                  <a:extLst>
                    <a:ext uri="{9D8B030D-6E8A-4147-A177-3AD203B41FA5}">
                      <a16:colId xmlns:a16="http://schemas.microsoft.com/office/drawing/2014/main" val="4293220260"/>
                    </a:ext>
                  </a:extLst>
                </a:gridCol>
                <a:gridCol w="3113133">
                  <a:extLst>
                    <a:ext uri="{9D8B030D-6E8A-4147-A177-3AD203B41FA5}">
                      <a16:colId xmlns:a16="http://schemas.microsoft.com/office/drawing/2014/main" val="3592016638"/>
                    </a:ext>
                  </a:extLst>
                </a:gridCol>
                <a:gridCol w="3113133">
                  <a:extLst>
                    <a:ext uri="{9D8B030D-6E8A-4147-A177-3AD203B41FA5}">
                      <a16:colId xmlns:a16="http://schemas.microsoft.com/office/drawing/2014/main" val="3755803868"/>
                    </a:ext>
                  </a:extLst>
                </a:gridCol>
              </a:tblGrid>
              <a:tr h="637173">
                <a:tc>
                  <a:txBody>
                    <a:bodyPr/>
                    <a:lstStyle/>
                    <a:p>
                      <a:r>
                        <a:rPr lang="en-US" dirty="0" smtClean="0"/>
                        <a:t>Fiscal Year</a:t>
                      </a:r>
                      <a:endParaRPr lang="en-US" dirty="0"/>
                    </a:p>
                  </a:txBody>
                  <a:tcPr marL="54864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 Group</a:t>
                      </a:r>
                      <a:endParaRPr lang="en-US" dirty="0"/>
                    </a:p>
                  </a:txBody>
                  <a:tcPr marL="54864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Dollars Spent w/Benefits</a:t>
                      </a:r>
                      <a:endParaRPr lang="en-US" dirty="0"/>
                    </a:p>
                  </a:txBody>
                  <a:tcPr marL="731520">
                    <a:solidFill>
                      <a:srgbClr val="007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749743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SHRA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$2,000,000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841363889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SHRA</a:t>
                      </a:r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$2,700,000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1406133489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SHRA</a:t>
                      </a:r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$1,900,000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296891910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SHRA</a:t>
                      </a:r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$2,160,000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3734239211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EHRA Non-Faculty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$2,760,000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2761363818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Full-Time Faculty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$5,280,000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666272121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SHRA</a:t>
                      </a:r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$4,560,000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1734540766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EHRA Non-Faculty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$2,700,000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649883224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Part-Time Faculty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$1,100,000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315572843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Full-Time Faculty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$2,800,000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3651394639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SHRA 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476,000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4191595352"/>
                  </a:ext>
                </a:extLst>
              </a:tr>
              <a:tr h="637173">
                <a:tc>
                  <a:txBody>
                    <a:bodyPr/>
                    <a:lstStyle/>
                    <a:p>
                      <a:r>
                        <a:rPr lang="en-US" dirty="0" smtClean="0"/>
                        <a:t>2020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</a:t>
                      </a:r>
                      <a:r>
                        <a:rPr lang="en-US" baseline="0" dirty="0" smtClean="0"/>
                        <a:t>Tenure Track Lecturers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  967,000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2158139098"/>
                  </a:ext>
                </a:extLst>
              </a:tr>
              <a:tr h="368784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54864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4864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$29,403,000</a:t>
                      </a:r>
                      <a:endParaRPr lang="en-US" dirty="0"/>
                    </a:p>
                  </a:txBody>
                  <a:tcPr marL="548640">
                    <a:solidFill>
                      <a:srgbClr val="007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586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91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73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Strategic Salary Adjustments FY 2007 – 2020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Shue, Brenda</dc:creator>
  <cp:lastModifiedBy>Wyse, Matt</cp:lastModifiedBy>
  <cp:revision>91</cp:revision>
  <cp:lastPrinted>2019-01-11T20:50:41Z</cp:lastPrinted>
  <dcterms:created xsi:type="dcterms:W3CDTF">2017-08-29T17:25:09Z</dcterms:created>
  <dcterms:modified xsi:type="dcterms:W3CDTF">2019-01-14T13:08:56Z</dcterms:modified>
</cp:coreProperties>
</file>