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8" r:id="rId2"/>
    <p:sldMasterId id="2147483859" r:id="rId3"/>
  </p:sldMasterIdLst>
  <p:notesMasterIdLst>
    <p:notesMasterId r:id="rId10"/>
  </p:notesMasterIdLst>
  <p:handoutMasterIdLst>
    <p:handoutMasterId r:id="rId11"/>
  </p:handoutMasterIdLst>
  <p:sldIdLst>
    <p:sldId id="331" r:id="rId4"/>
    <p:sldId id="332" r:id="rId5"/>
    <p:sldId id="333" r:id="rId6"/>
    <p:sldId id="334" r:id="rId7"/>
    <p:sldId id="335" r:id="rId8"/>
    <p:sldId id="336" r:id="rId9"/>
  </p:sldIdLst>
  <p:sldSz cx="12192000" cy="6858000"/>
  <p:notesSz cx="7010400" cy="9296400"/>
  <p:defaultTextStyle>
    <a:defPPr>
      <a:defRPr lang="en-US"/>
    </a:defPPr>
    <a:lvl1pPr marL="0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6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0" userDrawn="1">
          <p15:clr>
            <a:srgbClr val="A4A3A4"/>
          </p15:clr>
        </p15:guide>
        <p15:guide id="2" pos="5120" userDrawn="1">
          <p15:clr>
            <a:srgbClr val="A4A3A4"/>
          </p15:clr>
        </p15:guide>
        <p15:guide id="3" pos="9728" userDrawn="1">
          <p15:clr>
            <a:srgbClr val="A4A3A4"/>
          </p15:clr>
        </p15:guide>
        <p15:guide id="4" orient="horz" pos="4080" userDrawn="1">
          <p15:clr>
            <a:srgbClr val="A4A3A4"/>
          </p15:clr>
        </p15:guide>
        <p15:guide id="5" pos="3840" userDrawn="1">
          <p15:clr>
            <a:srgbClr val="A4A3A4"/>
          </p15:clr>
        </p15:guide>
        <p15:guide id="6" pos="7296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40"/>
    <a:srgbClr val="00703C"/>
    <a:srgbClr val="020400"/>
    <a:srgbClr val="426794"/>
    <a:srgbClr val="3B608C"/>
    <a:srgbClr val="375A84"/>
    <a:srgbClr val="416995"/>
    <a:srgbClr val="375883"/>
    <a:srgbClr val="006437"/>
    <a:srgbClr val="E46C0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025" autoAdjust="0"/>
    <p:restoredTop sz="94783" autoAdjust="0"/>
  </p:normalViewPr>
  <p:slideViewPr>
    <p:cSldViewPr>
      <p:cViewPr varScale="1">
        <p:scale>
          <a:sx n="109" d="100"/>
          <a:sy n="109" d="100"/>
        </p:scale>
        <p:origin x="552" y="108"/>
      </p:cViewPr>
      <p:guideLst>
        <p:guide orient="horz" pos="3360"/>
        <p:guide pos="5120"/>
        <p:guide pos="9728"/>
        <p:guide orient="horz" pos="4080"/>
        <p:guide pos="3840"/>
        <p:guide pos="729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 varScale="1">
        <p:scale>
          <a:sx n="76" d="100"/>
          <a:sy n="76" d="100"/>
        </p:scale>
        <p:origin x="2538" y="96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presProps" Target="presProps.xml"/><Relationship Id="rId3" Type="http://schemas.openxmlformats.org/officeDocument/2006/relationships/slideMaster" Target="slideMasters/slideMaster2.xml"/><Relationship Id="rId7" Type="http://schemas.openxmlformats.org/officeDocument/2006/relationships/slide" Target="slides/slide4.xml"/><Relationship Id="rId12" Type="http://schemas.openxmlformats.org/officeDocument/2006/relationships/commentAuthors" Target="commentAuthors.xml"/><Relationship Id="rId2" Type="http://schemas.openxmlformats.org/officeDocument/2006/relationships/slideMaster" Target="slideMasters/slideMaster1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3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2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2742" tIns="46371" rIns="92742" bIns="463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2742" tIns="46371" rIns="92742" bIns="46371" rtlCol="0"/>
          <a:lstStyle>
            <a:lvl1pPr algn="r">
              <a:defRPr sz="1200"/>
            </a:lvl1pPr>
          </a:lstStyle>
          <a:p>
            <a:fld id="{68796EA6-6F25-4F19-87BA-7ADCC16DAEFF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74"/>
            <a:ext cx="3037840" cy="466433"/>
          </a:xfrm>
          <a:prstGeom prst="rect">
            <a:avLst/>
          </a:prstGeom>
        </p:spPr>
        <p:txBody>
          <a:bodyPr vert="horz" lIns="92742" tIns="46371" rIns="92742" bIns="463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74"/>
            <a:ext cx="3037840" cy="466433"/>
          </a:xfrm>
          <a:prstGeom prst="rect">
            <a:avLst/>
          </a:prstGeom>
        </p:spPr>
        <p:txBody>
          <a:bodyPr vert="horz" lIns="92742" tIns="46371" rIns="92742" bIns="46371" rtlCol="0" anchor="b"/>
          <a:lstStyle>
            <a:lvl1pPr algn="r">
              <a:defRPr sz="1200"/>
            </a:lvl1pPr>
          </a:lstStyle>
          <a:p>
            <a:fld id="{C64E50CC-F33A-4EF4-9F12-93EC4A21A0CF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3295073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3"/>
            <a:ext cx="3037840" cy="466434"/>
          </a:xfrm>
          <a:prstGeom prst="rect">
            <a:avLst/>
          </a:prstGeom>
        </p:spPr>
        <p:txBody>
          <a:bodyPr vert="horz" lIns="92742" tIns="46371" rIns="92742" bIns="46371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938" y="3"/>
            <a:ext cx="3037840" cy="466434"/>
          </a:xfrm>
          <a:prstGeom prst="rect">
            <a:avLst/>
          </a:prstGeom>
        </p:spPr>
        <p:txBody>
          <a:bodyPr vert="horz" lIns="92742" tIns="46371" rIns="92742" bIns="46371" rtlCol="0"/>
          <a:lstStyle>
            <a:lvl1pPr algn="r">
              <a:defRPr sz="1200"/>
            </a:lvl1pPr>
          </a:lstStyle>
          <a:p>
            <a:fld id="{C39C172E-A8B5-46F6-B05C-DFA3E2E0F207}" type="datetimeFigureOut">
              <a:rPr lang="en-US" smtClean="0"/>
              <a:t>1/14/2019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4375" y="1162050"/>
            <a:ext cx="5581650" cy="31400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2742" tIns="46371" rIns="92742" bIns="46371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040" y="4473894"/>
            <a:ext cx="5608320" cy="3660458"/>
          </a:xfrm>
          <a:prstGeom prst="rect">
            <a:avLst/>
          </a:prstGeom>
        </p:spPr>
        <p:txBody>
          <a:bodyPr vert="horz" lIns="92742" tIns="46371" rIns="92742" bIns="46371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974"/>
            <a:ext cx="3037840" cy="466433"/>
          </a:xfrm>
          <a:prstGeom prst="rect">
            <a:avLst/>
          </a:prstGeom>
        </p:spPr>
        <p:txBody>
          <a:bodyPr vert="horz" lIns="92742" tIns="46371" rIns="92742" bIns="46371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938" y="8829974"/>
            <a:ext cx="3037840" cy="466433"/>
          </a:xfrm>
          <a:prstGeom prst="rect">
            <a:avLst/>
          </a:prstGeom>
        </p:spPr>
        <p:txBody>
          <a:bodyPr vert="horz" lIns="92742" tIns="46371" rIns="92742" bIns="46371" rtlCol="0" anchor="b"/>
          <a:lstStyle>
            <a:lvl1pPr algn="r">
              <a:defRPr sz="1200"/>
            </a:lvl1pPr>
          </a:lstStyle>
          <a:p>
            <a:fld id="{32674CE4-FBD8-4481-AEFB-CA53E599A74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326818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1pPr>
    <a:lvl2pPr marL="410291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2pPr>
    <a:lvl3pPr marL="820583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3pPr>
    <a:lvl4pPr marL="1230874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4pPr>
    <a:lvl5pPr marL="1641165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5pPr>
    <a:lvl6pPr marL="2051456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6pPr>
    <a:lvl7pPr marL="2461748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7pPr>
    <a:lvl8pPr marL="2872039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8pPr>
    <a:lvl9pPr marL="3282330" algn="l" defTabSz="820583" rtl="0" eaLnBrk="1" latinLnBrk="0" hangingPunct="1">
      <a:defRPr sz="11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714375" y="1162050"/>
            <a:ext cx="5581650" cy="3140075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2674CE4-FBD8-4481-AEFB-CA53E599A745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56365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 useBgFill="1">
        <p:nvSpPr>
          <p:cNvPr id="13" name="Rounded Rectangle 12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727200" y="3200400"/>
            <a:ext cx="85344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AEBDE"/>
              </a:buClr>
            </a:pPr>
            <a:fld id="{8E36636D-D922-432D-A958-524484B5923D}" type="datetimeFigureOut">
              <a:rPr lang="en-US" smtClean="0">
                <a:solidFill>
                  <a:srgbClr val="676A55"/>
                </a:solidFill>
              </a:rPr>
              <a:pPr>
                <a:buClr>
                  <a:srgbClr val="EAEBDE"/>
                </a:buClr>
              </a:pPr>
              <a:t>1/14/2019</a:t>
            </a:fld>
            <a:endParaRPr lang="en-US">
              <a:solidFill>
                <a:srgbClr val="676A55"/>
              </a:solidFill>
            </a:endParaRPr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AEBDE"/>
              </a:buClr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pPr>
              <a:buClr>
                <a:srgbClr val="EAEBDE"/>
              </a:buClr>
            </a:pPr>
            <a:fld id="{DF28FB93-0A08-4E7D-8E63-9EFA29F1E093}" type="slidenum">
              <a:rPr lang="en-US" smtClean="0"/>
              <a:pPr>
                <a:buClr>
                  <a:srgbClr val="EAEBDE"/>
                </a:buClr>
              </a:pPr>
              <a:t>‹#›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83909" y="1449304"/>
            <a:ext cx="12028716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3909" y="1396720"/>
            <a:ext cx="12028716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83909" y="2976649"/>
            <a:ext cx="12028716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1505931"/>
            <a:ext cx="109728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458416050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fld id="{A965E54A-6E03-F641-84D3-E92A1BD0F036}" type="slidenum">
              <a:rPr lang="en-US" smtClean="0"/>
              <a:pPr>
                <a:buClr>
                  <a:srgbClr val="EAEBDE"/>
                </a:buCl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821694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42"/>
            <a:ext cx="268224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19200" y="274641"/>
            <a:ext cx="74168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fld id="{F7845EFE-18BF-1B49-B6DD-65E9962BD1FA}" type="slidenum">
              <a:rPr lang="en-US" smtClean="0"/>
              <a:pPr>
                <a:buClr>
                  <a:srgbClr val="EAEBDE"/>
                </a:buCl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903590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AndTx" preserve="1">
  <p:cSld name="Title, Content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457200"/>
            <a:ext cx="10972800" cy="13716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197600" y="1981200"/>
            <a:ext cx="5384800" cy="38862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4165600" y="6248400"/>
            <a:ext cx="3860800" cy="45720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8737600" y="6248400"/>
            <a:ext cx="2844800" cy="457200"/>
          </a:xfrm>
          <a:prstGeom prst="rect">
            <a:avLst/>
          </a:prstGeom>
        </p:spPr>
        <p:txBody>
          <a:bodyPr/>
          <a:lstStyle>
            <a:lvl1pPr>
              <a:defRPr smtClean="0"/>
            </a:lvl1pPr>
          </a:lstStyle>
          <a:p>
            <a:pPr>
              <a:buClr>
                <a:srgbClr val="EAEBDE"/>
              </a:buClr>
              <a:defRPr/>
            </a:pPr>
            <a:fld id="{CFB15918-4EEA-EA49-9ED0-E8B60657D060}" type="slidenum">
              <a:rPr lang="en-US"/>
              <a:pPr>
                <a:buClr>
                  <a:srgbClr val="EAEBDE"/>
                </a:buClr>
                <a:defRPr/>
              </a:pPr>
              <a:t>‹#›</a:t>
            </a:fld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2"/>
          </p:nvPr>
        </p:nvSpPr>
        <p:spPr>
          <a:xfrm>
            <a:off x="609600" y="6245225"/>
            <a:ext cx="2844800" cy="476250"/>
          </a:xfrm>
        </p:spPr>
        <p:txBody>
          <a:bodyPr/>
          <a:lstStyle>
            <a:lvl1pPr>
              <a:defRPr/>
            </a:lvl1pPr>
          </a:lstStyle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01309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 bwMode="auto">
          <a:xfrm>
            <a:off x="11377208" y="-14941"/>
            <a:ext cx="8128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5" name="Rectangle 4"/>
          <p:cNvSpPr/>
          <p:nvPr/>
        </p:nvSpPr>
        <p:spPr bwMode="auto">
          <a:xfrm>
            <a:off x="368301" y="0"/>
            <a:ext cx="139700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6" name="Rectangle 5"/>
          <p:cNvSpPr/>
          <p:nvPr/>
        </p:nvSpPr>
        <p:spPr bwMode="auto">
          <a:xfrm>
            <a:off x="1320801" y="0"/>
            <a:ext cx="243417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7" name="Rectangle 6"/>
          <p:cNvSpPr/>
          <p:nvPr/>
        </p:nvSpPr>
        <p:spPr bwMode="auto">
          <a:xfrm>
            <a:off x="1521885" y="0"/>
            <a:ext cx="306916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119888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2192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117856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137920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1422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215178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solidFill>
                <a:prstClr val="black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16" name="Rectangle 15"/>
          <p:cNvSpPr/>
          <p:nvPr/>
        </p:nvSpPr>
        <p:spPr bwMode="auto">
          <a:xfrm>
            <a:off x="1625600" y="0"/>
            <a:ext cx="1016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pitchFamily="2" charset="2"/>
              <a:buChar char="n"/>
              <a:defRPr/>
            </a:pPr>
            <a:endParaRPr lang="en-US" sz="3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92721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UNCC_Logo_4c.jp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10184" y="6218238"/>
            <a:ext cx="1371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5" name="Straight Connector 4"/>
          <p:cNvCxnSpPr/>
          <p:nvPr userDrawn="1"/>
        </p:nvCxnSpPr>
        <p:spPr>
          <a:xfrm flipV="1">
            <a:off x="1341967" y="6629400"/>
            <a:ext cx="7924800" cy="0"/>
          </a:xfrm>
          <a:prstGeom prst="line">
            <a:avLst/>
          </a:prstGeom>
          <a:ln w="25400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609600" y="274639"/>
            <a:ext cx="109728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609600" y="1600201"/>
            <a:ext cx="10972800" cy="452596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09600" y="6245225"/>
            <a:ext cx="2844800" cy="4762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676A55"/>
                </a:solidFill>
              </a:rPr>
              <a:t>May 13, 2008</a:t>
            </a: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4165600" y="6245225"/>
            <a:ext cx="3860800" cy="476250"/>
          </a:xfrm>
          <a:prstGeom prst="rect">
            <a:avLst/>
          </a:prstGeom>
        </p:spPr>
        <p:txBody>
          <a:bodyPr/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>
                <a:latin typeface="+mn-lt"/>
              </a:defRPr>
            </a:lvl1pPr>
          </a:lstStyle>
          <a:p>
            <a:pPr>
              <a:defRPr/>
            </a:pPr>
            <a:r>
              <a:rPr lang="en-US">
                <a:solidFill>
                  <a:srgbClr val="676A55"/>
                </a:solidFill>
              </a:rPr>
              <a:t>Rotary Club of Charlotte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8737600" y="6245225"/>
            <a:ext cx="2844800" cy="4762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>
                <a:latin typeface="Calibri" panose="020F0502020204030204" pitchFamily="34" charset="0"/>
              </a:defRPr>
            </a:lvl1pPr>
          </a:lstStyle>
          <a:p>
            <a:fld id="{F17C9677-04E4-4922-AF82-C9DC1747B0C0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5611949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34213460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UNCC_Logo_RGB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550400" y="5909716"/>
            <a:ext cx="2184171" cy="728422"/>
          </a:xfrm>
          <a:prstGeom prst="rect">
            <a:avLst/>
          </a:prstGeom>
        </p:spPr>
      </p:pic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32464346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4110403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24001"/>
            <a:ext cx="5386917" cy="4602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24001"/>
            <a:ext cx="5389033" cy="46021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0493269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84649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103632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460656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65088322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1"/>
            <a:ext cx="5384800" cy="45259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1600201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565907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1524001"/>
            <a:ext cx="5386917" cy="46021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1524001"/>
            <a:ext cx="5389033" cy="4602163"/>
          </a:xfrm>
        </p:spPr>
        <p:txBody>
          <a:bodyPr>
            <a:normAutofit/>
          </a:bodyPr>
          <a:lstStyle>
            <a:lvl1pPr algn="l">
              <a:defRPr sz="2800">
                <a:solidFill>
                  <a:srgbClr val="00703C"/>
                </a:solidFill>
                <a:latin typeface="Arial" pitchFamily="34" charset="0"/>
              </a:defRPr>
            </a:lvl1pPr>
            <a:lvl2pPr>
              <a:defRPr sz="2600" baseline="0">
                <a:solidFill>
                  <a:srgbClr val="00703C"/>
                </a:solidFill>
                <a:latin typeface="Arial" pitchFamily="34" charset="0"/>
              </a:defRPr>
            </a:lvl2pPr>
            <a:lvl3pPr>
              <a:defRPr sz="2600" baseline="0">
                <a:solidFill>
                  <a:srgbClr val="00703C"/>
                </a:solidFill>
                <a:latin typeface="Arial" pitchFamily="34" charset="0"/>
              </a:defRPr>
            </a:lvl3pPr>
            <a:lvl4pPr>
              <a:defRPr sz="2600" baseline="0">
                <a:solidFill>
                  <a:srgbClr val="00703C"/>
                </a:solidFill>
                <a:latin typeface="Arial" pitchFamily="34" charset="0"/>
              </a:defRPr>
            </a:lvl4pPr>
            <a:lvl5pPr>
              <a:defRPr sz="2600" baseline="0">
                <a:solidFill>
                  <a:srgbClr val="00703C"/>
                </a:solidFill>
                <a:latin typeface="Arial" pitchFamily="34" charset="0"/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 hasCustomPrompt="1"/>
          </p:nvPr>
        </p:nvSpPr>
        <p:spPr>
          <a:xfrm>
            <a:off x="0" y="274638"/>
            <a:ext cx="12192000" cy="1143000"/>
          </a:xfrm>
        </p:spPr>
        <p:txBody>
          <a:bodyPr>
            <a:normAutofit/>
          </a:bodyPr>
          <a:lstStyle>
            <a:lvl1pPr>
              <a:defRPr sz="4000" b="1" baseline="0">
                <a:solidFill>
                  <a:srgbClr val="00703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r>
              <a:rPr lang="en-US" dirty="0" smtClean="0"/>
              <a:t>Slide title, level 1, Arial 40 pt bold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62181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 useBgFill="1">
        <p:nvSpPr>
          <p:cNvPr id="10" name="Rounded Rectangle 9"/>
          <p:cNvSpPr/>
          <p:nvPr/>
        </p:nvSpPr>
        <p:spPr>
          <a:xfrm>
            <a:off x="87084" y="69756"/>
            <a:ext cx="12017829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952501"/>
            <a:ext cx="103632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547938"/>
            <a:ext cx="103632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AEBDE"/>
              </a:buClr>
            </a:pPr>
            <a:fld id="{8E36636D-D922-432D-A958-524484B5923D}" type="datetimeFigureOut">
              <a:rPr lang="en-US" smtClean="0">
                <a:solidFill>
                  <a:srgbClr val="676A55"/>
                </a:solidFill>
              </a:rPr>
              <a:pPr>
                <a:buClr>
                  <a:srgbClr val="EAEBDE"/>
                </a:buClr>
              </a:pPr>
              <a:t>1/14/2019</a:t>
            </a:fld>
            <a:endParaRPr lang="en-US">
              <a:solidFill>
                <a:srgbClr val="676A55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066800" y="6172200"/>
            <a:ext cx="5334000" cy="457200"/>
          </a:xfrm>
        </p:spPr>
        <p:txBody>
          <a:bodyPr/>
          <a:lstStyle/>
          <a:p>
            <a:pPr>
              <a:buClr>
                <a:srgbClr val="EAEBDE"/>
              </a:buClr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 flipV="1">
            <a:off x="92550" y="2376830"/>
            <a:ext cx="120180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2195" y="2341476"/>
            <a:ext cx="12018375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91075" y="2468880"/>
            <a:ext cx="12019495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buClr>
                <a:srgbClr val="EAEBDE"/>
              </a:buClr>
            </a:pPr>
            <a:fld id="{DF28FB93-0A08-4E7D-8E63-9EFA29F1E093}" type="slidenum">
              <a:rPr lang="en-US" smtClean="0"/>
              <a:pPr>
                <a:buClr>
                  <a:srgbClr val="EAEBDE"/>
                </a:buClr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4064357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fld id="{77E38DE1-5849-FE4C-A0A6-D1C41ADBCC90}" type="slidenum">
              <a:rPr lang="en-US" smtClean="0"/>
              <a:pPr>
                <a:buClr>
                  <a:srgbClr val="EAEBDE"/>
                </a:buClr>
                <a:defRPr/>
              </a:pPr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12192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578600" y="1447800"/>
            <a:ext cx="499872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18186305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604000" y="1447800"/>
            <a:ext cx="49784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fld id="{461060ED-63F1-4C47-A116-5767DAC4C7DC}" type="slidenum">
              <a:rPr lang="en-US" smtClean="0"/>
              <a:pPr>
                <a:buClr>
                  <a:srgbClr val="EAEBDE"/>
                </a:buCl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12192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6604000" y="2247900"/>
            <a:ext cx="49784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3956776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fld id="{7EFF65DD-A28B-3545-8B5F-B6B3C33E86E2}" type="slidenum">
              <a:rPr lang="en-US" smtClean="0"/>
              <a:pPr>
                <a:buClr>
                  <a:srgbClr val="EAEBDE"/>
                </a:buCl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6372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AEBDE"/>
              </a:buClr>
            </a:pPr>
            <a:fld id="{6F42FDE4-A7DD-41A7-A0A6-9B649FB43336}" type="slidenum">
              <a:rPr lang="en-US" smtClean="0"/>
              <a:pPr>
                <a:buClr>
                  <a:srgbClr val="EAEBDE"/>
                </a:buClr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574712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 useBgFill="1">
        <p:nvSpPr>
          <p:cNvPr id="9" name="Rounded Rectangle 8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273050"/>
            <a:ext cx="103632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1219200" y="1600200"/>
            <a:ext cx="2540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fld id="{5CD82878-11CC-0541-8EA4-071E520A2D3F}" type="slidenum">
              <a:rPr lang="en-US" smtClean="0"/>
              <a:pPr>
                <a:buClr>
                  <a:srgbClr val="EAEBDE"/>
                </a:buClr>
                <a:defRPr/>
              </a:pPr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3962400" y="1600200"/>
            <a:ext cx="7620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 dirty="0"/>
          </a:p>
        </p:txBody>
      </p:sp>
    </p:spTree>
    <p:extLst>
      <p:ext uri="{BB962C8B-B14F-4D97-AF65-F5344CB8AC3E}">
        <p14:creationId xmlns:p14="http://schemas.microsoft.com/office/powerpoint/2010/main" val="21214480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19200" y="4900550"/>
            <a:ext cx="97536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19200" y="5445825"/>
            <a:ext cx="97536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219200" y="6172200"/>
            <a:ext cx="5181600" cy="457200"/>
          </a:xfrm>
        </p:spPr>
        <p:txBody>
          <a:bodyPr/>
          <a:lstStyle/>
          <a:p>
            <a:pPr>
              <a:buClr>
                <a:srgbClr val="EAEBDE"/>
              </a:buClr>
              <a:defRPr/>
            </a:pPr>
            <a:endParaRPr lang="en-US">
              <a:solidFill>
                <a:srgbClr val="676A55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95072" y="6208776"/>
            <a:ext cx="609600" cy="457200"/>
          </a:xfrm>
        </p:spPr>
        <p:txBody>
          <a:bodyPr/>
          <a:lstStyle/>
          <a:p>
            <a:pPr>
              <a:buClr>
                <a:srgbClr val="EAEBDE"/>
              </a:buClr>
              <a:defRPr/>
            </a:pPr>
            <a:fld id="{BD4764BD-6431-C143-86A8-D6E10C4DE2E2}" type="slidenum">
              <a:rPr lang="en-US" smtClean="0"/>
              <a:pPr>
                <a:buClr>
                  <a:srgbClr val="EAEBDE"/>
                </a:buClr>
                <a:defRPr/>
              </a:pPr>
              <a:t>‹#›</a:t>
            </a:fld>
            <a:endParaRPr lang="en-US"/>
          </a:p>
        </p:txBody>
      </p:sp>
      <p:sp>
        <p:nvSpPr>
          <p:cNvPr id="11" name="Rectangle 10"/>
          <p:cNvSpPr/>
          <p:nvPr/>
        </p:nvSpPr>
        <p:spPr>
          <a:xfrm flipV="1">
            <a:off x="91076" y="4683555"/>
            <a:ext cx="1200912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91345" y="4650475"/>
            <a:ext cx="12008852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91348" y="4773225"/>
            <a:ext cx="12008849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28878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2.xml"/><Relationship Id="rId3" Type="http://schemas.openxmlformats.org/officeDocument/2006/relationships/slideLayout" Target="../slideLayouts/slideLayout17.xml"/><Relationship Id="rId7" Type="http://schemas.openxmlformats.org/officeDocument/2006/relationships/slideLayout" Target="../slideLayouts/slideLayout21.xml"/><Relationship Id="rId2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5.xml"/><Relationship Id="rId6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9.xml"/><Relationship Id="rId10" Type="http://schemas.openxmlformats.org/officeDocument/2006/relationships/image" Target="../media/image3.png"/><Relationship Id="rId4" Type="http://schemas.openxmlformats.org/officeDocument/2006/relationships/slideLayout" Target="../slideLayouts/slideLayout18.xml"/><Relationship Id="rId9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ounded Rectangle 7"/>
          <p:cNvSpPr/>
          <p:nvPr/>
        </p:nvSpPr>
        <p:spPr>
          <a:xfrm>
            <a:off x="85344" y="69755"/>
            <a:ext cx="12017829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endParaRPr lang="en-US" sz="3200">
              <a:solidFill>
                <a:prstClr val="white"/>
              </a:solidFill>
            </a:endParaRPr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1219200" y="274638"/>
            <a:ext cx="103632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1219200" y="1447800"/>
            <a:ext cx="103632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229600" y="6191250"/>
            <a:ext cx="33020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  <a:defRPr/>
            </a:pPr>
            <a:endParaRPr lang="en-US">
              <a:solidFill>
                <a:srgbClr val="676A55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1219200" y="6172200"/>
            <a:ext cx="52832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pPr algn="ctr"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  <a:defRPr/>
            </a:pPr>
            <a:endParaRPr lang="en-US">
              <a:solidFill>
                <a:srgbClr val="676A55"/>
              </a:solidFill>
              <a:latin typeface="Arial" charset="0"/>
              <a:ea typeface="ＭＳ Ｐゴシック" charset="0"/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95072" y="6210300"/>
            <a:ext cx="6096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 defTabSz="914400" fontAlgn="base">
              <a:spcBef>
                <a:spcPct val="20000"/>
              </a:spcBef>
              <a:spcAft>
                <a:spcPct val="0"/>
              </a:spcAft>
              <a:buClr>
                <a:srgbClr val="EAEBDE"/>
              </a:buClr>
              <a:buSzPct val="75000"/>
              <a:buFont typeface="Wingdings" charset="0"/>
              <a:buChar char="n"/>
            </a:pPr>
            <a:fld id="{CE35977D-DABE-CD44-B590-5F3DB95B8AB3}" type="slidenum">
              <a:rPr lang="en-US" smtClean="0"/>
              <a:pPr defTabSz="914400" fontAlgn="base">
                <a:spcBef>
                  <a:spcPct val="20000"/>
                </a:spcBef>
                <a:spcAft>
                  <a:spcPct val="0"/>
                </a:spcAft>
                <a:buClr>
                  <a:srgbClr val="EAEBDE"/>
                </a:buClr>
                <a:buSzPct val="75000"/>
                <a:buFont typeface="Wingdings" charset="0"/>
                <a:buChar char="n"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83213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  <p:sldLayoutId id="2147483720" r:id="rId12"/>
    <p:sldLayoutId id="2147483721" r:id="rId13"/>
    <p:sldLayoutId id="2147483722" r:id="rId14"/>
  </p:sldLayoutIdLst>
  <mc:AlternateContent xmlns:mc="http://schemas.openxmlformats.org/markup-compatibility/2006" xmlns:p14="http://schemas.microsoft.com/office/powerpoint/2010/main">
    <mc:Choice Requires="p14">
      <p:transition p14:dur="0"/>
    </mc:Choice>
    <mc:Fallback xmlns="">
      <p:transition/>
    </mc:Fallback>
  </mc:AlternateContent>
  <p:timing>
    <p:tnLst>
      <p:par>
        <p:cTn id="1" dur="indefinite" restart="never" nodeType="tmRoot"/>
      </p:par>
    </p:tnLst>
  </p:timing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03200" y="274638"/>
            <a:ext cx="11684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b="1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Presentation Title, Arial 44 bold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3200" y="5410201"/>
            <a:ext cx="11379200" cy="9445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		Day, Month 11, 2009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r>
              <a:rPr lang="en-US" sz="2400" dirty="0" smtClean="0">
                <a:solidFill>
                  <a:srgbClr val="006600"/>
                </a:solidFill>
                <a:latin typeface="Arial" pitchFamily="34" charset="0"/>
                <a:cs typeface="Arial" pitchFamily="34" charset="0"/>
              </a:rPr>
              <a:t>		   Enter presenter full name here – Arial 24 pt</a:t>
            </a:r>
          </a:p>
          <a:p>
            <a:pPr lvl="0"/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>
            <a:off x="609600" y="6553085"/>
            <a:ext cx="8737600" cy="1408"/>
          </a:xfrm>
          <a:prstGeom prst="line">
            <a:avLst/>
          </a:prstGeom>
          <a:ln w="9525">
            <a:solidFill>
              <a:srgbClr val="00703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" name="Picture 3"/>
          <p:cNvPicPr>
            <a:picLocks noChangeAspect="1"/>
          </p:cNvPicPr>
          <p:nvPr userDrawn="1"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601200" y="5892349"/>
            <a:ext cx="1499616" cy="666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73481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60" r:id="rId1"/>
    <p:sldLayoutId id="2147483861" r:id="rId2"/>
    <p:sldLayoutId id="2147483862" r:id="rId3"/>
    <p:sldLayoutId id="2147483863" r:id="rId4"/>
    <p:sldLayoutId id="2147483864" r:id="rId5"/>
    <p:sldLayoutId id="2147483737" r:id="rId6"/>
    <p:sldLayoutId id="2147483739" r:id="rId7"/>
    <p:sldLayoutId id="2147483740" r:id="rId8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 baseline="0">
          <a:solidFill>
            <a:srgbClr val="00703C"/>
          </a:solidFill>
          <a:latin typeface="+mj-lt"/>
          <a:ea typeface="+mj-ea"/>
          <a:cs typeface="+mj-cs"/>
        </a:defRPr>
      </a:lvl1pPr>
    </p:titleStyle>
    <p:bodyStyle>
      <a:lvl1pPr marL="342900" marR="0" indent="-342900" algn="ctr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itchFamily="34" charset="0"/>
        <a:buNone/>
        <a:tabLst/>
        <a:defRPr sz="3200" kern="1200" baseline="0">
          <a:solidFill>
            <a:srgbClr val="00703C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9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304801"/>
            <a:ext cx="9144000" cy="1470025"/>
          </a:xfrm>
        </p:spPr>
        <p:txBody>
          <a:bodyPr>
            <a:normAutofit/>
          </a:bodyPr>
          <a:lstStyle/>
          <a:p>
            <a:r>
              <a:rPr lang="en-US" sz="3600" dirty="0" smtClean="0"/>
              <a:t>FY 2019-2020 </a:t>
            </a:r>
            <a:br>
              <a:rPr lang="en-US" sz="3600" dirty="0" smtClean="0"/>
            </a:br>
            <a:r>
              <a:rPr lang="en-US" sz="3600" dirty="0" smtClean="0"/>
              <a:t>Budget Allocations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1505712" y="4018039"/>
            <a:ext cx="9144000" cy="1676400"/>
          </a:xfrm>
        </p:spPr>
        <p:txBody>
          <a:bodyPr>
            <a:normAutofit/>
          </a:bodyPr>
          <a:lstStyle/>
          <a:p>
            <a:pPr marL="0" indent="0"/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0" indent="0">
              <a:lnSpc>
                <a:spcPct val="95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Chancellor Philip Dubois</a:t>
            </a:r>
          </a:p>
          <a:p>
            <a:pPr marL="0" indent="0">
              <a:lnSpc>
                <a:spcPct val="95000"/>
              </a:lnSpc>
            </a:pPr>
            <a:r>
              <a:rPr lang="en-US" sz="2800" dirty="0">
                <a:latin typeface="Arial" pitchFamily="34" charset="0"/>
                <a:cs typeface="Arial" pitchFamily="34" charset="0"/>
              </a:rPr>
              <a:t>Thursday, January 17, 2019</a:t>
            </a:r>
          </a:p>
        </p:txBody>
      </p:sp>
      <p:pic>
        <p:nvPicPr>
          <p:cNvPr id="5122" name="Picture 2" descr="Download the UNC Charlotte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8200" y="2273590"/>
            <a:ext cx="2895600" cy="12456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065331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600" b="0" dirty="0" smtClean="0"/>
              <a:t>2019-2020 Recurring Budget Allocations </a:t>
            </a:r>
            <a:br>
              <a:rPr lang="en-US" sz="3600" b="0" dirty="0" smtClean="0"/>
            </a:br>
            <a:r>
              <a:rPr lang="en-US" sz="3600" b="0" dirty="0" smtClean="0"/>
              <a:t>Academic Affairs (52%)</a:t>
            </a:r>
            <a:endParaRPr lang="en-US" sz="36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65246852"/>
              </p:ext>
            </p:extLst>
          </p:nvPr>
        </p:nvGraphicFramePr>
        <p:xfrm>
          <a:off x="457200" y="1600200"/>
          <a:ext cx="10594847" cy="4216146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7429988">
                  <a:extLst>
                    <a:ext uri="{9D8B030D-6E8A-4147-A177-3AD203B41FA5}">
                      <a16:colId xmlns:a16="http://schemas.microsoft.com/office/drawing/2014/main" val="1808762686"/>
                    </a:ext>
                  </a:extLst>
                </a:gridCol>
                <a:gridCol w="1580849">
                  <a:extLst>
                    <a:ext uri="{9D8B030D-6E8A-4147-A177-3AD203B41FA5}">
                      <a16:colId xmlns:a16="http://schemas.microsoft.com/office/drawing/2014/main" val="4227718411"/>
                    </a:ext>
                  </a:extLst>
                </a:gridCol>
                <a:gridCol w="1584010">
                  <a:extLst>
                    <a:ext uri="{9D8B030D-6E8A-4147-A177-3AD203B41FA5}">
                      <a16:colId xmlns:a16="http://schemas.microsoft.com/office/drawing/2014/main" val="189539682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600" b="1" kern="1200" dirty="0" smtClean="0">
                          <a:effectLst/>
                        </a:rPr>
                        <a:t>FY 19</a:t>
                      </a:r>
                      <a:endParaRPr lang="en-US" sz="3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600" b="1" kern="1200" dirty="0" smtClean="0">
                          <a:effectLst/>
                        </a:rPr>
                        <a:t>FY 20</a:t>
                      </a:r>
                      <a:endParaRPr lang="en-US" sz="3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25215042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Non-Tenure Track Lecturer</a:t>
                      </a:r>
                      <a:r>
                        <a:rPr lang="en-US" sz="3200" kern="1200" baseline="0" dirty="0" smtClean="0">
                          <a:effectLst/>
                        </a:rPr>
                        <a:t> </a:t>
                      </a:r>
                      <a:r>
                        <a:rPr lang="en-US" sz="3200" kern="1200" dirty="0" smtClean="0">
                          <a:effectLst/>
                        </a:rPr>
                        <a:t>Equity Salary Adj.</a:t>
                      </a:r>
                      <a:endParaRPr lang="en-US" sz="3200" dirty="0"/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$967K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4104663933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Faculty Promotions &amp; Equity Adjustments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$816K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0492274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Administrative Salary Adjustment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$231K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22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Increased GASP Awards (N=169)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$557K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9937665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Increased Graduate Stipends 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$1.22M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835012903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Additional Faculty Positions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$894K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464176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effectLst/>
                        </a:rPr>
                        <a:t>$1.94M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effectLst/>
                        </a:rPr>
                        <a:t>$2.74M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2940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650983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13360"/>
            <a:ext cx="12192000" cy="11430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600" b="0" dirty="0" smtClean="0"/>
              <a:t>2019-2020 Recurring Budget Allocations </a:t>
            </a:r>
            <a:br>
              <a:rPr lang="en-US" sz="3600" b="0" dirty="0" smtClean="0"/>
            </a:br>
            <a:r>
              <a:rPr lang="en-US" sz="3600" b="0" dirty="0" smtClean="0"/>
              <a:t>Other Divisions</a:t>
            </a:r>
            <a:endParaRPr lang="en-US" sz="36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24802264"/>
              </p:ext>
            </p:extLst>
          </p:nvPr>
        </p:nvGraphicFramePr>
        <p:xfrm>
          <a:off x="457200" y="1356360"/>
          <a:ext cx="11049000" cy="450799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907192">
                  <a:extLst>
                    <a:ext uri="{9D8B030D-6E8A-4147-A177-3AD203B41FA5}">
                      <a16:colId xmlns:a16="http://schemas.microsoft.com/office/drawing/2014/main" val="1808762686"/>
                    </a:ext>
                  </a:extLst>
                </a:gridCol>
                <a:gridCol w="5331808">
                  <a:extLst>
                    <a:ext uri="{9D8B030D-6E8A-4147-A177-3AD203B41FA5}">
                      <a16:colId xmlns:a16="http://schemas.microsoft.com/office/drawing/2014/main" val="295442002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4227718411"/>
                    </a:ext>
                  </a:extLst>
                </a:gridCol>
                <a:gridCol w="2286000">
                  <a:extLst>
                    <a:ext uri="{9D8B030D-6E8A-4147-A177-3AD203B41FA5}">
                      <a16:colId xmlns:a16="http://schemas.microsoft.com/office/drawing/2014/main" val="1895396822"/>
                    </a:ext>
                  </a:extLst>
                </a:gridCol>
              </a:tblGrid>
              <a:tr h="472440">
                <a:tc gridSpan="2"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600" b="1" kern="1200" dirty="0" smtClean="0">
                          <a:effectLst/>
                        </a:rPr>
                        <a:t>FY 19</a:t>
                      </a:r>
                      <a:endParaRPr lang="en-US" sz="3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600" b="1" kern="1200" dirty="0" smtClean="0">
                          <a:effectLst/>
                        </a:rPr>
                        <a:t>FY 20</a:t>
                      </a:r>
                      <a:endParaRPr lang="en-US" sz="3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825215042"/>
                  </a:ext>
                </a:extLst>
              </a:tr>
              <a:tr h="466344">
                <a:tc gridSpan="2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effectLst/>
                        </a:rPr>
                        <a:t>Business Affairs (12%)</a:t>
                      </a:r>
                      <a:endParaRPr lang="en-US" sz="3200" b="1" dirty="0"/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$909K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4104663933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$171K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(transp. fee)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0492274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effectLst/>
                        </a:rPr>
                        <a:t>Uses: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Insurance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98653308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Personnel Salary Adj. (including Police)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22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Light Rail Security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9937665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Light Rail Program Management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835012903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Op.</a:t>
                      </a:r>
                      <a:r>
                        <a:rPr lang="en-US" sz="3200" kern="1200" baseline="0" dirty="0" smtClean="0">
                          <a:effectLst/>
                        </a:rPr>
                        <a:t> Funds for new bldgs. (Admissions, FOPS)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5674641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3200" dirty="0" smtClean="0"/>
                        <a:t>Maintenance and service</a:t>
                      </a:r>
                      <a:r>
                        <a:rPr lang="en-US" sz="3200" baseline="0" dirty="0" smtClean="0"/>
                        <a:t> agreements</a:t>
                      </a:r>
                      <a:endParaRPr lang="en-US" sz="3200" dirty="0"/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072940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5960428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600" b="0" dirty="0" smtClean="0"/>
              <a:t>2019-2020 Recurring Budget Allocations </a:t>
            </a:r>
            <a:br>
              <a:rPr lang="en-US" sz="3600" b="0" dirty="0" smtClean="0"/>
            </a:br>
            <a:r>
              <a:rPr lang="en-US" sz="3600" b="0" dirty="0" smtClean="0"/>
              <a:t>Other Divisions (cont’d)</a:t>
            </a:r>
            <a:endParaRPr lang="en-US" sz="36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95133965"/>
              </p:ext>
            </p:extLst>
          </p:nvPr>
        </p:nvGraphicFramePr>
        <p:xfrm>
          <a:off x="1371600" y="1676400"/>
          <a:ext cx="8382001" cy="3496056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055668">
                  <a:extLst>
                    <a:ext uri="{9D8B030D-6E8A-4147-A177-3AD203B41FA5}">
                      <a16:colId xmlns:a16="http://schemas.microsoft.com/office/drawing/2014/main" val="1808762686"/>
                    </a:ext>
                  </a:extLst>
                </a:gridCol>
                <a:gridCol w="3826795">
                  <a:extLst>
                    <a:ext uri="{9D8B030D-6E8A-4147-A177-3AD203B41FA5}">
                      <a16:colId xmlns:a16="http://schemas.microsoft.com/office/drawing/2014/main" val="2954420020"/>
                    </a:ext>
                  </a:extLst>
                </a:gridCol>
                <a:gridCol w="1749769">
                  <a:extLst>
                    <a:ext uri="{9D8B030D-6E8A-4147-A177-3AD203B41FA5}">
                      <a16:colId xmlns:a16="http://schemas.microsoft.com/office/drawing/2014/main" val="4227718411"/>
                    </a:ext>
                  </a:extLst>
                </a:gridCol>
                <a:gridCol w="1749769">
                  <a:extLst>
                    <a:ext uri="{9D8B030D-6E8A-4147-A177-3AD203B41FA5}">
                      <a16:colId xmlns:a16="http://schemas.microsoft.com/office/drawing/2014/main" val="1895396822"/>
                    </a:ext>
                  </a:extLst>
                </a:gridCol>
              </a:tblGrid>
              <a:tr h="472440">
                <a:tc gridSpan="2"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600" kern="1200" dirty="0" smtClean="0">
                          <a:effectLst/>
                        </a:rPr>
                        <a:t>FY 19</a:t>
                      </a:r>
                      <a:endParaRPr lang="en-US" sz="3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600" kern="1200" dirty="0" smtClean="0">
                          <a:effectLst/>
                        </a:rPr>
                        <a:t>FY 20</a:t>
                      </a:r>
                      <a:endParaRPr lang="en-US" sz="36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825215042"/>
                  </a:ext>
                </a:extLst>
              </a:tr>
              <a:tr h="466344">
                <a:tc gridSpan="2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effectLst/>
                        </a:rPr>
                        <a:t>Student Affairs (3%)</a:t>
                      </a:r>
                      <a:endParaRPr lang="en-US" sz="3200" b="1" dirty="0"/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$228K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4104663933"/>
                  </a:ext>
                </a:extLst>
              </a:tr>
              <a:tr h="466344">
                <a:tc gridSpan="4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0492274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effectLst/>
                        </a:rPr>
                        <a:t>Uses</a:t>
                      </a:r>
                      <a:r>
                        <a:rPr lang="en-US" sz="3200" kern="1200" dirty="0" smtClean="0">
                          <a:effectLst/>
                        </a:rPr>
                        <a:t>: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Greek</a:t>
                      </a:r>
                      <a:r>
                        <a:rPr lang="en-US" sz="3200" kern="1200" baseline="0" dirty="0" smtClean="0">
                          <a:effectLst/>
                        </a:rPr>
                        <a:t> Life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98653308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Student Support Services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22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Graphic Design position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9937665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Campus</a:t>
                      </a:r>
                      <a:r>
                        <a:rPr lang="en-US" sz="3200" kern="1200" baseline="0" dirty="0" smtClean="0">
                          <a:effectLst/>
                        </a:rPr>
                        <a:t> events software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8350129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8974306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" y="213360"/>
            <a:ext cx="12192000" cy="1143000"/>
          </a:xfrm>
        </p:spPr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600" b="0" dirty="0" smtClean="0"/>
              <a:t>2019-2020 Recurring Budget Allocations </a:t>
            </a:r>
            <a:br>
              <a:rPr lang="en-US" sz="3600" b="0" dirty="0" smtClean="0"/>
            </a:br>
            <a:r>
              <a:rPr lang="en-US" sz="3600" b="0" dirty="0" smtClean="0"/>
              <a:t>Other Divisions (cont’d)</a:t>
            </a:r>
            <a:endParaRPr lang="en-US" sz="36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95499084"/>
              </p:ext>
            </p:extLst>
          </p:nvPr>
        </p:nvGraphicFramePr>
        <p:xfrm>
          <a:off x="457200" y="1356360"/>
          <a:ext cx="10594847" cy="4507992"/>
        </p:xfrm>
        <a:graphic>
          <a:graphicData uri="http://schemas.openxmlformats.org/drawingml/2006/table">
            <a:tbl>
              <a:tblPr bandRow="1">
                <a:tableStyleId>{2D5ABB26-0587-4C30-8999-92F81FD0307C}</a:tableStyleId>
              </a:tblPr>
              <a:tblGrid>
                <a:gridCol w="1828800">
                  <a:extLst>
                    <a:ext uri="{9D8B030D-6E8A-4147-A177-3AD203B41FA5}">
                      <a16:colId xmlns:a16="http://schemas.microsoft.com/office/drawing/2014/main" val="1808762686"/>
                    </a:ext>
                  </a:extLst>
                </a:gridCol>
                <a:gridCol w="5601188">
                  <a:extLst>
                    <a:ext uri="{9D8B030D-6E8A-4147-A177-3AD203B41FA5}">
                      <a16:colId xmlns:a16="http://schemas.microsoft.com/office/drawing/2014/main" val="2954420020"/>
                    </a:ext>
                  </a:extLst>
                </a:gridCol>
                <a:gridCol w="1580849">
                  <a:extLst>
                    <a:ext uri="{9D8B030D-6E8A-4147-A177-3AD203B41FA5}">
                      <a16:colId xmlns:a16="http://schemas.microsoft.com/office/drawing/2014/main" val="4227718411"/>
                    </a:ext>
                  </a:extLst>
                </a:gridCol>
                <a:gridCol w="1584010">
                  <a:extLst>
                    <a:ext uri="{9D8B030D-6E8A-4147-A177-3AD203B41FA5}">
                      <a16:colId xmlns:a16="http://schemas.microsoft.com/office/drawing/2014/main" val="1895396822"/>
                    </a:ext>
                  </a:extLst>
                </a:gridCol>
              </a:tblGrid>
              <a:tr h="472440">
                <a:tc gridSpan="2">
                  <a:txBody>
                    <a:bodyPr/>
                    <a:lstStyle/>
                    <a:p>
                      <a:endParaRPr lang="en-US" sz="2800" dirty="0"/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600" b="1" kern="1200" dirty="0" smtClean="0">
                          <a:effectLst/>
                        </a:rPr>
                        <a:t>FY 19</a:t>
                      </a:r>
                      <a:endParaRPr lang="en-US" sz="3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600" b="1" kern="1200" dirty="0" smtClean="0">
                          <a:effectLst/>
                        </a:rPr>
                        <a:t>FY 20</a:t>
                      </a:r>
                      <a:endParaRPr lang="en-US" sz="3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825215042"/>
                  </a:ext>
                </a:extLst>
              </a:tr>
              <a:tr h="466344">
                <a:tc gridSpan="2"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effectLst/>
                        </a:rPr>
                        <a:t>University Advancement (7%)</a:t>
                      </a:r>
                      <a:endParaRPr lang="en-US" sz="3200" b="1" dirty="0"/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$608K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4104663933"/>
                  </a:ext>
                </a:extLst>
              </a:tr>
              <a:tr h="466344">
                <a:tc gridSpan="4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0492274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Uses: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Additional planned giving position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986533085"/>
                  </a:ext>
                </a:extLst>
              </a:tr>
              <a:tr h="350520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Additional TV producer/director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3622"/>
                  </a:ext>
                </a:extLst>
              </a:tr>
              <a:tr h="42062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Additional gift prospect research</a:t>
                      </a:r>
                      <a:r>
                        <a:rPr lang="en-US" sz="3200" kern="1200" baseline="0" dirty="0" smtClean="0">
                          <a:effectLst/>
                        </a:rPr>
                        <a:t> position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49937665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Additional major gift officer (Athletics)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835012903"/>
                  </a:ext>
                </a:extLst>
              </a:tr>
              <a:tr h="3901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gridSpan="3"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Additional funding for advertising/branding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1567464176"/>
                  </a:ext>
                </a:extLst>
              </a:tr>
              <a:tr h="304800">
                <a:tc>
                  <a:txBody>
                    <a:bodyPr/>
                    <a:lstStyle/>
                    <a:p>
                      <a:endParaRPr lang="en-US" sz="3600" dirty="0"/>
                    </a:p>
                  </a:txBody>
                  <a:tcPr marT="0" marB="0" anchor="ctr"/>
                </a:tc>
                <a:tc gridSpan="3">
                  <a:txBody>
                    <a:bodyPr/>
                    <a:lstStyle/>
                    <a:p>
                      <a:r>
                        <a:rPr lang="en-US" sz="3200" dirty="0" smtClean="0"/>
                        <a:t>Permanent funding for Chancellor Speaker Series</a:t>
                      </a:r>
                      <a:endParaRPr lang="en-US" sz="3200" dirty="0"/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tc hMerge="1"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T="0" marB="0" anchor="ctr"/>
                </a:tc>
                <a:extLst>
                  <a:ext uri="{0D108BD9-81ED-4DB2-BD59-A6C34878D82A}">
                    <a16:rowId xmlns:a16="http://schemas.microsoft.com/office/drawing/2014/main" val="2072940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841664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95000"/>
              </a:lnSpc>
            </a:pPr>
            <a:r>
              <a:rPr lang="en-US" sz="3600" b="0" dirty="0" smtClean="0"/>
              <a:t>2019-2020 Recurring Budget Allocations </a:t>
            </a:r>
            <a:br>
              <a:rPr lang="en-US" sz="3600" b="0" dirty="0" smtClean="0"/>
            </a:br>
            <a:r>
              <a:rPr lang="en-US" sz="3600" b="0" dirty="0" smtClean="0"/>
              <a:t>Chancellor = $2.33M (26%)</a:t>
            </a:r>
            <a:endParaRPr lang="en-US" sz="3600" b="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90356498"/>
              </p:ext>
            </p:extLst>
          </p:nvPr>
        </p:nvGraphicFramePr>
        <p:xfrm>
          <a:off x="1828800" y="1600200"/>
          <a:ext cx="8839199" cy="4216146"/>
        </p:xfrm>
        <a:graphic>
          <a:graphicData uri="http://schemas.openxmlformats.org/drawingml/2006/table">
            <a:tbl>
              <a:tblPr lastRow="1" bandRow="1">
                <a:tableStyleId>{2D5ABB26-0587-4C30-8999-92F81FD0307C}</a:tableStyleId>
              </a:tblPr>
              <a:tblGrid>
                <a:gridCol w="5383875">
                  <a:extLst>
                    <a:ext uri="{9D8B030D-6E8A-4147-A177-3AD203B41FA5}">
                      <a16:colId xmlns:a16="http://schemas.microsoft.com/office/drawing/2014/main" val="1808762686"/>
                    </a:ext>
                  </a:extLst>
                </a:gridCol>
                <a:gridCol w="1727662">
                  <a:extLst>
                    <a:ext uri="{9D8B030D-6E8A-4147-A177-3AD203B41FA5}">
                      <a16:colId xmlns:a16="http://schemas.microsoft.com/office/drawing/2014/main" val="4227718411"/>
                    </a:ext>
                  </a:extLst>
                </a:gridCol>
                <a:gridCol w="1727662">
                  <a:extLst>
                    <a:ext uri="{9D8B030D-6E8A-4147-A177-3AD203B41FA5}">
                      <a16:colId xmlns:a16="http://schemas.microsoft.com/office/drawing/2014/main" val="1895396822"/>
                    </a:ext>
                  </a:extLst>
                </a:gridCol>
              </a:tblGrid>
              <a:tr h="457200">
                <a:tc>
                  <a:txBody>
                    <a:bodyPr/>
                    <a:lstStyle/>
                    <a:p>
                      <a:endParaRPr lang="en-US" sz="28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600" b="1" kern="1200" dirty="0" smtClean="0">
                          <a:effectLst/>
                        </a:rPr>
                        <a:t>FY 19</a:t>
                      </a:r>
                      <a:endParaRPr lang="en-US" sz="3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600" b="1" kern="1200" dirty="0" smtClean="0">
                          <a:effectLst/>
                        </a:rPr>
                        <a:t>FY 20</a:t>
                      </a:r>
                      <a:endParaRPr lang="en-US" sz="36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2825215042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algn="l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SHRA Salary Adjust.</a:t>
                      </a:r>
                      <a:endParaRPr lang="en-US" sz="3200" dirty="0"/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$476K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82880" marT="0" marB="0" anchor="ctr"/>
                </a:tc>
                <a:extLst>
                  <a:ext uri="{0D108BD9-81ED-4DB2-BD59-A6C34878D82A}">
                    <a16:rowId xmlns:a16="http://schemas.microsoft.com/office/drawing/2014/main" val="4104663933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Info Tech Auditor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$139K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82880" marT="0" marB="0" anchor="ctr"/>
                </a:tc>
                <a:extLst>
                  <a:ext uri="{0D108BD9-81ED-4DB2-BD59-A6C34878D82A}">
                    <a16:rowId xmlns:a16="http://schemas.microsoft.com/office/drawing/2014/main" val="20492274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Title IX Case</a:t>
                      </a:r>
                      <a:r>
                        <a:rPr lang="en-US" sz="3200" kern="1200" baseline="0" dirty="0" smtClean="0">
                          <a:effectLst/>
                        </a:rPr>
                        <a:t> Manager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$68K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83622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Lab School Reserve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anchor="ctr"/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anchor="ctr"/>
                </a:tc>
                <a:tc>
                  <a:txBody>
                    <a:bodyPr/>
                    <a:lstStyle/>
                    <a:p>
                      <a:pPr marL="0" marR="0" lvl="0" indent="0" algn="r" defTabSz="914400" rtl="0" eaLnBrk="1" fontAlgn="auto" latinLnBrk="0" hangingPunct="1">
                        <a:lnSpc>
                          <a:spcPct val="9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kern="1200" dirty="0" smtClean="0">
                          <a:effectLst/>
                        </a:rPr>
                        <a:t>$650K</a:t>
                      </a:r>
                      <a:endParaRPr lang="en-US" sz="3200" kern="1200" dirty="0" smtClean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82880" anchor="ctr"/>
                </a:tc>
                <a:extLst>
                  <a:ext uri="{0D108BD9-81ED-4DB2-BD59-A6C34878D82A}">
                    <a16:rowId xmlns:a16="http://schemas.microsoft.com/office/drawing/2014/main" val="1149937665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l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Chancellor’s Reserve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0" marT="0" marB="0" anchor="ctr"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kern="1200" dirty="0" smtClean="0">
                          <a:effectLst/>
                        </a:rPr>
                        <a:t>$1.0M</a:t>
                      </a:r>
                      <a:endParaRPr lang="en-US" sz="3200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82880" marT="0" marB="0" anchor="ctr"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35012903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effectLst/>
                        </a:rPr>
                        <a:t>Total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9144" marT="0" marB="0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$683K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$1.65M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82880" marT="0" marB="0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567464176"/>
                  </a:ext>
                </a:extLst>
              </a:tr>
              <a:tr h="628650">
                <a:tc>
                  <a:txBody>
                    <a:bodyPr/>
                    <a:lstStyle/>
                    <a:p>
                      <a:pPr algn="r"/>
                      <a:r>
                        <a:rPr lang="en-US" sz="3600" b="1" dirty="0" smtClean="0"/>
                        <a:t>TOTAL Campus Allocations</a:t>
                      </a:r>
                      <a:endParaRPr lang="en-US" sz="3600" b="1" dirty="0"/>
                    </a:p>
                  </a:txBody>
                  <a:tcPr marR="9144" marT="0" marB="0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effectLst/>
                        </a:rPr>
                        <a:t>$4.54M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L="0" marR="182880" marT="0" marB="0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marL="0" algn="r" defTabSz="914400" rtl="0" eaLnBrk="1" latinLnBrk="0" hangingPunct="1">
                        <a:lnSpc>
                          <a:spcPct val="95000"/>
                        </a:lnSpc>
                      </a:pPr>
                      <a:r>
                        <a:rPr lang="en-US" sz="3200" b="1" kern="1200" dirty="0" smtClean="0">
                          <a:effectLst/>
                        </a:rPr>
                        <a:t>$2.74M</a:t>
                      </a:r>
                      <a:endParaRPr lang="en-US" sz="3200" b="1" kern="1200" dirty="0">
                        <a:solidFill>
                          <a:schemeClr val="tx1"/>
                        </a:solidFill>
                        <a:effectLst/>
                        <a:latin typeface="+mn-lt"/>
                        <a:ea typeface="+mn-ea"/>
                        <a:cs typeface="+mn-cs"/>
                      </a:endParaRPr>
                    </a:p>
                  </a:txBody>
                  <a:tcPr marR="182880" marT="0" marB="0" anchor="ctr">
                    <a:lnT w="3175" cap="flat" cmpd="sng" algn="ctr">
                      <a:solidFill>
                        <a:schemeClr val="bg1">
                          <a:lumMod val="6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extLst>
                  <a:ext uri="{0D108BD9-81ED-4DB2-BD59-A6C34878D82A}">
                    <a16:rowId xmlns:a16="http://schemas.microsoft.com/office/drawing/2014/main" val="207294046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63212013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Foundry">
      <a:dk1>
        <a:sysClr val="windowText" lastClr="000000"/>
      </a:dk1>
      <a:lt1>
        <a:sysClr val="window" lastClr="FFFFFF"/>
      </a:lt1>
      <a:dk2>
        <a:srgbClr val="676A55"/>
      </a:dk2>
      <a:lt2>
        <a:srgbClr val="EAEBDE"/>
      </a:lt2>
      <a:accent1>
        <a:srgbClr val="72A376"/>
      </a:accent1>
      <a:accent2>
        <a:srgbClr val="B0CCB0"/>
      </a:accent2>
      <a:accent3>
        <a:srgbClr val="A8CDD7"/>
      </a:accent3>
      <a:accent4>
        <a:srgbClr val="C0BEAF"/>
      </a:accent4>
      <a:accent5>
        <a:srgbClr val="CEC597"/>
      </a:accent5>
      <a:accent6>
        <a:srgbClr val="E8B7B7"/>
      </a:accent6>
      <a:hlink>
        <a:srgbClr val="DB5353"/>
      </a:hlink>
      <a:folHlink>
        <a:srgbClr val="903638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UNC Charlotte Powerpoint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NC Charlotte Powerpoint" id="{372A6E42-DA43-44CC-A42A-BCE6F605F895}" vid="{EC26A2E1-3200-4464-A75F-65958664BB36}"/>
    </a:ext>
  </a:extLst>
</a:theme>
</file>

<file path=ppt/theme/theme3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Green Yellow">
      <a:dk1>
        <a:sysClr val="windowText" lastClr="000000"/>
      </a:dk1>
      <a:lt1>
        <a:sysClr val="window" lastClr="FFFFFF"/>
      </a:lt1>
      <a:dk2>
        <a:srgbClr val="455F51"/>
      </a:dk2>
      <a:lt2>
        <a:srgbClr val="E2DFCC"/>
      </a:lt2>
      <a:accent1>
        <a:srgbClr val="99CB38"/>
      </a:accent1>
      <a:accent2>
        <a:srgbClr val="63A537"/>
      </a:accent2>
      <a:accent3>
        <a:srgbClr val="37A76F"/>
      </a:accent3>
      <a:accent4>
        <a:srgbClr val="44C1A3"/>
      </a:accent4>
      <a:accent5>
        <a:srgbClr val="4EB3CF"/>
      </a:accent5>
      <a:accent6>
        <a:srgbClr val="51C3F9"/>
      </a:accent6>
      <a:hlink>
        <a:srgbClr val="EE7B08"/>
      </a:hlink>
      <a:folHlink>
        <a:srgbClr val="977B2D"/>
      </a:folHlink>
    </a:clrScheme>
    <a:fontScheme name="Calibri">
      <a:maj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item1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Props1.xml><?xml version="1.0" encoding="utf-8"?>
<ds:datastoreItem xmlns:ds="http://schemas.openxmlformats.org/officeDocument/2006/customXml" ds:itemID="{0FD44557-C150-4AA7-97B1-62E80215203E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239</Words>
  <Application>Microsoft Office PowerPoint</Application>
  <PresentationFormat>Widescreen</PresentationFormat>
  <Paragraphs>77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6</vt:i4>
      </vt:variant>
    </vt:vector>
  </HeadingPairs>
  <TitlesOfParts>
    <vt:vector size="13" baseType="lpstr">
      <vt:lpstr>ＭＳ Ｐゴシック</vt:lpstr>
      <vt:lpstr>Arial</vt:lpstr>
      <vt:lpstr>Calibri</vt:lpstr>
      <vt:lpstr>Wingdings</vt:lpstr>
      <vt:lpstr>Wingdings 2</vt:lpstr>
      <vt:lpstr>Equity</vt:lpstr>
      <vt:lpstr>UNC Charlotte Powerpoint</vt:lpstr>
      <vt:lpstr>FY 2019-2020  Budget Allocations</vt:lpstr>
      <vt:lpstr>2019-2020 Recurring Budget Allocations  Academic Affairs (52%)</vt:lpstr>
      <vt:lpstr>2019-2020 Recurring Budget Allocations  Other Divisions</vt:lpstr>
      <vt:lpstr>2019-2020 Recurring Budget Allocations  Other Divisions (cont’d)</vt:lpstr>
      <vt:lpstr>2019-2020 Recurring Budget Allocations  Other Divisions (cont’d)</vt:lpstr>
      <vt:lpstr>2019-2020 Recurring Budget Allocations  Chancellor = $2.33M (26%)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cp:lastModifiedBy/>
  <cp:revision>1</cp:revision>
  <dcterms:modified xsi:type="dcterms:W3CDTF">2019-01-14T22:08:56Z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TC034606049991</vt:lpwstr>
  </property>
</Properties>
</file>