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8" r:id="rId2"/>
    <p:sldMasterId id="2147483859" r:id="rId3"/>
  </p:sldMasterIdLst>
  <p:notesMasterIdLst>
    <p:notesMasterId r:id="rId10"/>
  </p:notesMasterIdLst>
  <p:handoutMasterIdLst>
    <p:handoutMasterId r:id="rId11"/>
  </p:handoutMasterIdLst>
  <p:sldIdLst>
    <p:sldId id="331" r:id="rId4"/>
    <p:sldId id="332" r:id="rId5"/>
    <p:sldId id="333" r:id="rId6"/>
    <p:sldId id="334" r:id="rId7"/>
    <p:sldId id="335" r:id="rId8"/>
    <p:sldId id="336" r:id="rId9"/>
  </p:sldIdLst>
  <p:sldSz cx="12192000" cy="6858000"/>
  <p:notesSz cx="7010400" cy="9296400"/>
  <p:defaultTextStyle>
    <a:defPPr>
      <a:defRPr lang="en-US"/>
    </a:defPPr>
    <a:lvl1pPr marL="0" algn="l" defTabSz="82058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0291" algn="l" defTabSz="82058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0583" algn="l" defTabSz="82058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30874" algn="l" defTabSz="82058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41165" algn="l" defTabSz="82058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51456" algn="l" defTabSz="82058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61748" algn="l" defTabSz="82058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72039" algn="l" defTabSz="82058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82330" algn="l" defTabSz="82058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0" userDrawn="1">
          <p15:clr>
            <a:srgbClr val="A4A3A4"/>
          </p15:clr>
        </p15:guide>
        <p15:guide id="2" pos="5120" userDrawn="1">
          <p15:clr>
            <a:srgbClr val="A4A3A4"/>
          </p15:clr>
        </p15:guide>
        <p15:guide id="3" pos="9728" userDrawn="1">
          <p15:clr>
            <a:srgbClr val="A4A3A4"/>
          </p15:clr>
        </p15:guide>
        <p15:guide id="4" orient="horz" pos="4080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729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40"/>
    <a:srgbClr val="00703C"/>
    <a:srgbClr val="020400"/>
    <a:srgbClr val="426794"/>
    <a:srgbClr val="3B608C"/>
    <a:srgbClr val="375A84"/>
    <a:srgbClr val="416995"/>
    <a:srgbClr val="375883"/>
    <a:srgbClr val="006437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4783" autoAdjust="0"/>
  </p:normalViewPr>
  <p:slideViewPr>
    <p:cSldViewPr>
      <p:cViewPr varScale="1">
        <p:scale>
          <a:sx n="109" d="100"/>
          <a:sy n="109" d="100"/>
        </p:scale>
        <p:origin x="552" y="108"/>
      </p:cViewPr>
      <p:guideLst>
        <p:guide orient="horz" pos="3360"/>
        <p:guide pos="5120"/>
        <p:guide pos="9728"/>
        <p:guide orient="horz" pos="4080"/>
        <p:guide pos="3840"/>
        <p:guide pos="729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53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37840" cy="466434"/>
          </a:xfrm>
          <a:prstGeom prst="rect">
            <a:avLst/>
          </a:prstGeom>
        </p:spPr>
        <p:txBody>
          <a:bodyPr vert="horz" lIns="92742" tIns="46371" rIns="92742" bIns="463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3"/>
            <a:ext cx="3037840" cy="466434"/>
          </a:xfrm>
          <a:prstGeom prst="rect">
            <a:avLst/>
          </a:prstGeom>
        </p:spPr>
        <p:txBody>
          <a:bodyPr vert="horz" lIns="92742" tIns="46371" rIns="92742" bIns="46371" rtlCol="0"/>
          <a:lstStyle>
            <a:lvl1pPr algn="r">
              <a:defRPr sz="1200"/>
            </a:lvl1pPr>
          </a:lstStyle>
          <a:p>
            <a:fld id="{68796EA6-6F25-4F19-87BA-7ADCC16DAEFF}" type="datetimeFigureOut">
              <a:rPr lang="en-US" smtClean="0"/>
              <a:t>1/14/2019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74"/>
            <a:ext cx="3037840" cy="466433"/>
          </a:xfrm>
          <a:prstGeom prst="rect">
            <a:avLst/>
          </a:prstGeom>
        </p:spPr>
        <p:txBody>
          <a:bodyPr vert="horz" lIns="92742" tIns="46371" rIns="92742" bIns="463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74"/>
            <a:ext cx="3037840" cy="466433"/>
          </a:xfrm>
          <a:prstGeom prst="rect">
            <a:avLst/>
          </a:prstGeom>
        </p:spPr>
        <p:txBody>
          <a:bodyPr vert="horz" lIns="92742" tIns="46371" rIns="92742" bIns="46371" rtlCol="0" anchor="b"/>
          <a:lstStyle>
            <a:lvl1pPr algn="r">
              <a:defRPr sz="1200"/>
            </a:lvl1pPr>
          </a:lstStyle>
          <a:p>
            <a:fld id="{C64E50CC-F33A-4EF4-9F12-93EC4A21A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37840" cy="466434"/>
          </a:xfrm>
          <a:prstGeom prst="rect">
            <a:avLst/>
          </a:prstGeom>
        </p:spPr>
        <p:txBody>
          <a:bodyPr vert="horz" lIns="92742" tIns="46371" rIns="92742" bIns="463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3"/>
            <a:ext cx="3037840" cy="466434"/>
          </a:xfrm>
          <a:prstGeom prst="rect">
            <a:avLst/>
          </a:prstGeom>
        </p:spPr>
        <p:txBody>
          <a:bodyPr vert="horz" lIns="92742" tIns="46371" rIns="92742" bIns="46371" rtlCol="0"/>
          <a:lstStyle>
            <a:lvl1pPr algn="r">
              <a:defRPr sz="1200"/>
            </a:lvl1pPr>
          </a:lstStyle>
          <a:p>
            <a:fld id="{C39C172E-A8B5-46F6-B05C-DFA3E2E0F207}" type="datetimeFigureOut">
              <a:rPr lang="en-US" smtClean="0"/>
              <a:t>1/14/2019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62050"/>
            <a:ext cx="5581650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42" tIns="46371" rIns="92742" bIns="4637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4"/>
            <a:ext cx="5608320" cy="3660458"/>
          </a:xfrm>
          <a:prstGeom prst="rect">
            <a:avLst/>
          </a:prstGeom>
        </p:spPr>
        <p:txBody>
          <a:bodyPr vert="horz" lIns="92742" tIns="46371" rIns="92742" bIns="4637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74"/>
            <a:ext cx="3037840" cy="466433"/>
          </a:xfrm>
          <a:prstGeom prst="rect">
            <a:avLst/>
          </a:prstGeom>
        </p:spPr>
        <p:txBody>
          <a:bodyPr vert="horz" lIns="92742" tIns="46371" rIns="92742" bIns="463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74"/>
            <a:ext cx="3037840" cy="466433"/>
          </a:xfrm>
          <a:prstGeom prst="rect">
            <a:avLst/>
          </a:prstGeom>
        </p:spPr>
        <p:txBody>
          <a:bodyPr vert="horz" lIns="92742" tIns="46371" rIns="92742" bIns="46371" rtlCol="0" anchor="b"/>
          <a:lstStyle>
            <a:lvl1pPr algn="r">
              <a:defRPr sz="1200"/>
            </a:lvl1pPr>
          </a:lstStyle>
          <a:p>
            <a:fld id="{32674CE4-FBD8-4481-AEFB-CA53E599A7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2058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0291" algn="l" defTabSz="82058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0583" algn="l" defTabSz="82058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30874" algn="l" defTabSz="82058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41165" algn="l" defTabSz="82058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51456" algn="l" defTabSz="82058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61748" algn="l" defTabSz="82058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72039" algn="l" defTabSz="82058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82330" algn="l" defTabSz="82058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4375" y="1162050"/>
            <a:ext cx="5581650" cy="3140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636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EAEBDE"/>
              </a:buClr>
              <a:buSzPct val="75000"/>
              <a:buFont typeface="Wingdings" charset="0"/>
              <a:buChar char="n"/>
            </a:pPr>
            <a:endParaRPr lang="en-US" sz="3200">
              <a:solidFill>
                <a:prstClr val="white"/>
              </a:solidFill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EAEBDE"/>
              </a:buClr>
              <a:buSzPct val="75000"/>
              <a:buFont typeface="Wingdings" charset="0"/>
              <a:buChar char="n"/>
            </a:pPr>
            <a:endParaRPr lang="en-US" sz="3200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buClr>
                <a:srgbClr val="EAEBDE"/>
              </a:buClr>
            </a:pPr>
            <a:fld id="{8E36636D-D922-432D-A958-524484B5923D}" type="datetimeFigureOut">
              <a:rPr lang="en-US" smtClean="0">
                <a:solidFill>
                  <a:srgbClr val="676A55"/>
                </a:solidFill>
              </a:rPr>
              <a:pPr>
                <a:buClr>
                  <a:srgbClr val="EAEBDE"/>
                </a:buClr>
              </a:pPr>
              <a:t>1/14/2019</a:t>
            </a:fld>
            <a:endParaRPr lang="en-US">
              <a:solidFill>
                <a:srgbClr val="676A55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Clr>
                <a:srgbClr val="EAEBDE"/>
              </a:buClr>
            </a:pPr>
            <a:endParaRPr lang="en-US">
              <a:solidFill>
                <a:srgbClr val="676A55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buClr>
                <a:srgbClr val="EAEBDE"/>
              </a:buClr>
            </a:pPr>
            <a:fld id="{DF28FB93-0A08-4E7D-8E63-9EFA29F1E093}" type="slidenum">
              <a:rPr lang="en-US" smtClean="0"/>
              <a:pPr>
                <a:buClr>
                  <a:srgbClr val="EAEBDE"/>
                </a:buClr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EAEBDE"/>
              </a:buClr>
              <a:buSzPct val="75000"/>
              <a:buFont typeface="Wingdings" charset="0"/>
              <a:buChar char="n"/>
            </a:pPr>
            <a:endParaRPr lang="en-US" sz="32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EAEBDE"/>
              </a:buClr>
              <a:buSzPct val="75000"/>
              <a:buFont typeface="Wingdings" charset="0"/>
              <a:buChar char="n"/>
            </a:pPr>
            <a:endParaRPr lang="en-US" sz="32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EAEBDE"/>
              </a:buClr>
              <a:buSzPct val="75000"/>
              <a:buFont typeface="Wingdings" charset="0"/>
              <a:buChar char="n"/>
            </a:pPr>
            <a:endParaRPr lang="en-US" sz="320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584160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buClr>
                <a:srgbClr val="EAEBDE"/>
              </a:buClr>
              <a:defRPr/>
            </a:pPr>
            <a:endParaRPr lang="en-US">
              <a:solidFill>
                <a:srgbClr val="676A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Clr>
                <a:srgbClr val="EAEBDE"/>
              </a:buClr>
              <a:defRPr/>
            </a:pPr>
            <a:endParaRPr lang="en-US">
              <a:solidFill>
                <a:srgbClr val="676A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rgbClr val="EAEBDE"/>
              </a:buClr>
              <a:defRPr/>
            </a:pPr>
            <a:fld id="{A965E54A-6E03-F641-84D3-E92A1BD0F036}" type="slidenum">
              <a:rPr lang="en-US" smtClean="0"/>
              <a:pPr>
                <a:buClr>
                  <a:srgbClr val="EAEBDE"/>
                </a:buCl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21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buClr>
                <a:srgbClr val="EAEBDE"/>
              </a:buClr>
              <a:defRPr/>
            </a:pPr>
            <a:endParaRPr lang="en-US">
              <a:solidFill>
                <a:srgbClr val="676A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Clr>
                <a:srgbClr val="EAEBDE"/>
              </a:buClr>
              <a:defRPr/>
            </a:pPr>
            <a:endParaRPr lang="en-US">
              <a:solidFill>
                <a:srgbClr val="676A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rgbClr val="EAEBDE"/>
              </a:buClr>
              <a:defRPr/>
            </a:pPr>
            <a:fld id="{F7845EFE-18BF-1B49-B6DD-65E9962BD1FA}" type="slidenum">
              <a:rPr lang="en-US" smtClean="0"/>
              <a:pPr>
                <a:buClr>
                  <a:srgbClr val="EAEBDE"/>
                </a:buCl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35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buClr>
                <a:srgbClr val="EAEBDE"/>
              </a:buClr>
              <a:defRPr/>
            </a:pPr>
            <a:endParaRPr lang="en-US">
              <a:solidFill>
                <a:srgbClr val="676A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buClr>
                <a:srgbClr val="EAEBDE"/>
              </a:buClr>
              <a:defRPr/>
            </a:pPr>
            <a:fld id="{CFB15918-4EEA-EA49-9ED0-E8B60657D060}" type="slidenum">
              <a:rPr lang="en-US"/>
              <a:pPr>
                <a:buClr>
                  <a:srgbClr val="EAEBDE"/>
                </a:buCl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buClr>
                <a:srgbClr val="EAEBDE"/>
              </a:buClr>
              <a:defRPr/>
            </a:pPr>
            <a:endParaRPr lang="en-US">
              <a:solidFill>
                <a:srgbClr val="676A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309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11377208" y="-14941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EAEBDE"/>
              </a:buClr>
              <a:buSzPct val="75000"/>
              <a:buFont typeface="Wingdings" pitchFamily="2" charset="2"/>
              <a:buChar char="n"/>
              <a:defRPr/>
            </a:pPr>
            <a:endParaRPr lang="en-US" sz="320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68301" y="0"/>
            <a:ext cx="139700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EAEBDE"/>
              </a:buClr>
              <a:buSzPct val="75000"/>
              <a:buFont typeface="Wingdings" pitchFamily="2" charset="2"/>
              <a:buChar char="n"/>
              <a:defRPr/>
            </a:pPr>
            <a:endParaRPr lang="en-US" sz="320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320801" y="0"/>
            <a:ext cx="243417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EAEBDE"/>
              </a:buClr>
              <a:buSzPct val="75000"/>
              <a:buFont typeface="Wingdings" pitchFamily="2" charset="2"/>
              <a:buChar char="n"/>
              <a:defRPr/>
            </a:pPr>
            <a:endParaRPr lang="en-US" sz="32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521885" y="0"/>
            <a:ext cx="306916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EAEBDE"/>
              </a:buClr>
              <a:buSzPct val="75000"/>
              <a:buFont typeface="Wingdings" pitchFamily="2" charset="2"/>
              <a:buChar char="n"/>
              <a:defRPr/>
            </a:pPr>
            <a:endParaRPr lang="en-US" sz="3200">
              <a:solidFill>
                <a:prstClr val="white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EAEBDE"/>
              </a:buClr>
              <a:buSzPct val="75000"/>
              <a:buFont typeface="Wingdings" pitchFamily="2" charset="2"/>
              <a:buChar char="n"/>
              <a:defRPr/>
            </a:pPr>
            <a:endParaRPr lang="en-US" sz="3200">
              <a:solidFill>
                <a:prstClr val="black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EAEBDE"/>
              </a:buClr>
              <a:buSzPct val="75000"/>
              <a:buFont typeface="Wingdings" pitchFamily="2" charset="2"/>
              <a:buChar char="n"/>
              <a:defRPr/>
            </a:pPr>
            <a:endParaRPr lang="en-US" sz="3200">
              <a:solidFill>
                <a:prstClr val="black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17856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EAEBDE"/>
              </a:buClr>
              <a:buSzPct val="75000"/>
              <a:buFont typeface="Wingdings" pitchFamily="2" charset="2"/>
              <a:buChar char="n"/>
              <a:defRPr/>
            </a:pPr>
            <a:endParaRPr lang="en-US" sz="3200">
              <a:solidFill>
                <a:prstClr val="black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1379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EAEBDE"/>
              </a:buClr>
              <a:buSzPct val="75000"/>
              <a:buFont typeface="Wingdings" pitchFamily="2" charset="2"/>
              <a:buChar char="n"/>
              <a:defRPr/>
            </a:pPr>
            <a:endParaRPr lang="en-US" sz="3200">
              <a:solidFill>
                <a:prstClr val="black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EAEBDE"/>
              </a:buClr>
              <a:buSzPct val="75000"/>
              <a:buFont typeface="Wingdings" pitchFamily="2" charset="2"/>
              <a:buChar char="n"/>
              <a:defRPr/>
            </a:pPr>
            <a:endParaRPr lang="en-US" sz="3200">
              <a:solidFill>
                <a:prstClr val="black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215178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EAEBDE"/>
              </a:buClr>
              <a:buSzPct val="75000"/>
              <a:buFont typeface="Wingdings" pitchFamily="2" charset="2"/>
              <a:buChar char="n"/>
              <a:defRPr/>
            </a:pPr>
            <a:endParaRPr lang="en-US" sz="3200">
              <a:solidFill>
                <a:prstClr val="black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EAEBDE"/>
              </a:buClr>
              <a:buSzPct val="75000"/>
              <a:buFont typeface="Wingdings" pitchFamily="2" charset="2"/>
              <a:buChar char="n"/>
              <a:defRPr/>
            </a:pPr>
            <a:endParaRPr lang="en-US" sz="32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27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NCC_Logo_4c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0184" y="6218238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 flipV="1">
            <a:off x="1341967" y="6629400"/>
            <a:ext cx="7924800" cy="0"/>
          </a:xfrm>
          <a:prstGeom prst="line">
            <a:avLst/>
          </a:prstGeom>
          <a:ln w="25400">
            <a:solidFill>
              <a:srgbClr val="0070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676A55"/>
                </a:solidFill>
              </a:rPr>
              <a:t>May 13, 2008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676A55"/>
                </a:solidFill>
              </a:rPr>
              <a:t>Rotary Club of Charlotte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fld id="{F17C9677-04E4-4922-AF82-C9DC1747B0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61194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8"/>
            <a:ext cx="12192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213460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UNCC_Logo_RG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50400" y="5909716"/>
            <a:ext cx="2184171" cy="728422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8"/>
            <a:ext cx="12192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464346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00703C"/>
                </a:solidFill>
                <a:latin typeface="Arial" pitchFamily="34" charset="0"/>
              </a:defRPr>
            </a:lvl1pPr>
            <a:lvl2pPr>
              <a:defRPr sz="2600" baseline="0">
                <a:solidFill>
                  <a:srgbClr val="00703C"/>
                </a:solidFill>
                <a:latin typeface="Arial" pitchFamily="34" charset="0"/>
              </a:defRPr>
            </a:lvl2pPr>
            <a:lvl3pPr>
              <a:defRPr sz="2600" baseline="0">
                <a:solidFill>
                  <a:srgbClr val="00703C"/>
                </a:solidFill>
                <a:latin typeface="Arial" pitchFamily="34" charset="0"/>
              </a:defRPr>
            </a:lvl3pPr>
            <a:lvl4pPr>
              <a:defRPr sz="2600" baseline="0">
                <a:solidFill>
                  <a:srgbClr val="00703C"/>
                </a:solidFill>
                <a:latin typeface="Arial" pitchFamily="34" charset="0"/>
              </a:defRPr>
            </a:lvl4pPr>
            <a:lvl5pPr>
              <a:defRPr sz="2600" baseline="0">
                <a:solidFill>
                  <a:srgbClr val="00703C"/>
                </a:solidFill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8"/>
            <a:ext cx="12192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1104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524001"/>
            <a:ext cx="5386917" cy="4602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524001"/>
            <a:ext cx="5389033" cy="4602163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00703C"/>
                </a:solidFill>
                <a:latin typeface="Arial" pitchFamily="34" charset="0"/>
              </a:defRPr>
            </a:lvl1pPr>
            <a:lvl2pPr>
              <a:defRPr sz="2600" baseline="0">
                <a:solidFill>
                  <a:srgbClr val="00703C"/>
                </a:solidFill>
                <a:latin typeface="Arial" pitchFamily="34" charset="0"/>
              </a:defRPr>
            </a:lvl2pPr>
            <a:lvl3pPr>
              <a:defRPr sz="2600" baseline="0">
                <a:solidFill>
                  <a:srgbClr val="00703C"/>
                </a:solidFill>
                <a:latin typeface="Arial" pitchFamily="34" charset="0"/>
              </a:defRPr>
            </a:lvl3pPr>
            <a:lvl4pPr>
              <a:defRPr sz="2600" baseline="0">
                <a:solidFill>
                  <a:srgbClr val="00703C"/>
                </a:solidFill>
                <a:latin typeface="Arial" pitchFamily="34" charset="0"/>
              </a:defRPr>
            </a:lvl4pPr>
            <a:lvl5pPr>
              <a:defRPr sz="2600" baseline="0">
                <a:solidFill>
                  <a:srgbClr val="00703C"/>
                </a:solidFill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8"/>
            <a:ext cx="12192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493269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8"/>
            <a:ext cx="12192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464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6065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8"/>
            <a:ext cx="12192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0883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00703C"/>
                </a:solidFill>
                <a:latin typeface="Arial" pitchFamily="34" charset="0"/>
              </a:defRPr>
            </a:lvl1pPr>
            <a:lvl2pPr>
              <a:defRPr sz="2600" baseline="0">
                <a:solidFill>
                  <a:srgbClr val="00703C"/>
                </a:solidFill>
                <a:latin typeface="Arial" pitchFamily="34" charset="0"/>
              </a:defRPr>
            </a:lvl2pPr>
            <a:lvl3pPr>
              <a:defRPr sz="2600" baseline="0">
                <a:solidFill>
                  <a:srgbClr val="00703C"/>
                </a:solidFill>
                <a:latin typeface="Arial" pitchFamily="34" charset="0"/>
              </a:defRPr>
            </a:lvl3pPr>
            <a:lvl4pPr>
              <a:defRPr sz="2600" baseline="0">
                <a:solidFill>
                  <a:srgbClr val="00703C"/>
                </a:solidFill>
                <a:latin typeface="Arial" pitchFamily="34" charset="0"/>
              </a:defRPr>
            </a:lvl4pPr>
            <a:lvl5pPr>
              <a:defRPr sz="2600" baseline="0">
                <a:solidFill>
                  <a:srgbClr val="00703C"/>
                </a:solidFill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8"/>
            <a:ext cx="12192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659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524001"/>
            <a:ext cx="5386917" cy="4602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524001"/>
            <a:ext cx="5389033" cy="4602163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00703C"/>
                </a:solidFill>
                <a:latin typeface="Arial" pitchFamily="34" charset="0"/>
              </a:defRPr>
            </a:lvl1pPr>
            <a:lvl2pPr>
              <a:defRPr sz="2600" baseline="0">
                <a:solidFill>
                  <a:srgbClr val="00703C"/>
                </a:solidFill>
                <a:latin typeface="Arial" pitchFamily="34" charset="0"/>
              </a:defRPr>
            </a:lvl2pPr>
            <a:lvl3pPr>
              <a:defRPr sz="2600" baseline="0">
                <a:solidFill>
                  <a:srgbClr val="00703C"/>
                </a:solidFill>
                <a:latin typeface="Arial" pitchFamily="34" charset="0"/>
              </a:defRPr>
            </a:lvl3pPr>
            <a:lvl4pPr>
              <a:defRPr sz="2600" baseline="0">
                <a:solidFill>
                  <a:srgbClr val="00703C"/>
                </a:solidFill>
                <a:latin typeface="Arial" pitchFamily="34" charset="0"/>
              </a:defRPr>
            </a:lvl4pPr>
            <a:lvl5pPr>
              <a:defRPr sz="2600" baseline="0">
                <a:solidFill>
                  <a:srgbClr val="00703C"/>
                </a:solidFill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8"/>
            <a:ext cx="12192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18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EAEBDE"/>
              </a:buClr>
              <a:buSzPct val="75000"/>
              <a:buFont typeface="Wingdings" charset="0"/>
              <a:buChar char="n"/>
            </a:pPr>
            <a:endParaRPr lang="en-US" sz="3200">
              <a:solidFill>
                <a:prstClr val="white"/>
              </a:solidFill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EAEBDE"/>
              </a:buClr>
              <a:buSzPct val="75000"/>
              <a:buFont typeface="Wingdings" charset="0"/>
              <a:buChar char="n"/>
            </a:pPr>
            <a:endParaRPr lang="en-US" sz="32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buClr>
                <a:srgbClr val="EAEBDE"/>
              </a:buClr>
            </a:pPr>
            <a:fld id="{8E36636D-D922-432D-A958-524484B5923D}" type="datetimeFigureOut">
              <a:rPr lang="en-US" smtClean="0">
                <a:solidFill>
                  <a:srgbClr val="676A55"/>
                </a:solidFill>
              </a:rPr>
              <a:pPr>
                <a:buClr>
                  <a:srgbClr val="EAEBDE"/>
                </a:buClr>
              </a:pPr>
              <a:t>1/14/2019</a:t>
            </a:fld>
            <a:endParaRPr lang="en-US">
              <a:solidFill>
                <a:srgbClr val="676A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pPr>
              <a:buClr>
                <a:srgbClr val="EAEBDE"/>
              </a:buClr>
            </a:pPr>
            <a:endParaRPr lang="en-US">
              <a:solidFill>
                <a:srgbClr val="676A55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EAEBDE"/>
              </a:buClr>
              <a:buSzPct val="75000"/>
              <a:buFont typeface="Wingdings" charset="0"/>
              <a:buChar char="n"/>
            </a:pPr>
            <a:endParaRPr lang="en-US" sz="32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EAEBDE"/>
              </a:buClr>
              <a:buSzPct val="75000"/>
              <a:buFont typeface="Wingdings" charset="0"/>
              <a:buChar char="n"/>
            </a:pPr>
            <a:endParaRPr lang="en-US" sz="32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EAEBDE"/>
              </a:buClr>
              <a:buSzPct val="75000"/>
              <a:buFont typeface="Wingdings" charset="0"/>
              <a:buChar char="n"/>
            </a:pPr>
            <a:endParaRPr lang="en-US" sz="32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pPr>
              <a:buClr>
                <a:srgbClr val="EAEBDE"/>
              </a:buClr>
            </a:pPr>
            <a:fld id="{DF28FB93-0A08-4E7D-8E63-9EFA29F1E093}" type="slidenum">
              <a:rPr lang="en-US" smtClean="0"/>
              <a:pPr>
                <a:buClr>
                  <a:srgbClr val="EAEBDE"/>
                </a:buClr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643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buClr>
                <a:srgbClr val="EAEBDE"/>
              </a:buClr>
              <a:defRPr/>
            </a:pPr>
            <a:endParaRPr lang="en-US">
              <a:solidFill>
                <a:srgbClr val="676A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Clr>
                <a:srgbClr val="EAEBDE"/>
              </a:buClr>
              <a:defRPr/>
            </a:pPr>
            <a:endParaRPr lang="en-US">
              <a:solidFill>
                <a:srgbClr val="676A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rgbClr val="EAEBDE"/>
              </a:buClr>
              <a:defRPr/>
            </a:pPr>
            <a:fld id="{77E38DE1-5849-FE4C-A0A6-D1C41ADBCC90}" type="slidenum">
              <a:rPr lang="en-US" smtClean="0"/>
              <a:pPr>
                <a:buClr>
                  <a:srgbClr val="EAEBDE"/>
                </a:buCl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18630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buClr>
                <a:srgbClr val="EAEBDE"/>
              </a:buClr>
              <a:defRPr/>
            </a:pPr>
            <a:endParaRPr lang="en-US">
              <a:solidFill>
                <a:srgbClr val="676A55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Clr>
                <a:srgbClr val="EAEBDE"/>
              </a:buClr>
              <a:defRPr/>
            </a:pPr>
            <a:endParaRPr lang="en-US">
              <a:solidFill>
                <a:srgbClr val="676A55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rgbClr val="EAEBDE"/>
              </a:buClr>
              <a:defRPr/>
            </a:pPr>
            <a:fld id="{461060ED-63F1-4C47-A116-5767DAC4C7DC}" type="slidenum">
              <a:rPr lang="en-US" smtClean="0"/>
              <a:pPr>
                <a:buClr>
                  <a:srgbClr val="EAEBDE"/>
                </a:buCl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5677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buClr>
                <a:srgbClr val="EAEBDE"/>
              </a:buClr>
              <a:defRPr/>
            </a:pPr>
            <a:endParaRPr lang="en-US">
              <a:solidFill>
                <a:srgbClr val="676A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Clr>
                <a:srgbClr val="EAEBDE"/>
              </a:buClr>
              <a:defRPr/>
            </a:pPr>
            <a:endParaRPr lang="en-US">
              <a:solidFill>
                <a:srgbClr val="676A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rgbClr val="EAEBDE"/>
              </a:buClr>
              <a:defRPr/>
            </a:pPr>
            <a:fld id="{7EFF65DD-A28B-3545-8B5F-B6B3C33E86E2}" type="slidenum">
              <a:rPr lang="en-US" smtClean="0"/>
              <a:pPr>
                <a:buClr>
                  <a:srgbClr val="EAEBDE"/>
                </a:buCl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637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buClr>
                <a:srgbClr val="EAEBDE"/>
              </a:buClr>
              <a:defRPr/>
            </a:pPr>
            <a:endParaRPr lang="en-US">
              <a:solidFill>
                <a:srgbClr val="676A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Clr>
                <a:srgbClr val="EAEBDE"/>
              </a:buClr>
              <a:defRPr/>
            </a:pPr>
            <a:endParaRPr lang="en-US">
              <a:solidFill>
                <a:srgbClr val="676A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rgbClr val="EAEBDE"/>
              </a:buClr>
            </a:pPr>
            <a:fld id="{6F42FDE4-A7DD-41A7-A0A6-9B649FB43336}" type="slidenum">
              <a:rPr lang="en-US" smtClean="0"/>
              <a:pPr>
                <a:buClr>
                  <a:srgbClr val="EAEBDE"/>
                </a:buClr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471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EAEBDE"/>
              </a:buClr>
              <a:buSzPct val="75000"/>
              <a:buFont typeface="Wingdings" charset="0"/>
              <a:buChar char="n"/>
            </a:pPr>
            <a:endParaRPr lang="en-US" sz="32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EAEBDE"/>
              </a:buClr>
              <a:buSzPct val="75000"/>
              <a:buFont typeface="Wingdings" charset="0"/>
              <a:buChar char="n"/>
            </a:pPr>
            <a:endParaRPr lang="en-US" sz="32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buClr>
                <a:srgbClr val="EAEBDE"/>
              </a:buClr>
              <a:defRPr/>
            </a:pPr>
            <a:endParaRPr lang="en-US">
              <a:solidFill>
                <a:srgbClr val="676A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Clr>
                <a:srgbClr val="EAEBDE"/>
              </a:buClr>
              <a:defRPr/>
            </a:pPr>
            <a:endParaRPr lang="en-US">
              <a:solidFill>
                <a:srgbClr val="676A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rgbClr val="EAEBDE"/>
              </a:buClr>
              <a:defRPr/>
            </a:pPr>
            <a:fld id="{5CD82878-11CC-0541-8EA4-071E520A2D3F}" type="slidenum">
              <a:rPr lang="en-US" smtClean="0"/>
              <a:pPr>
                <a:buClr>
                  <a:srgbClr val="EAEBDE"/>
                </a:buCl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121448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buClr>
                <a:srgbClr val="EAEBDE"/>
              </a:buClr>
              <a:defRPr/>
            </a:pPr>
            <a:endParaRPr lang="en-US">
              <a:solidFill>
                <a:srgbClr val="676A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pPr>
              <a:buClr>
                <a:srgbClr val="EAEBDE"/>
              </a:buClr>
              <a:defRPr/>
            </a:pPr>
            <a:endParaRPr lang="en-US">
              <a:solidFill>
                <a:srgbClr val="676A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pPr>
              <a:buClr>
                <a:srgbClr val="EAEBDE"/>
              </a:buClr>
              <a:defRPr/>
            </a:pPr>
            <a:fld id="{BD4764BD-6431-C143-86A8-D6E10C4DE2E2}" type="slidenum">
              <a:rPr lang="en-US" smtClean="0"/>
              <a:pPr>
                <a:buClr>
                  <a:srgbClr val="EAEBDE"/>
                </a:buClr>
                <a:defRPr/>
              </a:pPr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EAEBDE"/>
              </a:buClr>
              <a:buSzPct val="75000"/>
              <a:buFont typeface="Wingdings" charset="0"/>
              <a:buChar char="n"/>
            </a:pPr>
            <a:endParaRPr lang="en-US" sz="32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EAEBDE"/>
              </a:buClr>
              <a:buSzPct val="75000"/>
              <a:buFont typeface="Wingdings" charset="0"/>
              <a:buChar char="n"/>
            </a:pPr>
            <a:endParaRPr lang="en-US" sz="32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EAEBDE"/>
              </a:buClr>
              <a:buSzPct val="75000"/>
              <a:buFont typeface="Wingdings" charset="0"/>
              <a:buChar char="n"/>
            </a:pPr>
            <a:endParaRPr lang="en-US" sz="32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887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8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EAEBDE"/>
              </a:buClr>
              <a:buSzPct val="75000"/>
              <a:buFont typeface="Wingdings" charset="0"/>
              <a:buChar char="n"/>
            </a:pPr>
            <a:endParaRPr lang="en-US" sz="320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EAEBDE"/>
              </a:buClr>
              <a:buSzPct val="75000"/>
              <a:buFont typeface="Wingdings" charset="0"/>
              <a:buChar char="n"/>
              <a:defRPr/>
            </a:pPr>
            <a:endParaRPr lang="en-US">
              <a:solidFill>
                <a:srgbClr val="676A55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EAEBDE"/>
              </a:buClr>
              <a:buSzPct val="75000"/>
              <a:buFont typeface="Wingdings" charset="0"/>
              <a:buChar char="n"/>
              <a:defRPr/>
            </a:pPr>
            <a:endParaRPr lang="en-US">
              <a:solidFill>
                <a:srgbClr val="676A55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EAEBDE"/>
              </a:buClr>
              <a:buSzPct val="75000"/>
              <a:buFont typeface="Wingdings" charset="0"/>
              <a:buChar char="n"/>
            </a:pPr>
            <a:fld id="{CE35977D-DABE-CD44-B590-5F3DB95B8AB3}" type="slidenum">
              <a:rPr lang="en-US" smtClean="0"/>
              <a:pPr defTabSz="914400" fontAlgn="base">
                <a:spcBef>
                  <a:spcPct val="20000"/>
                </a:spcBef>
                <a:spcAft>
                  <a:spcPct val="0"/>
                </a:spcAft>
                <a:buClr>
                  <a:srgbClr val="EAEBDE"/>
                </a:buClr>
                <a:buSzPct val="75000"/>
                <a:buFont typeface="Wingdings" charset="0"/>
                <a:buChar char="n"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21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3200" y="274638"/>
            <a:ext cx="1168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Presentation Title, Arial 44 bold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200" y="5410201"/>
            <a:ext cx="11379200" cy="944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				Day, Month 11, 2009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		   Enter presenter full name here – Arial 24 pt</a:t>
            </a:r>
          </a:p>
          <a:p>
            <a:pPr lvl="0"/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09600" y="6553085"/>
            <a:ext cx="8737600" cy="1408"/>
          </a:xfrm>
          <a:prstGeom prst="line">
            <a:avLst/>
          </a:prstGeom>
          <a:ln w="9525">
            <a:solidFill>
              <a:srgbClr val="0070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1200" y="5892349"/>
            <a:ext cx="1499616" cy="66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348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737" r:id="rId6"/>
    <p:sldLayoutId id="2147483739" r:id="rId7"/>
    <p:sldLayoutId id="2147483740" r:id="rId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rgbClr val="00703C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ctr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None/>
        <a:tabLst/>
        <a:defRPr sz="3200" kern="1200" baseline="0">
          <a:solidFill>
            <a:srgbClr val="00703C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04801"/>
            <a:ext cx="9144000" cy="147002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FY 2019-2020 </a:t>
            </a:r>
            <a:br>
              <a:rPr lang="en-US" sz="3600" dirty="0" smtClean="0"/>
            </a:br>
            <a:r>
              <a:rPr lang="en-US" sz="3600" dirty="0" smtClean="0"/>
              <a:t>Budget Allocations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05712" y="4018039"/>
            <a:ext cx="9144000" cy="1676400"/>
          </a:xfrm>
        </p:spPr>
        <p:txBody>
          <a:bodyPr>
            <a:normAutofit/>
          </a:bodyPr>
          <a:lstStyle/>
          <a:p>
            <a:pPr marL="0" indent="0"/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95000"/>
              </a:lnSpc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Chancellor Philip Dubois</a:t>
            </a:r>
          </a:p>
          <a:p>
            <a:pPr marL="0" indent="0">
              <a:lnSpc>
                <a:spcPct val="95000"/>
              </a:lnSpc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Thursday, January 17, 2019</a:t>
            </a:r>
          </a:p>
        </p:txBody>
      </p:sp>
      <p:pic>
        <p:nvPicPr>
          <p:cNvPr id="5122" name="Picture 2" descr="Download the UNC Charlott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273590"/>
            <a:ext cx="2895600" cy="1245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53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95000"/>
              </a:lnSpc>
            </a:pPr>
            <a:r>
              <a:rPr lang="en-US" sz="3600" b="0" dirty="0" smtClean="0"/>
              <a:t>2019-2020 Recurring Budget Allocations </a:t>
            </a:r>
            <a:br>
              <a:rPr lang="en-US" sz="3600" b="0" dirty="0" smtClean="0"/>
            </a:br>
            <a:r>
              <a:rPr lang="en-US" sz="3600" b="0" dirty="0" smtClean="0"/>
              <a:t>Academic Affairs (52%)</a:t>
            </a:r>
            <a:endParaRPr lang="en-US" sz="3600" b="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246852"/>
              </p:ext>
            </p:extLst>
          </p:nvPr>
        </p:nvGraphicFramePr>
        <p:xfrm>
          <a:off x="457200" y="1600200"/>
          <a:ext cx="10594847" cy="4216146"/>
        </p:xfrm>
        <a:graphic>
          <a:graphicData uri="http://schemas.openxmlformats.org/drawingml/2006/table">
            <a:tbl>
              <a:tblPr lastRow="1" bandRow="1">
                <a:tableStyleId>{2D5ABB26-0587-4C30-8999-92F81FD0307C}</a:tableStyleId>
              </a:tblPr>
              <a:tblGrid>
                <a:gridCol w="7429988">
                  <a:extLst>
                    <a:ext uri="{9D8B030D-6E8A-4147-A177-3AD203B41FA5}">
                      <a16:colId xmlns:a16="http://schemas.microsoft.com/office/drawing/2014/main" val="1808762686"/>
                    </a:ext>
                  </a:extLst>
                </a:gridCol>
                <a:gridCol w="1580849">
                  <a:extLst>
                    <a:ext uri="{9D8B030D-6E8A-4147-A177-3AD203B41FA5}">
                      <a16:colId xmlns:a16="http://schemas.microsoft.com/office/drawing/2014/main" val="4227718411"/>
                    </a:ext>
                  </a:extLst>
                </a:gridCol>
                <a:gridCol w="1584010">
                  <a:extLst>
                    <a:ext uri="{9D8B030D-6E8A-4147-A177-3AD203B41FA5}">
                      <a16:colId xmlns:a16="http://schemas.microsoft.com/office/drawing/2014/main" val="189539682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600" b="1" kern="1200" dirty="0" smtClean="0">
                          <a:effectLst/>
                        </a:rPr>
                        <a:t>FY 19</a:t>
                      </a:r>
                      <a:endParaRPr lang="en-US" sz="3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18288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600" b="1" kern="1200" dirty="0" smtClean="0">
                          <a:effectLst/>
                        </a:rPr>
                        <a:t>FY 20</a:t>
                      </a:r>
                      <a:endParaRPr lang="en-US" sz="3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5215042"/>
                  </a:ext>
                </a:extLst>
              </a:tr>
              <a:tr h="466344"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Non-Tenure Track Lecturer</a:t>
                      </a:r>
                      <a:r>
                        <a:rPr lang="en-US" sz="3200" kern="1200" baseline="0" dirty="0" smtClean="0">
                          <a:effectLst/>
                        </a:rPr>
                        <a:t> </a:t>
                      </a:r>
                      <a:r>
                        <a:rPr lang="en-US" sz="3200" kern="1200" dirty="0" smtClean="0">
                          <a:effectLst/>
                        </a:rPr>
                        <a:t>Equity Salary Adj.</a:t>
                      </a:r>
                      <a:endParaRPr lang="en-US" sz="3200" dirty="0"/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$967K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4104663933"/>
                  </a:ext>
                </a:extLst>
              </a:tr>
              <a:tr h="46634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Faculty Promotions &amp; Equity Adjustments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$816K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20492274"/>
                  </a:ext>
                </a:extLst>
              </a:tr>
              <a:tr h="46634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Administrative Salary Adjustment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$231K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18288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622"/>
                  </a:ext>
                </a:extLst>
              </a:tr>
              <a:tr h="46634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Increased GASP Awards (N=169)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18288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$557K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9937665"/>
                  </a:ext>
                </a:extLst>
              </a:tr>
              <a:tr h="46634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Increased Graduate Stipends 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$1.22M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2835012903"/>
                  </a:ext>
                </a:extLst>
              </a:tr>
              <a:tr h="46634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Additional Faculty Positions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$894K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182880" marT="0" marB="0" anchor="ctr"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7464176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b="1" kern="1200" dirty="0" smtClean="0">
                          <a:effectLst/>
                        </a:rPr>
                        <a:t>$1.94M</a:t>
                      </a:r>
                      <a:endParaRPr lang="en-US" sz="3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182880" marT="0" marB="0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b="1" kern="1200" dirty="0" smtClean="0">
                          <a:effectLst/>
                        </a:rPr>
                        <a:t>$2.74M</a:t>
                      </a:r>
                      <a:endParaRPr lang="en-US" sz="3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072940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5098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3360"/>
            <a:ext cx="12192000" cy="1143000"/>
          </a:xfrm>
        </p:spPr>
        <p:txBody>
          <a:bodyPr>
            <a:normAutofit/>
          </a:bodyPr>
          <a:lstStyle/>
          <a:p>
            <a:pPr>
              <a:lnSpc>
                <a:spcPct val="95000"/>
              </a:lnSpc>
            </a:pPr>
            <a:r>
              <a:rPr lang="en-US" sz="3600" b="0" dirty="0" smtClean="0"/>
              <a:t>2019-2020 Recurring Budget Allocations </a:t>
            </a:r>
            <a:br>
              <a:rPr lang="en-US" sz="3600" b="0" dirty="0" smtClean="0"/>
            </a:br>
            <a:r>
              <a:rPr lang="en-US" sz="3600" b="0" dirty="0" smtClean="0"/>
              <a:t>Other Divisions</a:t>
            </a:r>
            <a:endParaRPr lang="en-US" sz="3600" b="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802264"/>
              </p:ext>
            </p:extLst>
          </p:nvPr>
        </p:nvGraphicFramePr>
        <p:xfrm>
          <a:off x="457200" y="1356360"/>
          <a:ext cx="11049000" cy="4507992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1907192">
                  <a:extLst>
                    <a:ext uri="{9D8B030D-6E8A-4147-A177-3AD203B41FA5}">
                      <a16:colId xmlns:a16="http://schemas.microsoft.com/office/drawing/2014/main" val="1808762686"/>
                    </a:ext>
                  </a:extLst>
                </a:gridCol>
                <a:gridCol w="5331808">
                  <a:extLst>
                    <a:ext uri="{9D8B030D-6E8A-4147-A177-3AD203B41FA5}">
                      <a16:colId xmlns:a16="http://schemas.microsoft.com/office/drawing/2014/main" val="295442002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22771841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895396822"/>
                    </a:ext>
                  </a:extLst>
                </a:gridCol>
              </a:tblGrid>
              <a:tr h="472440">
                <a:tc gridSpan="2"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600" b="1" kern="1200" dirty="0" smtClean="0">
                          <a:effectLst/>
                        </a:rPr>
                        <a:t>FY 19</a:t>
                      </a:r>
                      <a:endParaRPr lang="en-US" sz="3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600" b="1" kern="1200" dirty="0" smtClean="0">
                          <a:effectLst/>
                        </a:rPr>
                        <a:t>FY 20</a:t>
                      </a:r>
                      <a:endParaRPr lang="en-US" sz="3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2825215042"/>
                  </a:ext>
                </a:extLst>
              </a:tr>
              <a:tr h="466344">
                <a:tc gridSpan="2"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</a:pPr>
                      <a:r>
                        <a:rPr lang="en-US" sz="3200" b="1" kern="1200" dirty="0" smtClean="0">
                          <a:effectLst/>
                        </a:rPr>
                        <a:t>Business Affairs (12%)</a:t>
                      </a:r>
                      <a:endParaRPr lang="en-US" sz="3200" b="1" dirty="0"/>
                    </a:p>
                  </a:txBody>
                  <a:tcPr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$909K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4104663933"/>
                  </a:ext>
                </a:extLst>
              </a:tr>
              <a:tr h="466344"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$171K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(transp. fee)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20492274"/>
                  </a:ext>
                </a:extLst>
              </a:tr>
              <a:tr h="466344"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b="1" kern="1200" dirty="0" smtClean="0">
                          <a:effectLst/>
                        </a:rPr>
                        <a:t>Uses:</a:t>
                      </a:r>
                      <a:endParaRPr lang="en-US" sz="3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/>
                </a:tc>
                <a:tc grid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Insurance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2986533085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anchor="ctr"/>
                </a:tc>
                <a:tc grid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Personnel Salary Adj. (including Police)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622"/>
                  </a:ext>
                </a:extLst>
              </a:tr>
              <a:tr h="42062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anchor="ctr"/>
                </a:tc>
                <a:tc grid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Light Rail Security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9937665"/>
                  </a:ext>
                </a:extLst>
              </a:tr>
              <a:tr h="46634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/>
                </a:tc>
                <a:tc grid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Light Rail Program Management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2835012903"/>
                  </a:ext>
                </a:extLst>
              </a:tr>
              <a:tr h="39014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/>
                </a:tc>
                <a:tc grid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Op.</a:t>
                      </a:r>
                      <a:r>
                        <a:rPr lang="en-US" sz="3200" kern="1200" baseline="0" dirty="0" smtClean="0">
                          <a:effectLst/>
                        </a:rPr>
                        <a:t> Funds for new bldgs. (Admissions, FOPS)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56746417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 marT="0" marB="0" anchor="ctr"/>
                </a:tc>
                <a:tc gridSpan="3">
                  <a:txBody>
                    <a:bodyPr/>
                    <a:lstStyle/>
                    <a:p>
                      <a:r>
                        <a:rPr lang="en-US" sz="3200" dirty="0" smtClean="0"/>
                        <a:t>Maintenance and service</a:t>
                      </a:r>
                      <a:r>
                        <a:rPr lang="en-US" sz="3200" baseline="0" dirty="0" smtClean="0"/>
                        <a:t> agreements</a:t>
                      </a:r>
                      <a:endParaRPr lang="en-US" sz="3200" dirty="0"/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2072940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9604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95000"/>
              </a:lnSpc>
            </a:pPr>
            <a:r>
              <a:rPr lang="en-US" sz="3600" b="0" dirty="0" smtClean="0"/>
              <a:t>2019-2020 Recurring Budget Allocations </a:t>
            </a:r>
            <a:br>
              <a:rPr lang="en-US" sz="3600" b="0" dirty="0" smtClean="0"/>
            </a:br>
            <a:r>
              <a:rPr lang="en-US" sz="3600" b="0" dirty="0" smtClean="0"/>
              <a:t>Other Divisions (cont’d)</a:t>
            </a:r>
            <a:endParaRPr lang="en-US" sz="3600" b="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133965"/>
              </p:ext>
            </p:extLst>
          </p:nvPr>
        </p:nvGraphicFramePr>
        <p:xfrm>
          <a:off x="1371600" y="1676400"/>
          <a:ext cx="8382001" cy="3496056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1055668">
                  <a:extLst>
                    <a:ext uri="{9D8B030D-6E8A-4147-A177-3AD203B41FA5}">
                      <a16:colId xmlns:a16="http://schemas.microsoft.com/office/drawing/2014/main" val="1808762686"/>
                    </a:ext>
                  </a:extLst>
                </a:gridCol>
                <a:gridCol w="3826795">
                  <a:extLst>
                    <a:ext uri="{9D8B030D-6E8A-4147-A177-3AD203B41FA5}">
                      <a16:colId xmlns:a16="http://schemas.microsoft.com/office/drawing/2014/main" val="2954420020"/>
                    </a:ext>
                  </a:extLst>
                </a:gridCol>
                <a:gridCol w="1749769">
                  <a:extLst>
                    <a:ext uri="{9D8B030D-6E8A-4147-A177-3AD203B41FA5}">
                      <a16:colId xmlns:a16="http://schemas.microsoft.com/office/drawing/2014/main" val="4227718411"/>
                    </a:ext>
                  </a:extLst>
                </a:gridCol>
                <a:gridCol w="1749769">
                  <a:extLst>
                    <a:ext uri="{9D8B030D-6E8A-4147-A177-3AD203B41FA5}">
                      <a16:colId xmlns:a16="http://schemas.microsoft.com/office/drawing/2014/main" val="1895396822"/>
                    </a:ext>
                  </a:extLst>
                </a:gridCol>
              </a:tblGrid>
              <a:tr h="472440">
                <a:tc gridSpan="2"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600" kern="1200" dirty="0" smtClean="0">
                          <a:effectLst/>
                        </a:rPr>
                        <a:t>FY 19</a:t>
                      </a:r>
                      <a:endParaRPr lang="en-US" sz="3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600" kern="1200" dirty="0" smtClean="0">
                          <a:effectLst/>
                        </a:rPr>
                        <a:t>FY 20</a:t>
                      </a:r>
                      <a:endParaRPr lang="en-US" sz="3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2825215042"/>
                  </a:ext>
                </a:extLst>
              </a:tr>
              <a:tr h="466344">
                <a:tc gridSpan="2"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</a:pPr>
                      <a:r>
                        <a:rPr lang="en-US" sz="3200" b="1" kern="1200" dirty="0" smtClean="0">
                          <a:effectLst/>
                        </a:rPr>
                        <a:t>Student Affairs (3%)</a:t>
                      </a:r>
                      <a:endParaRPr lang="en-US" sz="3200" b="1" dirty="0"/>
                    </a:p>
                  </a:txBody>
                  <a:tcPr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$228K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4104663933"/>
                  </a:ext>
                </a:extLst>
              </a:tr>
              <a:tr h="466344">
                <a:tc gridSpan="4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20492274"/>
                  </a:ext>
                </a:extLst>
              </a:tr>
              <a:tr h="466344"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b="1" kern="1200" dirty="0" smtClean="0">
                          <a:effectLst/>
                        </a:rPr>
                        <a:t>Uses</a:t>
                      </a:r>
                      <a:r>
                        <a:rPr lang="en-US" sz="3200" kern="1200" dirty="0" smtClean="0">
                          <a:effectLst/>
                        </a:rPr>
                        <a:t>:</a:t>
                      </a:r>
                      <a:endParaRPr lang="en-US" sz="3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/>
                </a:tc>
                <a:tc grid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Greek</a:t>
                      </a:r>
                      <a:r>
                        <a:rPr lang="en-US" sz="3200" kern="1200" baseline="0" dirty="0" smtClean="0">
                          <a:effectLst/>
                        </a:rPr>
                        <a:t> Life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2986533085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anchor="ctr"/>
                </a:tc>
                <a:tc grid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Student Support Services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622"/>
                  </a:ext>
                </a:extLst>
              </a:tr>
              <a:tr h="42062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anchor="ctr"/>
                </a:tc>
                <a:tc grid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Graphic Design position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9937665"/>
                  </a:ext>
                </a:extLst>
              </a:tr>
              <a:tr h="46634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/>
                </a:tc>
                <a:tc grid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Campus</a:t>
                      </a:r>
                      <a:r>
                        <a:rPr lang="en-US" sz="3200" kern="1200" baseline="0" dirty="0" smtClean="0">
                          <a:effectLst/>
                        </a:rPr>
                        <a:t> events software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2835012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743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" y="213360"/>
            <a:ext cx="12192000" cy="1143000"/>
          </a:xfrm>
        </p:spPr>
        <p:txBody>
          <a:bodyPr>
            <a:normAutofit/>
          </a:bodyPr>
          <a:lstStyle/>
          <a:p>
            <a:pPr>
              <a:lnSpc>
                <a:spcPct val="95000"/>
              </a:lnSpc>
            </a:pPr>
            <a:r>
              <a:rPr lang="en-US" sz="3600" b="0" dirty="0" smtClean="0"/>
              <a:t>2019-2020 Recurring Budget Allocations </a:t>
            </a:r>
            <a:br>
              <a:rPr lang="en-US" sz="3600" b="0" dirty="0" smtClean="0"/>
            </a:br>
            <a:r>
              <a:rPr lang="en-US" sz="3600" b="0" dirty="0" smtClean="0"/>
              <a:t>Other Divisions (cont’d)</a:t>
            </a:r>
            <a:endParaRPr lang="en-US" sz="3600" b="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499084"/>
              </p:ext>
            </p:extLst>
          </p:nvPr>
        </p:nvGraphicFramePr>
        <p:xfrm>
          <a:off x="457200" y="1356360"/>
          <a:ext cx="10594847" cy="4507992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1808762686"/>
                    </a:ext>
                  </a:extLst>
                </a:gridCol>
                <a:gridCol w="5601188">
                  <a:extLst>
                    <a:ext uri="{9D8B030D-6E8A-4147-A177-3AD203B41FA5}">
                      <a16:colId xmlns:a16="http://schemas.microsoft.com/office/drawing/2014/main" val="2954420020"/>
                    </a:ext>
                  </a:extLst>
                </a:gridCol>
                <a:gridCol w="1580849">
                  <a:extLst>
                    <a:ext uri="{9D8B030D-6E8A-4147-A177-3AD203B41FA5}">
                      <a16:colId xmlns:a16="http://schemas.microsoft.com/office/drawing/2014/main" val="4227718411"/>
                    </a:ext>
                  </a:extLst>
                </a:gridCol>
                <a:gridCol w="1584010">
                  <a:extLst>
                    <a:ext uri="{9D8B030D-6E8A-4147-A177-3AD203B41FA5}">
                      <a16:colId xmlns:a16="http://schemas.microsoft.com/office/drawing/2014/main" val="1895396822"/>
                    </a:ext>
                  </a:extLst>
                </a:gridCol>
              </a:tblGrid>
              <a:tr h="472440">
                <a:tc gridSpan="2"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600" b="1" kern="1200" dirty="0" smtClean="0">
                          <a:effectLst/>
                        </a:rPr>
                        <a:t>FY 19</a:t>
                      </a:r>
                      <a:endParaRPr lang="en-US" sz="3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600" b="1" kern="1200" dirty="0" smtClean="0">
                          <a:effectLst/>
                        </a:rPr>
                        <a:t>FY 20</a:t>
                      </a:r>
                      <a:endParaRPr lang="en-US" sz="3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2825215042"/>
                  </a:ext>
                </a:extLst>
              </a:tr>
              <a:tr h="466344">
                <a:tc gridSpan="2"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</a:pPr>
                      <a:r>
                        <a:rPr lang="en-US" sz="3200" b="1" kern="1200" dirty="0" smtClean="0">
                          <a:effectLst/>
                        </a:rPr>
                        <a:t>University Advancement (7%)</a:t>
                      </a:r>
                      <a:endParaRPr lang="en-US" sz="3200" b="1" dirty="0"/>
                    </a:p>
                  </a:txBody>
                  <a:tcPr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$608K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4104663933"/>
                  </a:ext>
                </a:extLst>
              </a:tr>
              <a:tr h="466344">
                <a:tc gridSpan="4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20492274"/>
                  </a:ext>
                </a:extLst>
              </a:tr>
              <a:tr h="466344"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Uses:</a:t>
                      </a:r>
                      <a:endParaRPr lang="en-US" sz="3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/>
                </a:tc>
                <a:tc grid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Additional planned giving position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2986533085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anchor="ctr"/>
                </a:tc>
                <a:tc grid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Additional TV producer/director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622"/>
                  </a:ext>
                </a:extLst>
              </a:tr>
              <a:tr h="42062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anchor="ctr"/>
                </a:tc>
                <a:tc grid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Additional gift prospect research</a:t>
                      </a:r>
                      <a:r>
                        <a:rPr lang="en-US" sz="3200" kern="1200" baseline="0" dirty="0" smtClean="0">
                          <a:effectLst/>
                        </a:rPr>
                        <a:t> position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9937665"/>
                  </a:ext>
                </a:extLst>
              </a:tr>
              <a:tr h="46634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/>
                </a:tc>
                <a:tc grid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Additional major gift officer (Athletics)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2835012903"/>
                  </a:ext>
                </a:extLst>
              </a:tr>
              <a:tr h="39014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/>
                </a:tc>
                <a:tc grid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Additional funding for advertising/branding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56746417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 marT="0" marB="0" anchor="ctr"/>
                </a:tc>
                <a:tc gridSpan="3">
                  <a:txBody>
                    <a:bodyPr/>
                    <a:lstStyle/>
                    <a:p>
                      <a:r>
                        <a:rPr lang="en-US" sz="3200" dirty="0" smtClean="0"/>
                        <a:t>Permanent funding for Chancellor Speaker Series</a:t>
                      </a:r>
                      <a:endParaRPr lang="en-US" sz="3200" dirty="0"/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2072940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4166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95000"/>
              </a:lnSpc>
            </a:pPr>
            <a:r>
              <a:rPr lang="en-US" sz="3600" b="0" dirty="0" smtClean="0"/>
              <a:t>2019-2020 Recurring Budget Allocations </a:t>
            </a:r>
            <a:br>
              <a:rPr lang="en-US" sz="3600" b="0" dirty="0" smtClean="0"/>
            </a:br>
            <a:r>
              <a:rPr lang="en-US" sz="3600" b="0" dirty="0" smtClean="0"/>
              <a:t>Chancellor = $2.33M (26%)</a:t>
            </a:r>
            <a:endParaRPr lang="en-US" sz="3600" b="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356498"/>
              </p:ext>
            </p:extLst>
          </p:nvPr>
        </p:nvGraphicFramePr>
        <p:xfrm>
          <a:off x="1828800" y="1600200"/>
          <a:ext cx="8839199" cy="4216146"/>
        </p:xfrm>
        <a:graphic>
          <a:graphicData uri="http://schemas.openxmlformats.org/drawingml/2006/table">
            <a:tbl>
              <a:tblPr lastRow="1" bandRow="1">
                <a:tableStyleId>{2D5ABB26-0587-4C30-8999-92F81FD0307C}</a:tableStyleId>
              </a:tblPr>
              <a:tblGrid>
                <a:gridCol w="5383875">
                  <a:extLst>
                    <a:ext uri="{9D8B030D-6E8A-4147-A177-3AD203B41FA5}">
                      <a16:colId xmlns:a16="http://schemas.microsoft.com/office/drawing/2014/main" val="1808762686"/>
                    </a:ext>
                  </a:extLst>
                </a:gridCol>
                <a:gridCol w="1727662">
                  <a:extLst>
                    <a:ext uri="{9D8B030D-6E8A-4147-A177-3AD203B41FA5}">
                      <a16:colId xmlns:a16="http://schemas.microsoft.com/office/drawing/2014/main" val="4227718411"/>
                    </a:ext>
                  </a:extLst>
                </a:gridCol>
                <a:gridCol w="1727662">
                  <a:extLst>
                    <a:ext uri="{9D8B030D-6E8A-4147-A177-3AD203B41FA5}">
                      <a16:colId xmlns:a16="http://schemas.microsoft.com/office/drawing/2014/main" val="189539682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600" b="1" kern="1200" dirty="0" smtClean="0">
                          <a:effectLst/>
                        </a:rPr>
                        <a:t>FY 19</a:t>
                      </a:r>
                      <a:endParaRPr lang="en-US" sz="3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18288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600" b="1" kern="1200" dirty="0" smtClean="0">
                          <a:effectLst/>
                        </a:rPr>
                        <a:t>FY 20</a:t>
                      </a:r>
                      <a:endParaRPr lang="en-US" sz="3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182880" anchor="ctr"/>
                </a:tc>
                <a:extLst>
                  <a:ext uri="{0D108BD9-81ED-4DB2-BD59-A6C34878D82A}">
                    <a16:rowId xmlns:a16="http://schemas.microsoft.com/office/drawing/2014/main" val="2825215042"/>
                  </a:ext>
                </a:extLst>
              </a:tr>
              <a:tr h="466344"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SHRA Salary Adjust.</a:t>
                      </a:r>
                      <a:endParaRPr lang="en-US" sz="3200" dirty="0"/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$476K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182880" marT="0" marB="0" anchor="ctr"/>
                </a:tc>
                <a:extLst>
                  <a:ext uri="{0D108BD9-81ED-4DB2-BD59-A6C34878D82A}">
                    <a16:rowId xmlns:a16="http://schemas.microsoft.com/office/drawing/2014/main" val="4104663933"/>
                  </a:ext>
                </a:extLst>
              </a:tr>
              <a:tr h="46634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Info Tech Auditor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$139K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18288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182880" marT="0" marB="0" anchor="ctr"/>
                </a:tc>
                <a:extLst>
                  <a:ext uri="{0D108BD9-81ED-4DB2-BD59-A6C34878D82A}">
                    <a16:rowId xmlns:a16="http://schemas.microsoft.com/office/drawing/2014/main" val="20492274"/>
                  </a:ext>
                </a:extLst>
              </a:tr>
              <a:tr h="46634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Title IX Case</a:t>
                      </a:r>
                      <a:r>
                        <a:rPr lang="en-US" sz="3200" kern="1200" baseline="0" dirty="0" smtClean="0">
                          <a:effectLst/>
                        </a:rPr>
                        <a:t> Manager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$68K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18288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182880" anchor="ctr"/>
                </a:tc>
                <a:extLst>
                  <a:ext uri="{0D108BD9-81ED-4DB2-BD59-A6C34878D82A}">
                    <a16:rowId xmlns:a16="http://schemas.microsoft.com/office/drawing/2014/main" val="83622"/>
                  </a:ext>
                </a:extLst>
              </a:tr>
              <a:tr h="46634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Lab School Reserve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18288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kern="1200" dirty="0" smtClean="0">
                          <a:effectLst/>
                        </a:rPr>
                        <a:t>$650K</a:t>
                      </a:r>
                      <a:endParaRPr lang="en-US" sz="3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182880" anchor="ctr"/>
                </a:tc>
                <a:extLst>
                  <a:ext uri="{0D108BD9-81ED-4DB2-BD59-A6C34878D82A}">
                    <a16:rowId xmlns:a16="http://schemas.microsoft.com/office/drawing/2014/main" val="1149937665"/>
                  </a:ext>
                </a:extLst>
              </a:tr>
              <a:tr h="46634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Chancellor’s Reserve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182880" marT="0" marB="0" anchor="ctr"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kern="1200" dirty="0" smtClean="0">
                          <a:effectLst/>
                        </a:rPr>
                        <a:t>$1.0M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182880" marT="0" marB="0" anchor="ctr"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5012903"/>
                  </a:ext>
                </a:extLst>
              </a:tr>
              <a:tr h="466344"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b="1" kern="1200" dirty="0" smtClean="0">
                          <a:effectLst/>
                        </a:rPr>
                        <a:t>Total</a:t>
                      </a:r>
                      <a:endParaRPr lang="en-US" sz="3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9144" marT="0" marB="0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$683K</a:t>
                      </a:r>
                      <a:endParaRPr lang="en-US" sz="3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182880" marT="0" marB="0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$1.65M</a:t>
                      </a:r>
                      <a:endParaRPr lang="en-US" sz="3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182880" marT="0" marB="0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7464176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r"/>
                      <a:r>
                        <a:rPr lang="en-US" sz="3600" b="1" dirty="0" smtClean="0"/>
                        <a:t>TOTAL Campus Allocations</a:t>
                      </a:r>
                      <a:endParaRPr lang="en-US" sz="3600" b="1" dirty="0"/>
                    </a:p>
                  </a:txBody>
                  <a:tcPr marR="9144" marT="0" marB="0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b="1" kern="1200" dirty="0" smtClean="0">
                          <a:effectLst/>
                        </a:rPr>
                        <a:t>$4.54M</a:t>
                      </a:r>
                      <a:endParaRPr lang="en-US" sz="3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182880" marT="0" marB="0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5000"/>
                        </a:lnSpc>
                      </a:pPr>
                      <a:r>
                        <a:rPr lang="en-US" sz="3200" b="1" kern="1200" dirty="0" smtClean="0">
                          <a:effectLst/>
                        </a:rPr>
                        <a:t>$2.74M</a:t>
                      </a:r>
                      <a:endParaRPr lang="en-US" sz="3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182880" marT="0" marB="0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072940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21201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NC Charlott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C Charlotte Powerpoint" id="{372A6E42-DA43-44CC-A42A-BCE6F605F895}" vid="{EC26A2E1-3200-4464-A75F-65958664BB36}"/>
    </a:ext>
  </a:extLst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FD44557-C150-4AA7-97B1-62E8021520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239</Words>
  <Application>Microsoft Office PowerPoint</Application>
  <PresentationFormat>Widescreen</PresentationFormat>
  <Paragraphs>77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Wingdings</vt:lpstr>
      <vt:lpstr>Wingdings 2</vt:lpstr>
      <vt:lpstr>Equity</vt:lpstr>
      <vt:lpstr>UNC Charlotte Powerpoint</vt:lpstr>
      <vt:lpstr>FY 2019-2020  Budget Allocations</vt:lpstr>
      <vt:lpstr>2019-2020 Recurring Budget Allocations  Academic Affairs (52%)</vt:lpstr>
      <vt:lpstr>2019-2020 Recurring Budget Allocations  Other Divisions</vt:lpstr>
      <vt:lpstr>2019-2020 Recurring Budget Allocations  Other Divisions (cont’d)</vt:lpstr>
      <vt:lpstr>2019-2020 Recurring Budget Allocations  Other Divisions (cont’d)</vt:lpstr>
      <vt:lpstr>2019-2020 Recurring Budget Allocations  Chancellor = $2.33M (26%)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modified xsi:type="dcterms:W3CDTF">2019-01-14T22:08:56Z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TC034606049991</vt:lpwstr>
  </property>
</Properties>
</file>