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29"/>
  </p:notesMasterIdLst>
  <p:handoutMasterIdLst>
    <p:handoutMasterId r:id="rId30"/>
  </p:handoutMasterIdLst>
  <p:sldIdLst>
    <p:sldId id="277" r:id="rId2"/>
    <p:sldId id="278" r:id="rId3"/>
    <p:sldId id="280" r:id="rId4"/>
    <p:sldId id="287" r:id="rId5"/>
    <p:sldId id="288" r:id="rId6"/>
    <p:sldId id="290" r:id="rId7"/>
    <p:sldId id="291" r:id="rId8"/>
    <p:sldId id="292" r:id="rId9"/>
    <p:sldId id="293" r:id="rId10"/>
    <p:sldId id="294" r:id="rId11"/>
    <p:sldId id="279" r:id="rId12"/>
    <p:sldId id="257" r:id="rId13"/>
    <p:sldId id="276" r:id="rId14"/>
    <p:sldId id="270" r:id="rId15"/>
    <p:sldId id="271" r:id="rId16"/>
    <p:sldId id="272" r:id="rId17"/>
    <p:sldId id="273" r:id="rId18"/>
    <p:sldId id="275" r:id="rId19"/>
    <p:sldId id="274" r:id="rId20"/>
    <p:sldId id="259" r:id="rId21"/>
    <p:sldId id="281" r:id="rId22"/>
    <p:sldId id="282" r:id="rId23"/>
    <p:sldId id="283" r:id="rId24"/>
    <p:sldId id="284" r:id="rId25"/>
    <p:sldId id="285" r:id="rId26"/>
    <p:sldId id="269" r:id="rId27"/>
    <p:sldId id="286" r:id="rId28"/>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47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F4CBC376-739F-4B85-9D93-6A74D5A2CD21}" type="datetimeFigureOut">
              <a:rPr lang="en-US" smtClean="0"/>
              <a:pPr/>
              <a:t>5/13/2021</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7DD25CFF-7BE2-4B94-B8BA-5764F4735248}" type="slidenum">
              <a:rPr lang="en-US" smtClean="0"/>
              <a:pPr/>
              <a:t>‹#›</a:t>
            </a:fld>
            <a:endParaRPr lang="en-US"/>
          </a:p>
        </p:txBody>
      </p:sp>
    </p:spTree>
    <p:extLst>
      <p:ext uri="{BB962C8B-B14F-4D97-AF65-F5344CB8AC3E}">
        <p14:creationId xmlns:p14="http://schemas.microsoft.com/office/powerpoint/2010/main" val="3418097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79F49AED-2701-4563-8C53-40795C402EBA}" type="datetimeFigureOut">
              <a:rPr lang="en-US" smtClean="0"/>
              <a:pPr/>
              <a:t>5/13/2021</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26A2E7E2-C79F-43C9-B2C6-59CA0DFC87FF}" type="slidenum">
              <a:rPr lang="en-US" smtClean="0"/>
              <a:pPr/>
              <a:t>‹#›</a:t>
            </a:fld>
            <a:endParaRPr lang="en-US"/>
          </a:p>
        </p:txBody>
      </p:sp>
    </p:spTree>
    <p:extLst>
      <p:ext uri="{BB962C8B-B14F-4D97-AF65-F5344CB8AC3E}">
        <p14:creationId xmlns:p14="http://schemas.microsoft.com/office/powerpoint/2010/main" val="26002960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chat: Is there anything you think is missing from this list?</a:t>
            </a:r>
          </a:p>
        </p:txBody>
      </p:sp>
      <p:sp>
        <p:nvSpPr>
          <p:cNvPr id="4" name="Slide Number Placeholder 3"/>
          <p:cNvSpPr>
            <a:spLocks noGrp="1"/>
          </p:cNvSpPr>
          <p:nvPr>
            <p:ph type="sldNum" sz="quarter" idx="5"/>
          </p:nvPr>
        </p:nvSpPr>
        <p:spPr/>
        <p:txBody>
          <a:bodyPr/>
          <a:lstStyle/>
          <a:p>
            <a:fld id="{26A2E7E2-C79F-43C9-B2C6-59CA0DFC87FF}" type="slidenum">
              <a:rPr lang="en-US" smtClean="0"/>
              <a:pPr/>
              <a:t>5</a:t>
            </a:fld>
            <a:endParaRPr lang="en-US"/>
          </a:p>
        </p:txBody>
      </p:sp>
    </p:spTree>
    <p:extLst>
      <p:ext uri="{BB962C8B-B14F-4D97-AF65-F5344CB8AC3E}">
        <p14:creationId xmlns:p14="http://schemas.microsoft.com/office/powerpoint/2010/main" val="3996486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5/13/2021 3:53 PM</a:t>
            </a:fld>
            <a:endParaRPr lang="en-US" dirty="0"/>
          </a:p>
        </p:txBody>
      </p:sp>
      <p:sp>
        <p:nvSpPr>
          <p:cNvPr id="6" name="Footer Placeholder 5"/>
          <p:cNvSpPr>
            <a:spLocks noGrp="1"/>
          </p:cNvSpPr>
          <p:nvPr>
            <p:ph type="ftr" sz="quarter" idx="12"/>
          </p:nvPr>
        </p:nvSpPr>
        <p:spPr>
          <a:xfrm>
            <a:off x="0" y="6513910"/>
            <a:ext cx="8229600" cy="342900"/>
          </a:xfrm>
        </p:spPr>
        <p:txBody>
          <a:bodyPr/>
          <a:lstStyle/>
          <a:p>
            <a:r>
              <a:rPr lang="en-US" sz="500" dirty="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rPr>
            </a:br>
            <a:r>
              <a:rPr lang="en-US" sz="500" dirty="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8229599" y="6513910"/>
            <a:ext cx="912284" cy="342900"/>
          </a:xfrm>
        </p:spPr>
        <p:txBody>
          <a:bodyPr/>
          <a:lstStyle/>
          <a:p>
            <a:fld id="{EC87E0CF-87F6-4B58-B8B8-DCAB2DAAF3CA}" type="slidenum">
              <a:rPr lang="en-US" smtClean="0"/>
              <a:pPr/>
              <a:t>12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5/13/2021 3:53 PM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baseline="0"/>
            </a:lvl1pPr>
          </a:lstStyle>
          <a:p>
            <a:r>
              <a:rPr lang="en-US"/>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pic>
        <p:nvPicPr>
          <p:cNvPr id="4" name="Picture 4" descr="UNCC_Logo_whiteTPBG"/>
          <p:cNvPicPr>
            <a:picLocks noChangeAspect="1" noChangeArrowheads="1"/>
          </p:cNvPicPr>
          <p:nvPr userDrawn="1"/>
        </p:nvPicPr>
        <p:blipFill>
          <a:blip r:embed="rId3"/>
          <a:srcRect/>
          <a:stretch>
            <a:fillRect/>
          </a:stretch>
        </p:blipFill>
        <p:spPr bwMode="auto">
          <a:xfrm>
            <a:off x="7467600" y="6019800"/>
            <a:ext cx="1567024" cy="676268"/>
          </a:xfrm>
          <a:prstGeom prst="rect">
            <a:avLst/>
          </a:prstGeom>
          <a:noFill/>
        </p:spPr>
      </p:pic>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pic>
        <p:nvPicPr>
          <p:cNvPr id="5" name="Picture 4" descr="Swirl.png"/>
          <p:cNvPicPr>
            <a:picLocks noChangeAspect="1"/>
          </p:cNvPicPr>
          <p:nvPr userDrawn="1"/>
        </p:nvPicPr>
        <p:blipFill>
          <a:blip r:embed="rId3"/>
          <a:stretch>
            <a:fillRect/>
          </a:stretch>
        </p:blipFill>
        <p:spPr>
          <a:xfrm>
            <a:off x="0" y="1295400"/>
            <a:ext cx="9144000" cy="3202682"/>
          </a:xfrm>
          <a:prstGeom prst="rect">
            <a:avLst/>
          </a:prstGeom>
        </p:spPr>
      </p:pic>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pic>
        <p:nvPicPr>
          <p:cNvPr id="6" name="Picture 4" descr="UNCC_Logo_whiteTPBG"/>
          <p:cNvPicPr>
            <a:picLocks noChangeAspect="1" noChangeArrowheads="1"/>
          </p:cNvPicPr>
          <p:nvPr userDrawn="1"/>
        </p:nvPicPr>
        <p:blipFill>
          <a:blip r:embed="rId4"/>
          <a:srcRect/>
          <a:stretch>
            <a:fillRect/>
          </a:stretch>
        </p:blipFill>
        <p:spPr bwMode="auto">
          <a:xfrm>
            <a:off x="7467600" y="6019800"/>
            <a:ext cx="1567024" cy="676268"/>
          </a:xfrm>
          <a:prstGeom prst="rect">
            <a:avLst/>
          </a:prstGeom>
          <a:noFill/>
        </p:spPr>
      </p:pic>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4" descr="UNCC_Logo_whiteTPBG"/>
          <p:cNvPicPr>
            <a:picLocks noChangeAspect="1" noChangeArrowheads="1"/>
          </p:cNvPicPr>
          <p:nvPr userDrawn="1"/>
        </p:nvPicPr>
        <p:blipFill>
          <a:blip r:embed="rId2"/>
          <a:srcRect/>
          <a:stretch>
            <a:fillRect/>
          </a:stretch>
        </p:blipFill>
        <p:spPr bwMode="auto">
          <a:xfrm>
            <a:off x="7467600" y="6019800"/>
            <a:ext cx="1567024" cy="676268"/>
          </a:xfrm>
          <a:prstGeom prst="rect">
            <a:avLst/>
          </a:prstGeom>
          <a:noFill/>
        </p:spPr>
      </p:pic>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4" descr="UNCC_Logo_whiteTPBG"/>
          <p:cNvPicPr>
            <a:picLocks noChangeAspect="1" noChangeArrowheads="1"/>
          </p:cNvPicPr>
          <p:nvPr userDrawn="1"/>
        </p:nvPicPr>
        <p:blipFill>
          <a:blip r:embed="rId2"/>
          <a:srcRect/>
          <a:stretch>
            <a:fillRect/>
          </a:stretch>
        </p:blipFill>
        <p:spPr bwMode="auto">
          <a:xfrm>
            <a:off x="7467600" y="6019800"/>
            <a:ext cx="1567024" cy="676268"/>
          </a:xfrm>
          <a:prstGeom prst="rect">
            <a:avLst/>
          </a:prstGeom>
          <a:noFill/>
        </p:spPr>
      </p:pic>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5" name="Picture 4" descr="UNCC_Logo_whiteTPBG"/>
          <p:cNvPicPr>
            <a:picLocks noChangeAspect="1" noChangeArrowheads="1"/>
          </p:cNvPicPr>
          <p:nvPr userDrawn="1"/>
        </p:nvPicPr>
        <p:blipFill>
          <a:blip r:embed="rId2"/>
          <a:srcRect/>
          <a:stretch>
            <a:fillRect/>
          </a:stretch>
        </p:blipFill>
        <p:spPr bwMode="auto">
          <a:xfrm>
            <a:off x="7467600" y="6019800"/>
            <a:ext cx="1567024" cy="676268"/>
          </a:xfrm>
          <a:prstGeom prst="rect">
            <a:avLst/>
          </a:prstGeom>
          <a:noFill/>
        </p:spPr>
      </p:pic>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3" name="Picture 4" descr="UNCC_Logo_whiteTPBG"/>
          <p:cNvPicPr>
            <a:picLocks noChangeAspect="1" noChangeArrowheads="1"/>
          </p:cNvPicPr>
          <p:nvPr userDrawn="1"/>
        </p:nvPicPr>
        <p:blipFill>
          <a:blip r:embed="rId2"/>
          <a:srcRect/>
          <a:stretch>
            <a:fillRect/>
          </a:stretch>
        </p:blipFill>
        <p:spPr bwMode="auto">
          <a:xfrm>
            <a:off x="7467600" y="6019800"/>
            <a:ext cx="1567024" cy="676268"/>
          </a:xfrm>
          <a:prstGeom prst="rect">
            <a:avLst/>
          </a:prstGeom>
          <a:noFill/>
        </p:spPr>
      </p:pic>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4" descr="UNCC_Logo_whiteTPBG"/>
          <p:cNvPicPr>
            <a:picLocks noChangeAspect="1" noChangeArrowheads="1"/>
          </p:cNvPicPr>
          <p:nvPr userDrawn="1"/>
        </p:nvPicPr>
        <p:blipFill>
          <a:blip r:embed="rId2"/>
          <a:srcRect/>
          <a:stretch>
            <a:fillRect/>
          </a:stretch>
        </p:blipFill>
        <p:spPr bwMode="auto">
          <a:xfrm>
            <a:off x="7467600" y="6019800"/>
            <a:ext cx="1567024" cy="676268"/>
          </a:xfrm>
          <a:prstGeom prst="rect">
            <a:avLst/>
          </a:prstGeom>
          <a:noFill/>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9" r:id="rId6"/>
    <p:sldLayoutId id="2147483670" r:id="rId7"/>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0"/>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1"/>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provost.uncc.edu/policies-procedures/academic-policies-and-procedures/course-numbering-and-status"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https://docs.google.com/forms/d/e/1FAIpQLSenmMGdH0Cc0fUU-a6MKbkBwxqguzquCH7rCW4Qz8qSP5a9gA/viewform"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https://www.northcarolina.edu/wp-content/uploads/2016/07/UNCC-Performance-Agreement-12152017.pdf"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legal.uncc.edu/policies/up-102.13"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s://drive.google.com/file/d/1PbfoF6pPXE0C0LLaawmTP8LNVYw3Ouq6/view?usp=sharing"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CEB92-5262-4E15-B4A6-637994A146A9}"/>
              </a:ext>
            </a:extLst>
          </p:cNvPr>
          <p:cNvSpPr>
            <a:spLocks noGrp="1"/>
          </p:cNvSpPr>
          <p:nvPr>
            <p:ph type="ctrTitle"/>
          </p:nvPr>
        </p:nvSpPr>
        <p:spPr>
          <a:xfrm>
            <a:off x="381000" y="649805"/>
            <a:ext cx="8031427" cy="1523494"/>
          </a:xfrm>
        </p:spPr>
        <p:txBody>
          <a:bodyPr/>
          <a:lstStyle/>
          <a:p>
            <a:r>
              <a:rPr lang="en-US" dirty="0"/>
              <a:t>UNC Charlotte Faculty Council</a:t>
            </a:r>
          </a:p>
        </p:txBody>
      </p:sp>
      <p:sp>
        <p:nvSpPr>
          <p:cNvPr id="3" name="Subtitle 2">
            <a:extLst>
              <a:ext uri="{FF2B5EF4-FFF2-40B4-BE49-F238E27FC236}">
                <a16:creationId xmlns:a16="http://schemas.microsoft.com/office/drawing/2014/main" id="{C836556D-9750-401C-9B71-0884DC16EA5D}"/>
              </a:ext>
            </a:extLst>
          </p:cNvPr>
          <p:cNvSpPr>
            <a:spLocks noGrp="1"/>
          </p:cNvSpPr>
          <p:nvPr>
            <p:ph type="subTitle" idx="1"/>
          </p:nvPr>
        </p:nvSpPr>
        <p:spPr>
          <a:xfrm>
            <a:off x="1368955" y="4344988"/>
            <a:ext cx="7043208" cy="1384994"/>
          </a:xfrm>
        </p:spPr>
        <p:txBody>
          <a:bodyPr/>
          <a:lstStyle/>
          <a:p>
            <a:r>
              <a:rPr lang="en-US" dirty="0"/>
              <a:t>Strategic Planning Session </a:t>
            </a:r>
          </a:p>
          <a:p>
            <a:r>
              <a:rPr lang="en-US" dirty="0"/>
              <a:t>May 13, 2021</a:t>
            </a:r>
          </a:p>
          <a:p>
            <a:r>
              <a:rPr lang="en-US" dirty="0"/>
              <a:t>1:00 – 3:00 p.m.</a:t>
            </a:r>
          </a:p>
        </p:txBody>
      </p:sp>
      <p:sp>
        <p:nvSpPr>
          <p:cNvPr id="4" name="Text Placeholder 3">
            <a:extLst>
              <a:ext uri="{FF2B5EF4-FFF2-40B4-BE49-F238E27FC236}">
                <a16:creationId xmlns:a16="http://schemas.microsoft.com/office/drawing/2014/main" id="{6BFCC55A-3B03-4543-9AA6-320885A4CB60}"/>
              </a:ext>
            </a:extLst>
          </p:cNvPr>
          <p:cNvSpPr>
            <a:spLocks noGrp="1"/>
          </p:cNvSpPr>
          <p:nvPr>
            <p:ph type="body" sz="quarter" idx="10"/>
          </p:nvPr>
        </p:nvSpPr>
        <p:spPr/>
        <p:txBody>
          <a:bodyPr/>
          <a:lstStyle/>
          <a:p>
            <a:r>
              <a:rPr lang="en-US" dirty="0"/>
              <a:t>Welcome!</a:t>
            </a:r>
          </a:p>
        </p:txBody>
      </p:sp>
    </p:spTree>
    <p:extLst>
      <p:ext uri="{BB962C8B-B14F-4D97-AF65-F5344CB8AC3E}">
        <p14:creationId xmlns:p14="http://schemas.microsoft.com/office/powerpoint/2010/main" val="3388753857"/>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336C20D-C485-4EF5-B710-0414E53ED1FE}"/>
              </a:ext>
            </a:extLst>
          </p:cNvPr>
          <p:cNvSpPr>
            <a:spLocks noGrp="1"/>
          </p:cNvSpPr>
          <p:nvPr>
            <p:ph type="body" sz="quarter" idx="10"/>
          </p:nvPr>
        </p:nvSpPr>
        <p:spPr>
          <a:xfrm>
            <a:off x="381000" y="228600"/>
            <a:ext cx="8382000" cy="7651325"/>
          </a:xfrm>
        </p:spPr>
        <p:txBody>
          <a:bodyPr/>
          <a:lstStyle/>
          <a:p>
            <a:pPr marL="0" indent="0">
              <a:buNone/>
            </a:pPr>
            <a:endParaRPr lang="en-US" sz="2000" dirty="0"/>
          </a:p>
          <a:p>
            <a:pPr marL="457200" indent="-457200" fontAlgn="base">
              <a:buFont typeface="+mj-lt"/>
              <a:buAutoNum type="arabicPeriod" startAt="8"/>
            </a:pPr>
            <a:r>
              <a:rPr lang="en-US" sz="2000" b="1" u="sng" dirty="0">
                <a:hlinkClick r:id="rId2"/>
              </a:rPr>
              <a:t>Course Numbering and Status</a:t>
            </a:r>
            <a:r>
              <a:rPr lang="en-US" sz="2000" dirty="0"/>
              <a:t>. During the 2020-2021 academic year there were many situations in which we were required to be able to determine the type of course based on the course number as defined in the Course Numbering and Status policy.  As such, it became clear that there are some types of experiences that are not well-defined under this policy.  As such, I ask that FAPSC review our suggested revisions for consideration to make the numbering policy more clear for our thesis and dissertation courses as well as our clinical and student teaching experiences.   </a:t>
            </a:r>
          </a:p>
          <a:p>
            <a:pPr marL="457200" indent="-457200" fontAlgn="base">
              <a:buFont typeface="+mj-lt"/>
              <a:buAutoNum type="arabicPeriod" startAt="8"/>
            </a:pPr>
            <a:endParaRPr lang="en-US" sz="2000" b="1" dirty="0"/>
          </a:p>
          <a:p>
            <a:pPr marL="457200" indent="-457200" fontAlgn="base">
              <a:buFont typeface="+mj-lt"/>
              <a:buAutoNum type="arabicPeriod" startAt="8"/>
            </a:pPr>
            <a:r>
              <a:rPr lang="en-US" sz="2000" b="1" dirty="0"/>
              <a:t>Student Request:  </a:t>
            </a:r>
            <a:r>
              <a:rPr lang="en-US" sz="2000" dirty="0"/>
              <a:t>The SGA Academic Affairs Vice President has requested that the faculty consider the award of Chancellor’s and Dean’s list distinctions in the summer term. </a:t>
            </a:r>
          </a:p>
          <a:p>
            <a:pPr marL="457200" indent="-457200" fontAlgn="base">
              <a:buFont typeface="+mj-lt"/>
              <a:buAutoNum type="arabicPeriod" startAt="8"/>
            </a:pPr>
            <a:endParaRPr lang="en-US" sz="2000" b="1" dirty="0"/>
          </a:p>
          <a:p>
            <a:pPr marL="457200" indent="-457200" fontAlgn="base">
              <a:buFont typeface="+mj-lt"/>
              <a:buAutoNum type="arabicPeriod" startAt="8"/>
            </a:pPr>
            <a:r>
              <a:rPr lang="en-US" sz="2000" b="1" dirty="0"/>
              <a:t>Seven-Year Policy Review</a:t>
            </a:r>
            <a:r>
              <a:rPr lang="en-US" sz="2000" dirty="0"/>
              <a:t>.  Finally, there are five policies that are due for their seven-year review (two that are a carry-over from last year).  I am requesting that FAPSC or the appropriate standing committee review each of these policies for relevance, accuracy, or gaps.  Any changes recommended need to be considered by the Faculty Council.  If there are no changes, please notify Matt Wyse, Faculty Governance Assistant, that the review has taken place and is complete. </a:t>
            </a:r>
            <a:endParaRPr lang="en-US" sz="2000" b="1" dirty="0"/>
          </a:p>
          <a:p>
            <a:pPr marL="0" indent="0">
              <a:buNone/>
            </a:pPr>
            <a:r>
              <a:rPr lang="en-US" dirty="0"/>
              <a:t/>
            </a:r>
            <a:br>
              <a:rPr lang="en-US" dirty="0"/>
            </a:br>
            <a:endParaRPr lang="en-US" dirty="0"/>
          </a:p>
          <a:p>
            <a:endParaRPr lang="en-US" dirty="0"/>
          </a:p>
        </p:txBody>
      </p:sp>
    </p:spTree>
    <p:extLst>
      <p:ext uri="{BB962C8B-B14F-4D97-AF65-F5344CB8AC3E}">
        <p14:creationId xmlns:p14="http://schemas.microsoft.com/office/powerpoint/2010/main" val="598375806"/>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BC16B-8D86-431B-831D-198203B241AE}"/>
              </a:ext>
            </a:extLst>
          </p:cNvPr>
          <p:cNvSpPr>
            <a:spLocks noGrp="1"/>
          </p:cNvSpPr>
          <p:nvPr>
            <p:ph type="title"/>
          </p:nvPr>
        </p:nvSpPr>
        <p:spPr/>
        <p:txBody>
          <a:bodyPr/>
          <a:lstStyle/>
          <a:p>
            <a:r>
              <a:rPr lang="en-US" dirty="0"/>
              <a:t>Break out rooms</a:t>
            </a:r>
          </a:p>
        </p:txBody>
      </p:sp>
      <p:sp>
        <p:nvSpPr>
          <p:cNvPr id="3" name="Text Placeholder 2">
            <a:extLst>
              <a:ext uri="{FF2B5EF4-FFF2-40B4-BE49-F238E27FC236}">
                <a16:creationId xmlns:a16="http://schemas.microsoft.com/office/drawing/2014/main" id="{E883B7BF-0574-4B2E-837E-F619A51BA5A4}"/>
              </a:ext>
            </a:extLst>
          </p:cNvPr>
          <p:cNvSpPr>
            <a:spLocks noGrp="1"/>
          </p:cNvSpPr>
          <p:nvPr>
            <p:ph type="body" sz="quarter" idx="10"/>
          </p:nvPr>
        </p:nvSpPr>
        <p:spPr>
          <a:xfrm>
            <a:off x="381000" y="1411552"/>
            <a:ext cx="8382000" cy="3151632"/>
          </a:xfrm>
        </p:spPr>
        <p:txBody>
          <a:bodyPr/>
          <a:lstStyle/>
          <a:p>
            <a:r>
              <a:rPr lang="en-US" dirty="0"/>
              <a:t>Introduce yourself</a:t>
            </a:r>
          </a:p>
          <a:p>
            <a:r>
              <a:rPr lang="en-US" dirty="0"/>
              <a:t>Strengths, Weaknesses, Threats, Opportunities</a:t>
            </a:r>
          </a:p>
          <a:p>
            <a:r>
              <a:rPr lang="en-US" dirty="0"/>
              <a:t>Select a member to record feedback in form</a:t>
            </a:r>
          </a:p>
          <a:p>
            <a:r>
              <a:rPr lang="en-US" dirty="0"/>
              <a:t>30 minutes</a:t>
            </a:r>
          </a:p>
          <a:p>
            <a:r>
              <a:rPr lang="en-US" dirty="0"/>
              <a:t>Provide feedback on </a:t>
            </a:r>
            <a:r>
              <a:rPr lang="en-US" dirty="0">
                <a:hlinkClick r:id="rId2"/>
              </a:rPr>
              <a:t>form</a:t>
            </a:r>
            <a:endParaRPr lang="en-US" dirty="0"/>
          </a:p>
          <a:p>
            <a:r>
              <a:rPr lang="en-US" dirty="0"/>
              <a:t>https://forms.gle/bvngHgKqhDbTSkY26</a:t>
            </a:r>
          </a:p>
        </p:txBody>
      </p:sp>
    </p:spTree>
    <p:extLst>
      <p:ext uri="{BB962C8B-B14F-4D97-AF65-F5344CB8AC3E}">
        <p14:creationId xmlns:p14="http://schemas.microsoft.com/office/powerpoint/2010/main" val="3389653397"/>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447800"/>
            <a:ext cx="7681913" cy="1523495"/>
          </a:xfrm>
        </p:spPr>
        <p:txBody>
          <a:bodyPr/>
          <a:lstStyle/>
          <a:p>
            <a:r>
              <a:rPr lang="en-US" dirty="0"/>
              <a:t/>
            </a:r>
            <a:br>
              <a:rPr lang="en-US" dirty="0"/>
            </a:br>
            <a:r>
              <a:rPr lang="en-US" dirty="0"/>
              <a:t>Faculty Compensation</a:t>
            </a:r>
          </a:p>
        </p:txBody>
      </p:sp>
      <p:sp>
        <p:nvSpPr>
          <p:cNvPr id="3" name="Subtitle 2"/>
          <p:cNvSpPr>
            <a:spLocks noGrp="1"/>
          </p:cNvSpPr>
          <p:nvPr>
            <p:ph type="subTitle" idx="1"/>
          </p:nvPr>
        </p:nvSpPr>
        <p:spPr>
          <a:xfrm>
            <a:off x="685800" y="3962400"/>
            <a:ext cx="7681913" cy="1370012"/>
          </a:xfrm>
        </p:spPr>
        <p:txBody>
          <a:bodyPr>
            <a:normAutofit/>
          </a:bodyPr>
          <a:lstStyle/>
          <a:p>
            <a:r>
              <a:rPr lang="en-US" dirty="0"/>
              <a:t>Susan Harden</a:t>
            </a:r>
          </a:p>
          <a:p>
            <a:r>
              <a:rPr lang="en-US" dirty="0"/>
              <a:t>Faculty Council Strategic Planning Session</a:t>
            </a:r>
            <a:br>
              <a:rPr lang="en-US" dirty="0"/>
            </a:br>
            <a:r>
              <a:rPr lang="en-US" dirty="0"/>
              <a:t>Thursday, May 13 1-3 p.m.</a:t>
            </a:r>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78956-89E0-496C-B512-842D420566A6}"/>
              </a:ext>
            </a:extLst>
          </p:cNvPr>
          <p:cNvSpPr>
            <a:spLocks noGrp="1"/>
          </p:cNvSpPr>
          <p:nvPr>
            <p:ph type="title"/>
          </p:nvPr>
        </p:nvSpPr>
        <p:spPr/>
        <p:txBody>
          <a:bodyPr/>
          <a:lstStyle/>
          <a:p>
            <a:r>
              <a:rPr lang="en-US" dirty="0"/>
              <a:t>Thesis</a:t>
            </a:r>
          </a:p>
        </p:txBody>
      </p:sp>
      <p:sp>
        <p:nvSpPr>
          <p:cNvPr id="3" name="Text Placeholder 2">
            <a:extLst>
              <a:ext uri="{FF2B5EF4-FFF2-40B4-BE49-F238E27FC236}">
                <a16:creationId xmlns:a16="http://schemas.microsoft.com/office/drawing/2014/main" id="{FF437432-D221-4380-AD51-911243569750}"/>
              </a:ext>
            </a:extLst>
          </p:cNvPr>
          <p:cNvSpPr>
            <a:spLocks noGrp="1"/>
          </p:cNvSpPr>
          <p:nvPr>
            <p:ph type="body" sz="quarter" idx="10"/>
          </p:nvPr>
        </p:nvSpPr>
        <p:spPr>
          <a:xfrm>
            <a:off x="368105" y="915479"/>
            <a:ext cx="8382000" cy="5084469"/>
          </a:xfrm>
        </p:spPr>
        <p:txBody>
          <a:bodyPr/>
          <a:lstStyle/>
          <a:p>
            <a:r>
              <a:rPr lang="en-US" sz="2800" dirty="0"/>
              <a:t>UNC Charlotte faculty are high-performing and fundamental to the historical success of institutional performance measures.</a:t>
            </a:r>
          </a:p>
          <a:p>
            <a:r>
              <a:rPr lang="en-US" sz="2800" dirty="0"/>
              <a:t>Increases in faculty compensation do not reflect faculty performance over the last ten years.</a:t>
            </a:r>
          </a:p>
          <a:p>
            <a:r>
              <a:rPr lang="en-US" sz="2800" dirty="0"/>
              <a:t>Faculty are stretched. (Some: beyond burnout)</a:t>
            </a:r>
          </a:p>
          <a:p>
            <a:r>
              <a:rPr lang="en-US" sz="2800" dirty="0"/>
              <a:t> If the next ten years mirror the last ten years, significant and long lasting harm will be sustained by the faculty at UNC Charlotte. </a:t>
            </a:r>
          </a:p>
          <a:p>
            <a:r>
              <a:rPr lang="en-US" sz="2800" dirty="0"/>
              <a:t>We must look clearly at the data.</a:t>
            </a:r>
          </a:p>
          <a:p>
            <a:r>
              <a:rPr lang="en-US" sz="2800" dirty="0"/>
              <a:t>Possible Proposal: Seeking a long-term plan from UNC Charlotte leaders to address faculty compensation</a:t>
            </a:r>
          </a:p>
        </p:txBody>
      </p:sp>
    </p:spTree>
    <p:extLst>
      <p:ext uri="{BB962C8B-B14F-4D97-AF65-F5344CB8AC3E}">
        <p14:creationId xmlns:p14="http://schemas.microsoft.com/office/powerpoint/2010/main" val="3580860220"/>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3CD8A-E3C8-4D8A-BEAC-E4868C982BB9}"/>
              </a:ext>
            </a:extLst>
          </p:cNvPr>
          <p:cNvSpPr>
            <a:spLocks noGrp="1"/>
          </p:cNvSpPr>
          <p:nvPr>
            <p:ph type="title"/>
          </p:nvPr>
        </p:nvSpPr>
        <p:spPr>
          <a:xfrm>
            <a:off x="381000" y="230189"/>
            <a:ext cx="8382000" cy="1181364"/>
          </a:xfrm>
        </p:spPr>
        <p:txBody>
          <a:bodyPr/>
          <a:lstStyle/>
          <a:p>
            <a:r>
              <a:rPr lang="en-US" dirty="0"/>
              <a:t>UNC System Strategic Plan and Performance Framework</a:t>
            </a:r>
          </a:p>
        </p:txBody>
      </p:sp>
      <p:sp>
        <p:nvSpPr>
          <p:cNvPr id="3" name="Text Placeholder 2">
            <a:extLst>
              <a:ext uri="{FF2B5EF4-FFF2-40B4-BE49-F238E27FC236}">
                <a16:creationId xmlns:a16="http://schemas.microsoft.com/office/drawing/2014/main" id="{192FBFC2-1C7F-411D-A106-5A522E98A606}"/>
              </a:ext>
            </a:extLst>
          </p:cNvPr>
          <p:cNvSpPr>
            <a:spLocks noGrp="1"/>
          </p:cNvSpPr>
          <p:nvPr>
            <p:ph type="body" sz="quarter" idx="10"/>
          </p:nvPr>
        </p:nvSpPr>
        <p:spPr>
          <a:xfrm>
            <a:off x="381000" y="1905000"/>
            <a:ext cx="8382000" cy="5410712"/>
          </a:xfrm>
        </p:spPr>
        <p:txBody>
          <a:bodyPr/>
          <a:lstStyle/>
          <a:p>
            <a:r>
              <a:rPr lang="en-US" i="1" dirty="0"/>
              <a:t>Higher Expectations</a:t>
            </a:r>
          </a:p>
          <a:p>
            <a:r>
              <a:rPr lang="en-US" dirty="0">
                <a:hlinkClick r:id="rId2"/>
              </a:rPr>
              <a:t>In 2017, UNC Charlotte signed a Performance Agreement</a:t>
            </a:r>
            <a:endParaRPr lang="en-US" dirty="0"/>
          </a:p>
          <a:p>
            <a:r>
              <a:rPr lang="en-US" sz="2800" dirty="0"/>
              <a:t>Measures: Low income completions; 5 year graduation rates, UG Degree Efficiency, Research Productivity; etc.</a:t>
            </a:r>
          </a:p>
          <a:p>
            <a:r>
              <a:rPr lang="en-US" dirty="0"/>
              <a:t>“UNC Charlotte stands out as the single institution, as of this writing, to take on seven </a:t>
            </a:r>
            <a:r>
              <a:rPr lang="en-US" sz="4400" b="1" dirty="0"/>
              <a:t>stretch</a:t>
            </a:r>
            <a:r>
              <a:rPr lang="en-US" dirty="0"/>
              <a:t> goals.</a:t>
            </a:r>
          </a:p>
          <a:p>
            <a:r>
              <a:rPr lang="en-US" dirty="0"/>
              <a:t>Promises made / promises kept: We Deliver the Outcomes</a:t>
            </a:r>
          </a:p>
          <a:p>
            <a:endParaRPr lang="en-US" dirty="0"/>
          </a:p>
        </p:txBody>
      </p:sp>
    </p:spTree>
    <p:extLst>
      <p:ext uri="{BB962C8B-B14F-4D97-AF65-F5344CB8AC3E}">
        <p14:creationId xmlns:p14="http://schemas.microsoft.com/office/powerpoint/2010/main" val="2266589863"/>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BA7FC-E5AE-4EBC-8070-39D4FF4D68EE}"/>
              </a:ext>
            </a:extLst>
          </p:cNvPr>
          <p:cNvSpPr>
            <a:spLocks noGrp="1"/>
          </p:cNvSpPr>
          <p:nvPr>
            <p:ph type="title"/>
          </p:nvPr>
        </p:nvSpPr>
        <p:spPr>
          <a:xfrm>
            <a:off x="381000" y="304800"/>
            <a:ext cx="8382000" cy="1994392"/>
          </a:xfrm>
        </p:spPr>
        <p:txBody>
          <a:bodyPr/>
          <a:lstStyle/>
          <a:p>
            <a:r>
              <a:rPr lang="en-US" dirty="0"/>
              <a:t>How Did UNC Charlotte Perform? Did we stretch? Note During Pandemic.</a:t>
            </a:r>
          </a:p>
        </p:txBody>
      </p:sp>
      <p:sp>
        <p:nvSpPr>
          <p:cNvPr id="3" name="Text Placeholder 2">
            <a:extLst>
              <a:ext uri="{FF2B5EF4-FFF2-40B4-BE49-F238E27FC236}">
                <a16:creationId xmlns:a16="http://schemas.microsoft.com/office/drawing/2014/main" id="{8C05E22D-E213-4A48-9785-F0B099720446}"/>
              </a:ext>
            </a:extLst>
          </p:cNvPr>
          <p:cNvSpPr>
            <a:spLocks noGrp="1"/>
          </p:cNvSpPr>
          <p:nvPr>
            <p:ph type="body" sz="quarter" idx="10"/>
          </p:nvPr>
        </p:nvSpPr>
        <p:spPr>
          <a:xfrm>
            <a:off x="381000" y="2819400"/>
            <a:ext cx="8382000" cy="3581400"/>
          </a:xfrm>
        </p:spPr>
        <p:txBody>
          <a:bodyPr/>
          <a:lstStyle/>
          <a:p>
            <a:endParaRPr lang="en-US" dirty="0"/>
          </a:p>
        </p:txBody>
      </p:sp>
    </p:spTree>
    <p:extLst>
      <p:ext uri="{BB962C8B-B14F-4D97-AF65-F5344CB8AC3E}">
        <p14:creationId xmlns:p14="http://schemas.microsoft.com/office/powerpoint/2010/main" val="3109002393"/>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lide2" descr="UNCC Grad Rate">
            <a:extLst>
              <a:ext uri="{FF2B5EF4-FFF2-40B4-BE49-F238E27FC236}">
                <a16:creationId xmlns:a16="http://schemas.microsoft.com/office/drawing/2014/main" id="{548709D1-613E-4E23-9717-4248EC9E07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381001"/>
            <a:ext cx="8298656" cy="5644562"/>
          </a:xfrm>
          <a:prstGeom prst="rect">
            <a:avLst/>
          </a:prstGeom>
        </p:spPr>
      </p:pic>
    </p:spTree>
    <p:extLst>
      <p:ext uri="{BB962C8B-B14F-4D97-AF65-F5344CB8AC3E}">
        <p14:creationId xmlns:p14="http://schemas.microsoft.com/office/powerpoint/2010/main" val="95992585"/>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94F13-DCB2-4383-8372-0337FFEA5033}"/>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87E20527-286C-4425-9498-B9081B948EDD}"/>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7E29834B-4D30-47A8-91EA-666E19062B92}"/>
              </a:ext>
            </a:extLst>
          </p:cNvPr>
          <p:cNvSpPr>
            <a:spLocks noGrp="1"/>
          </p:cNvSpPr>
          <p:nvPr>
            <p:ph type="body" sz="quarter" idx="10"/>
          </p:nvPr>
        </p:nvSpPr>
        <p:spPr/>
        <p:txBody>
          <a:bodyPr/>
          <a:lstStyle/>
          <a:p>
            <a:endParaRPr lang="en-US" dirty="0"/>
          </a:p>
        </p:txBody>
      </p:sp>
      <p:pic>
        <p:nvPicPr>
          <p:cNvPr id="5" name="slide2" descr="UNCC Critical Workforce">
            <a:extLst>
              <a:ext uri="{FF2B5EF4-FFF2-40B4-BE49-F238E27FC236}">
                <a16:creationId xmlns:a16="http://schemas.microsoft.com/office/drawing/2014/main" id="{589DCEF1-0B43-425B-894E-8C7D30B44C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2658" y="228601"/>
            <a:ext cx="8552741" cy="6411880"/>
          </a:xfrm>
          <a:prstGeom prst="rect">
            <a:avLst/>
          </a:prstGeom>
        </p:spPr>
      </p:pic>
    </p:spTree>
    <p:extLst>
      <p:ext uri="{BB962C8B-B14F-4D97-AF65-F5344CB8AC3E}">
        <p14:creationId xmlns:p14="http://schemas.microsoft.com/office/powerpoint/2010/main" val="2787977704"/>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lide2" descr="UNCC Research">
            <a:extLst>
              <a:ext uri="{FF2B5EF4-FFF2-40B4-BE49-F238E27FC236}">
                <a16:creationId xmlns:a16="http://schemas.microsoft.com/office/drawing/2014/main" id="{A02D178D-3B05-43BD-94F9-2B63D69FBA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9589" y="533400"/>
            <a:ext cx="7977211" cy="5980413"/>
          </a:xfrm>
          <a:prstGeom prst="rect">
            <a:avLst/>
          </a:prstGeom>
        </p:spPr>
      </p:pic>
    </p:spTree>
    <p:extLst>
      <p:ext uri="{BB962C8B-B14F-4D97-AF65-F5344CB8AC3E}">
        <p14:creationId xmlns:p14="http://schemas.microsoft.com/office/powerpoint/2010/main" val="2064601335"/>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687D8-DE7C-4377-ABD5-D13C0A920B66}"/>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C9E1A128-2613-4C75-8001-943BC1FA75B0}"/>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0EB91924-F969-4E92-B845-DC0875E28FCF}"/>
              </a:ext>
            </a:extLst>
          </p:cNvPr>
          <p:cNvSpPr>
            <a:spLocks noGrp="1"/>
          </p:cNvSpPr>
          <p:nvPr>
            <p:ph type="body" sz="quarter" idx="10"/>
          </p:nvPr>
        </p:nvSpPr>
        <p:spPr/>
        <p:txBody>
          <a:bodyPr/>
          <a:lstStyle/>
          <a:p>
            <a:endParaRPr lang="en-US" dirty="0"/>
          </a:p>
        </p:txBody>
      </p:sp>
      <p:pic>
        <p:nvPicPr>
          <p:cNvPr id="5" name="slide2" descr="UNCC UGDE">
            <a:extLst>
              <a:ext uri="{FF2B5EF4-FFF2-40B4-BE49-F238E27FC236}">
                <a16:creationId xmlns:a16="http://schemas.microsoft.com/office/drawing/2014/main" id="{FB9F2AD9-CFFF-4817-8ECF-219A3E86AA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4580" y="152400"/>
            <a:ext cx="8639604" cy="6477000"/>
          </a:xfrm>
          <a:prstGeom prst="rect">
            <a:avLst/>
          </a:prstGeom>
        </p:spPr>
      </p:pic>
    </p:spTree>
    <p:extLst>
      <p:ext uri="{BB962C8B-B14F-4D97-AF65-F5344CB8AC3E}">
        <p14:creationId xmlns:p14="http://schemas.microsoft.com/office/powerpoint/2010/main" val="3828603698"/>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4AA93-9E1C-4118-9778-F56BB91DEF77}"/>
              </a:ext>
            </a:extLst>
          </p:cNvPr>
          <p:cNvSpPr>
            <a:spLocks noGrp="1"/>
          </p:cNvSpPr>
          <p:nvPr>
            <p:ph type="ctrTitle"/>
          </p:nvPr>
        </p:nvSpPr>
        <p:spPr/>
        <p:txBody>
          <a:bodyPr/>
          <a:lstStyle/>
          <a:p>
            <a:endParaRPr lang="en-US"/>
          </a:p>
        </p:txBody>
      </p:sp>
      <p:sp>
        <p:nvSpPr>
          <p:cNvPr id="4" name="Text Placeholder 3">
            <a:extLst>
              <a:ext uri="{FF2B5EF4-FFF2-40B4-BE49-F238E27FC236}">
                <a16:creationId xmlns:a16="http://schemas.microsoft.com/office/drawing/2014/main" id="{F5797793-4CCE-4844-8D10-F2CF7B84D186}"/>
              </a:ext>
            </a:extLst>
          </p:cNvPr>
          <p:cNvSpPr>
            <a:spLocks noGrp="1"/>
          </p:cNvSpPr>
          <p:nvPr>
            <p:ph type="body" sz="quarter" idx="10"/>
          </p:nvPr>
        </p:nvSpPr>
        <p:spPr/>
        <p:txBody>
          <a:bodyPr/>
          <a:lstStyle/>
          <a:p>
            <a:r>
              <a:rPr lang="en-US" dirty="0"/>
              <a:t>Agenda Review</a:t>
            </a:r>
          </a:p>
        </p:txBody>
      </p:sp>
      <p:sp>
        <p:nvSpPr>
          <p:cNvPr id="6" name="Subtitle 5">
            <a:extLst>
              <a:ext uri="{FF2B5EF4-FFF2-40B4-BE49-F238E27FC236}">
                <a16:creationId xmlns:a16="http://schemas.microsoft.com/office/drawing/2014/main" id="{8353BA9C-C6F9-4AE9-B045-72F6A995D6C0}"/>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980009212"/>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fontScale="90000"/>
          </a:bodyPr>
          <a:lstStyle/>
          <a:p>
            <a:r>
              <a:rPr lang="en-US" dirty="0">
                <a:solidFill>
                  <a:schemeClr val="tx2"/>
                </a:solidFill>
              </a:rPr>
              <a:t>Organizational Factors that Contribute to Burnout (use pandemic lens to consider)</a:t>
            </a:r>
          </a:p>
        </p:txBody>
      </p:sp>
      <p:sp>
        <p:nvSpPr>
          <p:cNvPr id="3" name="Text Placeholder 2"/>
          <p:cNvSpPr>
            <a:spLocks noGrp="1"/>
          </p:cNvSpPr>
          <p:nvPr>
            <p:ph type="body" sz="quarter" idx="10"/>
          </p:nvPr>
        </p:nvSpPr>
        <p:spPr>
          <a:xfrm>
            <a:off x="381000" y="1676400"/>
            <a:ext cx="8382000" cy="3962400"/>
          </a:xfrm>
        </p:spPr>
        <p:txBody>
          <a:bodyPr>
            <a:normAutofit fontScale="92500" lnSpcReduction="20000"/>
          </a:bodyPr>
          <a:lstStyle/>
          <a:p>
            <a:r>
              <a:rPr lang="en-US" dirty="0"/>
              <a:t>Unsustainable workload (homeschooling, caregiving)</a:t>
            </a:r>
          </a:p>
          <a:p>
            <a:r>
              <a:rPr lang="en-US" dirty="0"/>
              <a:t>Perceived lack of control (pandemic)</a:t>
            </a:r>
          </a:p>
          <a:p>
            <a:r>
              <a:rPr lang="en-US" dirty="0"/>
              <a:t>Insufficient rewards for effort (pay)</a:t>
            </a:r>
          </a:p>
          <a:p>
            <a:r>
              <a:rPr lang="en-US" dirty="0"/>
              <a:t>Lack of a supportive community (pre-tenure, adjunct, lecturer)</a:t>
            </a:r>
          </a:p>
          <a:p>
            <a:r>
              <a:rPr lang="en-US" dirty="0"/>
              <a:t>Lack of fairness (raises in other fields; inflation; administrators rewarded for the work of the faculty)</a:t>
            </a:r>
          </a:p>
          <a:p>
            <a:r>
              <a:rPr lang="en-US" dirty="0"/>
              <a:t>Mismatched values and skills</a:t>
            </a:r>
          </a:p>
          <a:p>
            <a:endParaRPr lang="en-US" dirty="0"/>
          </a:p>
          <a:p>
            <a:pPr marL="0" indent="0">
              <a:buNone/>
            </a:pPr>
            <a:endParaRPr lang="en-US" dirty="0"/>
          </a:p>
        </p:txBody>
      </p:sp>
      <p:sp>
        <p:nvSpPr>
          <p:cNvPr id="4" name="TextBox 3">
            <a:extLst>
              <a:ext uri="{FF2B5EF4-FFF2-40B4-BE49-F238E27FC236}">
                <a16:creationId xmlns:a16="http://schemas.microsoft.com/office/drawing/2014/main" id="{0D8D6631-F571-427C-8D37-52B1EA6F072F}"/>
              </a:ext>
            </a:extLst>
          </p:cNvPr>
          <p:cNvSpPr txBox="1"/>
          <p:nvPr/>
        </p:nvSpPr>
        <p:spPr>
          <a:xfrm>
            <a:off x="228600" y="5611837"/>
            <a:ext cx="8678914" cy="400110"/>
          </a:xfrm>
          <a:prstGeom prst="rect">
            <a:avLst/>
          </a:prstGeom>
          <a:noFill/>
        </p:spPr>
        <p:txBody>
          <a:bodyPr wrap="none" rtlCol="0">
            <a:spAutoFit/>
          </a:bodyPr>
          <a:lstStyle/>
          <a:p>
            <a:r>
              <a:rPr lang="en-US" sz="2000" dirty="0"/>
              <a:t>Moss, Jennifer (February 10,2021).  Beyond burned out. </a:t>
            </a:r>
            <a:r>
              <a:rPr lang="en-US" sz="2000" i="1" dirty="0"/>
              <a:t>Harvard Business Review.</a:t>
            </a:r>
            <a:endParaRPr lang="en-US" sz="2000" dirty="0"/>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A6594-02CA-4AB0-B568-63733A010A78}"/>
              </a:ext>
            </a:extLst>
          </p:cNvPr>
          <p:cNvSpPr>
            <a:spLocks noGrp="1"/>
          </p:cNvSpPr>
          <p:nvPr>
            <p:ph type="title"/>
          </p:nvPr>
        </p:nvSpPr>
        <p:spPr/>
        <p:txBody>
          <a:bodyPr/>
          <a:lstStyle/>
          <a:p>
            <a:endParaRPr lang="en-US"/>
          </a:p>
        </p:txBody>
      </p:sp>
      <p:pic>
        <p:nvPicPr>
          <p:cNvPr id="4" name="Picture 3">
            <a:extLst>
              <a:ext uri="{FF2B5EF4-FFF2-40B4-BE49-F238E27FC236}">
                <a16:creationId xmlns:a16="http://schemas.microsoft.com/office/drawing/2014/main" id="{71855A93-329D-4F30-A13C-F21718223F0A}"/>
              </a:ext>
            </a:extLst>
          </p:cNvPr>
          <p:cNvPicPr>
            <a:picLocks noChangeAspect="1"/>
          </p:cNvPicPr>
          <p:nvPr/>
        </p:nvPicPr>
        <p:blipFill>
          <a:blip r:embed="rId2"/>
          <a:stretch>
            <a:fillRect/>
          </a:stretch>
        </p:blipFill>
        <p:spPr>
          <a:xfrm>
            <a:off x="71437" y="230188"/>
            <a:ext cx="9001125" cy="5670549"/>
          </a:xfrm>
          <a:prstGeom prst="rect">
            <a:avLst/>
          </a:prstGeom>
        </p:spPr>
      </p:pic>
      <p:sp>
        <p:nvSpPr>
          <p:cNvPr id="3" name="Text Placeholder 2">
            <a:extLst>
              <a:ext uri="{FF2B5EF4-FFF2-40B4-BE49-F238E27FC236}">
                <a16:creationId xmlns:a16="http://schemas.microsoft.com/office/drawing/2014/main" id="{95EFFE08-C620-4FF1-9FE4-624B20A09B54}"/>
              </a:ext>
            </a:extLst>
          </p:cNvPr>
          <p:cNvSpPr>
            <a:spLocks noGrp="1"/>
          </p:cNvSpPr>
          <p:nvPr>
            <p:ph type="body" sz="quarter" idx="10"/>
          </p:nvPr>
        </p:nvSpPr>
        <p:spPr/>
        <p:txBody>
          <a:bodyPr/>
          <a:lstStyle/>
          <a:p>
            <a:endParaRPr lang="en-US" dirty="0"/>
          </a:p>
        </p:txBody>
      </p:sp>
    </p:spTree>
    <p:extLst>
      <p:ext uri="{BB962C8B-B14F-4D97-AF65-F5344CB8AC3E}">
        <p14:creationId xmlns:p14="http://schemas.microsoft.com/office/powerpoint/2010/main" val="3852782907"/>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56A1E-6D98-4657-BABC-9C6A781EA7BC}"/>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6309859A-DC00-4FC3-B844-090C34911FE3}"/>
              </a:ext>
            </a:extLst>
          </p:cNvPr>
          <p:cNvSpPr>
            <a:spLocks noGrp="1"/>
          </p:cNvSpPr>
          <p:nvPr>
            <p:ph type="body" sz="quarter" idx="10"/>
          </p:nvPr>
        </p:nvSpPr>
        <p:spPr/>
        <p:txBody>
          <a:bodyPr/>
          <a:lstStyle/>
          <a:p>
            <a:endParaRPr lang="en-US"/>
          </a:p>
        </p:txBody>
      </p:sp>
      <p:pic>
        <p:nvPicPr>
          <p:cNvPr id="4" name="Picture 3">
            <a:extLst>
              <a:ext uri="{FF2B5EF4-FFF2-40B4-BE49-F238E27FC236}">
                <a16:creationId xmlns:a16="http://schemas.microsoft.com/office/drawing/2014/main" id="{14E57AC9-D56B-4A76-86DD-C879BF51100A}"/>
              </a:ext>
            </a:extLst>
          </p:cNvPr>
          <p:cNvPicPr>
            <a:picLocks noChangeAspect="1"/>
          </p:cNvPicPr>
          <p:nvPr/>
        </p:nvPicPr>
        <p:blipFill>
          <a:blip r:embed="rId2"/>
          <a:stretch>
            <a:fillRect/>
          </a:stretch>
        </p:blipFill>
        <p:spPr>
          <a:xfrm>
            <a:off x="42862" y="76201"/>
            <a:ext cx="9058275" cy="5891212"/>
          </a:xfrm>
          <a:prstGeom prst="rect">
            <a:avLst/>
          </a:prstGeom>
        </p:spPr>
      </p:pic>
    </p:spTree>
    <p:extLst>
      <p:ext uri="{BB962C8B-B14F-4D97-AF65-F5344CB8AC3E}">
        <p14:creationId xmlns:p14="http://schemas.microsoft.com/office/powerpoint/2010/main" val="3760075532"/>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80820-C759-4D7A-9F3E-F62ED4338409}"/>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E2E64645-3DC5-4866-B5E1-88FA2CC3A0A1}"/>
              </a:ext>
            </a:extLst>
          </p:cNvPr>
          <p:cNvPicPr>
            <a:picLocks noChangeAspect="1"/>
          </p:cNvPicPr>
          <p:nvPr/>
        </p:nvPicPr>
        <p:blipFill>
          <a:blip r:embed="rId2"/>
          <a:stretch>
            <a:fillRect/>
          </a:stretch>
        </p:blipFill>
        <p:spPr>
          <a:xfrm>
            <a:off x="38100" y="0"/>
            <a:ext cx="9067800" cy="6029325"/>
          </a:xfrm>
          <a:prstGeom prst="rect">
            <a:avLst/>
          </a:prstGeom>
        </p:spPr>
      </p:pic>
    </p:spTree>
    <p:extLst>
      <p:ext uri="{BB962C8B-B14F-4D97-AF65-F5344CB8AC3E}">
        <p14:creationId xmlns:p14="http://schemas.microsoft.com/office/powerpoint/2010/main" val="1195479176"/>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D533A-5D4C-49CE-9D8C-601F641FA1BB}"/>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D8469ECA-C787-4985-97C3-50DEEEA23F61}"/>
              </a:ext>
            </a:extLst>
          </p:cNvPr>
          <p:cNvPicPr>
            <a:picLocks noChangeAspect="1"/>
          </p:cNvPicPr>
          <p:nvPr/>
        </p:nvPicPr>
        <p:blipFill>
          <a:blip r:embed="rId2"/>
          <a:stretch>
            <a:fillRect/>
          </a:stretch>
        </p:blipFill>
        <p:spPr>
          <a:xfrm>
            <a:off x="404812" y="230188"/>
            <a:ext cx="8586788" cy="5646737"/>
          </a:xfrm>
          <a:prstGeom prst="rect">
            <a:avLst/>
          </a:prstGeom>
        </p:spPr>
      </p:pic>
    </p:spTree>
    <p:extLst>
      <p:ext uri="{BB962C8B-B14F-4D97-AF65-F5344CB8AC3E}">
        <p14:creationId xmlns:p14="http://schemas.microsoft.com/office/powerpoint/2010/main" val="623209168"/>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27235-A8AF-487B-B851-1774385F8D3D}"/>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1A2C713B-2BE2-42DA-B7E4-DA5C6AA8D193}"/>
              </a:ext>
            </a:extLst>
          </p:cNvPr>
          <p:cNvPicPr>
            <a:picLocks noChangeAspect="1"/>
          </p:cNvPicPr>
          <p:nvPr/>
        </p:nvPicPr>
        <p:blipFill>
          <a:blip r:embed="rId2"/>
          <a:stretch>
            <a:fillRect/>
          </a:stretch>
        </p:blipFill>
        <p:spPr>
          <a:xfrm>
            <a:off x="85725" y="230188"/>
            <a:ext cx="8972550" cy="5746749"/>
          </a:xfrm>
          <a:prstGeom prst="rect">
            <a:avLst/>
          </a:prstGeom>
        </p:spPr>
      </p:pic>
    </p:spTree>
    <p:extLst>
      <p:ext uri="{BB962C8B-B14F-4D97-AF65-F5344CB8AC3E}">
        <p14:creationId xmlns:p14="http://schemas.microsoft.com/office/powerpoint/2010/main" val="4274858775"/>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50281-D672-4C6D-90B3-288EF4B835AE}"/>
              </a:ext>
            </a:extLst>
          </p:cNvPr>
          <p:cNvSpPr>
            <a:spLocks noGrp="1"/>
          </p:cNvSpPr>
          <p:nvPr>
            <p:ph type="title"/>
          </p:nvPr>
        </p:nvSpPr>
        <p:spPr/>
        <p:txBody>
          <a:bodyPr/>
          <a:lstStyle/>
          <a:p>
            <a:r>
              <a:rPr lang="en-US" dirty="0"/>
              <a:t>Cost of Living in Charlotte Area</a:t>
            </a:r>
          </a:p>
        </p:txBody>
      </p:sp>
      <p:sp>
        <p:nvSpPr>
          <p:cNvPr id="3" name="TextBox 2">
            <a:extLst>
              <a:ext uri="{FF2B5EF4-FFF2-40B4-BE49-F238E27FC236}">
                <a16:creationId xmlns:a16="http://schemas.microsoft.com/office/drawing/2014/main" id="{34923320-6E5C-4978-8BD0-1C6D14540113}"/>
              </a:ext>
            </a:extLst>
          </p:cNvPr>
          <p:cNvSpPr txBox="1"/>
          <p:nvPr/>
        </p:nvSpPr>
        <p:spPr>
          <a:xfrm>
            <a:off x="762000" y="1752600"/>
            <a:ext cx="7848600" cy="1200329"/>
          </a:xfrm>
          <a:prstGeom prst="rect">
            <a:avLst/>
          </a:prstGeom>
          <a:noFill/>
        </p:spPr>
        <p:txBody>
          <a:bodyPr wrap="square" rtlCol="0">
            <a:spAutoFit/>
          </a:bodyPr>
          <a:lstStyle/>
          <a:p>
            <a:r>
              <a:rPr lang="en-US" sz="3600" dirty="0"/>
              <a:t>Average home price approximately $300,000, up 11% this year</a:t>
            </a:r>
          </a:p>
        </p:txBody>
      </p:sp>
    </p:spTree>
    <p:extLst>
      <p:ext uri="{BB962C8B-B14F-4D97-AF65-F5344CB8AC3E}">
        <p14:creationId xmlns:p14="http://schemas.microsoft.com/office/powerpoint/2010/main" val="1696968682"/>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A8780-3683-4267-86A4-A4843DBDFEDF}"/>
              </a:ext>
            </a:extLst>
          </p:cNvPr>
          <p:cNvSpPr>
            <a:spLocks noGrp="1"/>
          </p:cNvSpPr>
          <p:nvPr>
            <p:ph type="title"/>
          </p:nvPr>
        </p:nvSpPr>
        <p:spPr>
          <a:xfrm>
            <a:off x="381000" y="230189"/>
            <a:ext cx="8382000" cy="6647974"/>
          </a:xfrm>
        </p:spPr>
        <p:txBody>
          <a:bodyPr/>
          <a:lstStyle/>
          <a:p>
            <a:r>
              <a:rPr lang="en-US" dirty="0"/>
              <a:t>Faculty Council Compensation Study Committee</a:t>
            </a:r>
            <a:br>
              <a:rPr lang="en-US" dirty="0"/>
            </a:br>
            <a:r>
              <a:rPr lang="en-US" dirty="0"/>
              <a:t/>
            </a:r>
            <a:br>
              <a:rPr lang="en-US" dirty="0"/>
            </a:br>
            <a:r>
              <a:rPr lang="en-US" dirty="0"/>
              <a:t>Ad hoc Committee</a:t>
            </a:r>
            <a:br>
              <a:rPr lang="en-US" dirty="0"/>
            </a:br>
            <a:r>
              <a:rPr lang="en-US" dirty="0"/>
              <a:t>Co-chaired by</a:t>
            </a:r>
            <a:br>
              <a:rPr lang="en-US" dirty="0"/>
            </a:br>
            <a:r>
              <a:rPr lang="en-US" dirty="0"/>
              <a:t>	Craig </a:t>
            </a:r>
            <a:r>
              <a:rPr lang="en-US" dirty="0" err="1"/>
              <a:t>Depken</a:t>
            </a:r>
            <a:r>
              <a:rPr lang="en-US" dirty="0"/>
              <a:t> (FESC)</a:t>
            </a:r>
            <a:br>
              <a:rPr lang="en-US" dirty="0"/>
            </a:br>
            <a:r>
              <a:rPr lang="en-US" dirty="0"/>
              <a:t>	Rob McGregor (FWC)</a:t>
            </a:r>
            <a:br>
              <a:rPr lang="en-US" dirty="0"/>
            </a:br>
            <a:r>
              <a:rPr lang="en-US" dirty="0"/>
              <a:t>Looking for volunteers for committee</a:t>
            </a:r>
            <a:br>
              <a:rPr lang="en-US" dirty="0"/>
            </a:br>
            <a:endParaRPr lang="en-US" dirty="0"/>
          </a:p>
        </p:txBody>
      </p:sp>
    </p:spTree>
    <p:extLst>
      <p:ext uri="{BB962C8B-B14F-4D97-AF65-F5344CB8AC3E}">
        <p14:creationId xmlns:p14="http://schemas.microsoft.com/office/powerpoint/2010/main" val="1589364402"/>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FD8FF-1045-410D-86F7-19E38A62B9D1}"/>
              </a:ext>
            </a:extLst>
          </p:cNvPr>
          <p:cNvSpPr>
            <a:spLocks noGrp="1"/>
          </p:cNvSpPr>
          <p:nvPr>
            <p:ph type="title"/>
          </p:nvPr>
        </p:nvSpPr>
        <p:spPr>
          <a:xfrm>
            <a:off x="381000" y="230188"/>
            <a:ext cx="8382000" cy="664797"/>
          </a:xfrm>
        </p:spPr>
        <p:txBody>
          <a:bodyPr/>
          <a:lstStyle/>
          <a:p>
            <a:r>
              <a:rPr lang="en-US" dirty="0"/>
              <a:t>Thank you for your service </a:t>
            </a:r>
          </a:p>
        </p:txBody>
      </p:sp>
      <p:sp>
        <p:nvSpPr>
          <p:cNvPr id="3" name="Text Placeholder 2">
            <a:extLst>
              <a:ext uri="{FF2B5EF4-FFF2-40B4-BE49-F238E27FC236}">
                <a16:creationId xmlns:a16="http://schemas.microsoft.com/office/drawing/2014/main" id="{67BE9E17-D6AD-4E75-9EFE-C3E3026E1EED}"/>
              </a:ext>
            </a:extLst>
          </p:cNvPr>
          <p:cNvSpPr>
            <a:spLocks noGrp="1"/>
          </p:cNvSpPr>
          <p:nvPr>
            <p:ph type="body" sz="quarter" idx="10"/>
          </p:nvPr>
        </p:nvSpPr>
        <p:spPr>
          <a:xfrm>
            <a:off x="381000" y="1411552"/>
            <a:ext cx="8382000" cy="4653582"/>
          </a:xfrm>
        </p:spPr>
        <p:txBody>
          <a:bodyPr/>
          <a:lstStyle/>
          <a:p>
            <a:pPr marL="0" indent="0">
              <a:buNone/>
            </a:pPr>
            <a:r>
              <a:rPr lang="en-US" b="1" dirty="0"/>
              <a:t>Policy-Making Responsibilities and Authority </a:t>
            </a:r>
          </a:p>
          <a:p>
            <a:pPr marL="514350" indent="-514350">
              <a:buAutoNum type="arabicPeriod"/>
            </a:pPr>
            <a:r>
              <a:rPr lang="en-US" sz="2400" dirty="0"/>
              <a:t>setting minimal general degree requirements for the University, </a:t>
            </a:r>
          </a:p>
          <a:p>
            <a:pPr marL="514350" indent="-514350">
              <a:buAutoNum type="arabicPeriod"/>
            </a:pPr>
            <a:r>
              <a:rPr lang="en-US" sz="2400" dirty="0"/>
              <a:t>setting minimal University admission standards, </a:t>
            </a:r>
          </a:p>
          <a:p>
            <a:pPr marL="514350" indent="-514350">
              <a:buAutoNum type="arabicPeriod"/>
            </a:pPr>
            <a:r>
              <a:rPr lang="en-US" sz="2400" dirty="0"/>
              <a:t> establishing academic plans and curricula and developing and reviewing proposed new programs, including auxiliary academic programs (e.g., continuing education); </a:t>
            </a:r>
          </a:p>
          <a:p>
            <a:pPr marL="514350" indent="-514350">
              <a:buAutoNum type="arabicPeriod"/>
            </a:pPr>
            <a:r>
              <a:rPr lang="en-US" sz="2400" dirty="0"/>
              <a:t> establishing grading systems and setting academic policies concerning withdrawal, suspension, and retention; </a:t>
            </a:r>
          </a:p>
          <a:p>
            <a:pPr marL="514350" indent="-514350">
              <a:buAutoNum type="arabicPeriod"/>
            </a:pPr>
            <a:r>
              <a:rPr lang="en-US" sz="2400" dirty="0"/>
              <a:t>establishing policies and standards for the granting of academic credit; </a:t>
            </a:r>
          </a:p>
          <a:p>
            <a:pPr marL="514350" indent="-514350">
              <a:buAutoNum type="arabicPeriod"/>
            </a:pPr>
            <a:r>
              <a:rPr lang="en-US" sz="2400" dirty="0"/>
              <a:t>establishing policies for the granting of degrees, academic and honorary, and acting to award such degrees;</a:t>
            </a:r>
            <a:r>
              <a:rPr lang="en-US" dirty="0"/>
              <a:t>.</a:t>
            </a:r>
          </a:p>
        </p:txBody>
      </p:sp>
    </p:spTree>
    <p:extLst>
      <p:ext uri="{BB962C8B-B14F-4D97-AF65-F5344CB8AC3E}">
        <p14:creationId xmlns:p14="http://schemas.microsoft.com/office/powerpoint/2010/main" val="3156191782"/>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EE02569-7B45-426D-AB9A-C192C88E64D7}"/>
              </a:ext>
            </a:extLst>
          </p:cNvPr>
          <p:cNvSpPr>
            <a:spLocks noGrp="1"/>
          </p:cNvSpPr>
          <p:nvPr>
            <p:ph type="body" sz="quarter" idx="10"/>
          </p:nvPr>
        </p:nvSpPr>
        <p:spPr>
          <a:xfrm>
            <a:off x="381000" y="304800"/>
            <a:ext cx="8382000" cy="5466112"/>
          </a:xfrm>
        </p:spPr>
        <p:txBody>
          <a:bodyPr/>
          <a:lstStyle/>
          <a:p>
            <a:pPr marL="0" indent="0">
              <a:buNone/>
            </a:pPr>
            <a:r>
              <a:rPr lang="en-US" sz="2400" dirty="0"/>
              <a:t>7</a:t>
            </a:r>
            <a:r>
              <a:rPr lang="en-US" dirty="0"/>
              <a:t>. </a:t>
            </a:r>
            <a:r>
              <a:rPr lang="en-US" sz="2400" dirty="0"/>
              <a:t>establishing policy, within the limitations of The Code, and the tenure document, concerning promotion, appointment, reappointment, tenure, and post-tenure review of faculty (It is recognized that the tenure document is, and will continue to be, subject to judicial interpretation and to interpretation by the administration after hearing the advice of appropriate faculty bodies as designated by the Faculty Council); </a:t>
            </a:r>
          </a:p>
          <a:p>
            <a:pPr marL="0" indent="0">
              <a:buNone/>
            </a:pPr>
            <a:endParaRPr lang="en-US" sz="2400" dirty="0"/>
          </a:p>
          <a:p>
            <a:pPr marL="0" indent="0">
              <a:buNone/>
            </a:pPr>
            <a:r>
              <a:rPr lang="en-US" sz="2400" dirty="0"/>
              <a:t>8. establishing policies governing academic counseling of students;</a:t>
            </a:r>
          </a:p>
          <a:p>
            <a:pPr marL="0" indent="0">
              <a:buNone/>
            </a:pPr>
            <a:r>
              <a:rPr lang="en-US" sz="2400" dirty="0"/>
              <a:t> 9. establishing policy for the allocation of those UNC Charlotte research funds which are open to the solicitations of the general faculty; and </a:t>
            </a:r>
          </a:p>
          <a:p>
            <a:pPr marL="0" indent="0">
              <a:buNone/>
            </a:pPr>
            <a:endParaRPr lang="en-US" sz="2400" dirty="0"/>
          </a:p>
          <a:p>
            <a:pPr marL="0" indent="0">
              <a:buNone/>
            </a:pPr>
            <a:r>
              <a:rPr lang="en-US" sz="2400" dirty="0"/>
              <a:t>10. establishing policies and procedures for the faculty review of University administrators</a:t>
            </a:r>
          </a:p>
        </p:txBody>
      </p:sp>
    </p:spTree>
    <p:extLst>
      <p:ext uri="{BB962C8B-B14F-4D97-AF65-F5344CB8AC3E}">
        <p14:creationId xmlns:p14="http://schemas.microsoft.com/office/powerpoint/2010/main" val="1740972094"/>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E326C-0D59-44E0-9222-61E0927F5114}"/>
              </a:ext>
            </a:extLst>
          </p:cNvPr>
          <p:cNvSpPr>
            <a:spLocks noGrp="1"/>
          </p:cNvSpPr>
          <p:nvPr>
            <p:ph type="title"/>
          </p:nvPr>
        </p:nvSpPr>
        <p:spPr/>
        <p:txBody>
          <a:bodyPr/>
          <a:lstStyle/>
          <a:p>
            <a:r>
              <a:rPr lang="en-US" dirty="0"/>
              <a:t>Consultation Responsibilities</a:t>
            </a:r>
          </a:p>
        </p:txBody>
      </p:sp>
      <p:sp>
        <p:nvSpPr>
          <p:cNvPr id="3" name="Text Placeholder 2">
            <a:extLst>
              <a:ext uri="{FF2B5EF4-FFF2-40B4-BE49-F238E27FC236}">
                <a16:creationId xmlns:a16="http://schemas.microsoft.com/office/drawing/2014/main" id="{5176A4A2-1D38-4496-B9C9-4E728AEFFEA8}"/>
              </a:ext>
            </a:extLst>
          </p:cNvPr>
          <p:cNvSpPr>
            <a:spLocks noGrp="1"/>
          </p:cNvSpPr>
          <p:nvPr>
            <p:ph type="body" sz="quarter" idx="10"/>
          </p:nvPr>
        </p:nvSpPr>
        <p:spPr>
          <a:xfrm>
            <a:off x="381000" y="894985"/>
            <a:ext cx="8382000" cy="5946243"/>
          </a:xfrm>
        </p:spPr>
        <p:txBody>
          <a:bodyPr/>
          <a:lstStyle/>
          <a:p>
            <a:pPr marL="0" indent="0">
              <a:buNone/>
            </a:pPr>
            <a:r>
              <a:rPr lang="en-US" sz="2400" dirty="0"/>
              <a:t>1. the academic calendar, </a:t>
            </a:r>
          </a:p>
          <a:p>
            <a:pPr marL="0" indent="0">
              <a:buNone/>
            </a:pPr>
            <a:r>
              <a:rPr lang="en-US" sz="2400" dirty="0"/>
              <a:t>2. salary increases, </a:t>
            </a:r>
          </a:p>
          <a:p>
            <a:pPr marL="0" indent="0">
              <a:buNone/>
            </a:pPr>
            <a:r>
              <a:rPr lang="en-US" sz="2400" dirty="0"/>
              <a:t>3. academic leave, </a:t>
            </a:r>
          </a:p>
          <a:p>
            <a:pPr marL="0" indent="0">
              <a:buNone/>
            </a:pPr>
            <a:r>
              <a:rPr lang="en-US" sz="2400" dirty="0"/>
              <a:t>4. academic workloads,</a:t>
            </a:r>
          </a:p>
          <a:p>
            <a:pPr marL="0" indent="0">
              <a:buNone/>
            </a:pPr>
            <a:r>
              <a:rPr lang="en-US" sz="2400" dirty="0"/>
              <a:t>5. allocation of academic positions, </a:t>
            </a:r>
          </a:p>
          <a:p>
            <a:pPr marL="0" indent="0">
              <a:buNone/>
            </a:pPr>
            <a:r>
              <a:rPr lang="en-US" sz="2400" dirty="0"/>
              <a:t>6. appointment of administrators, </a:t>
            </a:r>
          </a:p>
          <a:p>
            <a:pPr marL="0" indent="0">
              <a:buNone/>
            </a:pPr>
            <a:r>
              <a:rPr lang="en-US" sz="2400" dirty="0"/>
              <a:t>7. library user services and collection department,</a:t>
            </a:r>
          </a:p>
          <a:p>
            <a:pPr marL="0" indent="0">
              <a:buNone/>
            </a:pPr>
            <a:r>
              <a:rPr lang="en-US" sz="2400" dirty="0"/>
              <a:t>8. grants and contracts, </a:t>
            </a:r>
          </a:p>
          <a:p>
            <a:pPr marL="0" indent="0">
              <a:buNone/>
            </a:pPr>
            <a:r>
              <a:rPr lang="en-US" sz="2400" dirty="0"/>
              <a:t>9. academic computer use, </a:t>
            </a:r>
          </a:p>
          <a:p>
            <a:pPr marL="0" indent="0">
              <a:buNone/>
            </a:pPr>
            <a:r>
              <a:rPr lang="en-US" sz="2400" dirty="0"/>
              <a:t>10. course scheduling, </a:t>
            </a:r>
          </a:p>
          <a:p>
            <a:pPr marL="0" indent="0">
              <a:buNone/>
            </a:pPr>
            <a:r>
              <a:rPr lang="en-US" sz="2400" dirty="0"/>
              <a:t>11. allocation and use of existing facilities, </a:t>
            </a:r>
          </a:p>
          <a:p>
            <a:pPr marL="0" indent="0">
              <a:buNone/>
            </a:pPr>
            <a:r>
              <a:rPr lang="en-US" sz="2400" dirty="0"/>
              <a:t>12. transportation and parking, </a:t>
            </a:r>
          </a:p>
          <a:p>
            <a:pPr marL="0" indent="0">
              <a:buNone/>
            </a:pPr>
            <a:r>
              <a:rPr lang="en-US" sz="2400" dirty="0"/>
              <a:t>13. program and design of new facilities, </a:t>
            </a:r>
          </a:p>
          <a:p>
            <a:pPr marL="0" indent="0">
              <a:buNone/>
            </a:pPr>
            <a:r>
              <a:rPr lang="en-US" sz="2400" dirty="0"/>
              <a:t>14. changes in the formal structure of colleges, departments, or other units in the division of Academic Affairs.</a:t>
            </a:r>
          </a:p>
        </p:txBody>
      </p:sp>
    </p:spTree>
    <p:extLst>
      <p:ext uri="{BB962C8B-B14F-4D97-AF65-F5344CB8AC3E}">
        <p14:creationId xmlns:p14="http://schemas.microsoft.com/office/powerpoint/2010/main" val="4117174600"/>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E3813-D77B-45EA-A791-A7255723ADA4}"/>
              </a:ext>
            </a:extLst>
          </p:cNvPr>
          <p:cNvSpPr>
            <a:spLocks noGrp="1"/>
          </p:cNvSpPr>
          <p:nvPr>
            <p:ph type="ctrTitle"/>
          </p:nvPr>
        </p:nvSpPr>
        <p:spPr/>
        <p:txBody>
          <a:bodyPr/>
          <a:lstStyle/>
          <a:p>
            <a:r>
              <a:rPr lang="en-US" dirty="0"/>
              <a:t>Let’s hear from</a:t>
            </a:r>
          </a:p>
        </p:txBody>
      </p:sp>
      <p:sp>
        <p:nvSpPr>
          <p:cNvPr id="3" name="Subtitle 2">
            <a:extLst>
              <a:ext uri="{FF2B5EF4-FFF2-40B4-BE49-F238E27FC236}">
                <a16:creationId xmlns:a16="http://schemas.microsoft.com/office/drawing/2014/main" id="{A49D7AD7-9F1D-4118-8C29-FA17599E1C40}"/>
              </a:ext>
            </a:extLst>
          </p:cNvPr>
          <p:cNvSpPr>
            <a:spLocks noGrp="1"/>
          </p:cNvSpPr>
          <p:nvPr>
            <p:ph type="subTitle" idx="1"/>
          </p:nvPr>
        </p:nvSpPr>
        <p:spPr>
          <a:xfrm>
            <a:off x="1219200" y="5236665"/>
            <a:ext cx="7043208" cy="461665"/>
          </a:xfrm>
        </p:spPr>
        <p:txBody>
          <a:bodyPr/>
          <a:lstStyle/>
          <a:p>
            <a:r>
              <a:rPr lang="en-US" dirty="0"/>
              <a:t>Dick Beekman, Student Body President</a:t>
            </a:r>
          </a:p>
        </p:txBody>
      </p:sp>
      <p:sp>
        <p:nvSpPr>
          <p:cNvPr id="4" name="Text Placeholder 3">
            <a:extLst>
              <a:ext uri="{FF2B5EF4-FFF2-40B4-BE49-F238E27FC236}">
                <a16:creationId xmlns:a16="http://schemas.microsoft.com/office/drawing/2014/main" id="{7071A580-A692-4CE4-98D1-5EBAFD9271E5}"/>
              </a:ext>
            </a:extLst>
          </p:cNvPr>
          <p:cNvSpPr>
            <a:spLocks noGrp="1"/>
          </p:cNvSpPr>
          <p:nvPr>
            <p:ph type="body" sz="quarter" idx="10"/>
          </p:nvPr>
        </p:nvSpPr>
        <p:spPr>
          <a:xfrm>
            <a:off x="722049" y="2355850"/>
            <a:ext cx="7690114" cy="1384994"/>
          </a:xfrm>
        </p:spPr>
        <p:txBody>
          <a:bodyPr/>
          <a:lstStyle/>
          <a:p>
            <a:r>
              <a:rPr lang="en-US" dirty="0"/>
              <a:t>SGA – 21/22 priorities</a:t>
            </a:r>
          </a:p>
        </p:txBody>
      </p:sp>
    </p:spTree>
    <p:extLst>
      <p:ext uri="{BB962C8B-B14F-4D97-AF65-F5344CB8AC3E}">
        <p14:creationId xmlns:p14="http://schemas.microsoft.com/office/powerpoint/2010/main" val="2503291598"/>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38591-3BD2-4906-8BCC-C5271AC2EDE9}"/>
              </a:ext>
            </a:extLst>
          </p:cNvPr>
          <p:cNvSpPr>
            <a:spLocks noGrp="1"/>
          </p:cNvSpPr>
          <p:nvPr>
            <p:ph type="title"/>
          </p:nvPr>
        </p:nvSpPr>
        <p:spPr/>
        <p:txBody>
          <a:bodyPr/>
          <a:lstStyle/>
          <a:p>
            <a:r>
              <a:rPr lang="en-US" dirty="0"/>
              <a:t>Provost’s FC Workplan</a:t>
            </a:r>
          </a:p>
        </p:txBody>
      </p:sp>
      <p:sp>
        <p:nvSpPr>
          <p:cNvPr id="3" name="Text Placeholder 2">
            <a:extLst>
              <a:ext uri="{FF2B5EF4-FFF2-40B4-BE49-F238E27FC236}">
                <a16:creationId xmlns:a16="http://schemas.microsoft.com/office/drawing/2014/main" id="{AEBDB304-951F-4DCA-BAB7-0B09A818D0F6}"/>
              </a:ext>
            </a:extLst>
          </p:cNvPr>
          <p:cNvSpPr>
            <a:spLocks noGrp="1"/>
          </p:cNvSpPr>
          <p:nvPr>
            <p:ph type="body" sz="quarter" idx="10"/>
          </p:nvPr>
        </p:nvSpPr>
        <p:spPr>
          <a:xfrm>
            <a:off x="381000" y="1411552"/>
            <a:ext cx="8382000" cy="5312223"/>
          </a:xfrm>
        </p:spPr>
        <p:txBody>
          <a:bodyPr/>
          <a:lstStyle/>
          <a:p>
            <a:pPr marL="457200" indent="-457200" fontAlgn="base">
              <a:buFont typeface="+mj-lt"/>
              <a:buAutoNum type="arabicPeriod"/>
            </a:pPr>
            <a:r>
              <a:rPr lang="en-US" sz="2000" b="1" dirty="0"/>
              <a:t>Procedures for Resolving Faculty Grievances </a:t>
            </a:r>
            <a:r>
              <a:rPr lang="en-US" sz="2000" dirty="0"/>
              <a:t>(carryover from 2020-2021).  Following our conversations over the past two years regarding the Grievance Procedures, the policy and procedures have been revised to: 1) eliminate the University Mediation Coordinator (UMC) and replace with a Faculty Grievance Manager, and 2) investigate discrimination complaints prior to Grievance Committee review.  The current drafts have been reviewed by the Grievance Committee and FEC but have not been formally considered by the Faculty Council.  </a:t>
            </a:r>
          </a:p>
          <a:p>
            <a:pPr marL="457200" indent="-457200" fontAlgn="base">
              <a:buFont typeface="+mj-lt"/>
              <a:buAutoNum type="arabicPeriod"/>
            </a:pPr>
            <a:r>
              <a:rPr lang="en-US" sz="2000" b="1" dirty="0"/>
              <a:t>Academic Policy Equity Review: Students </a:t>
            </a:r>
            <a:r>
              <a:rPr lang="en-US" sz="2000" dirty="0"/>
              <a:t>(carryover from 2020-2021).</a:t>
            </a:r>
            <a:r>
              <a:rPr lang="en-US" sz="2000" b="1" dirty="0"/>
              <a:t>  </a:t>
            </a:r>
            <a:r>
              <a:rPr lang="en-US" sz="2000" dirty="0"/>
              <a:t>As a continuation of an equity audit of our policies and practices, I ask that the Student Equity Audit Working Group complete their policy revisions and creation of an audit tool for departments in collaboration with FAPSC, the FEC, and the Faculty Council.  I also ask that this work continue with a review of graduate student policies and procedures in coordination with the Graduate Council and Graduate School.  Assistant Provost Leslie </a:t>
            </a:r>
            <a:r>
              <a:rPr lang="en-US" sz="2000" dirty="0" err="1"/>
              <a:t>Zenk</a:t>
            </a:r>
            <a:r>
              <a:rPr lang="en-US" sz="2000" dirty="0"/>
              <a:t> continues to lead this effort in coordination with the Office of Undergraduate Education and the Graduate School.  </a:t>
            </a:r>
            <a:endParaRPr lang="en-US" sz="2000" b="1" dirty="0"/>
          </a:p>
          <a:p>
            <a:endParaRPr lang="en-US" dirty="0"/>
          </a:p>
        </p:txBody>
      </p:sp>
    </p:spTree>
    <p:extLst>
      <p:ext uri="{BB962C8B-B14F-4D97-AF65-F5344CB8AC3E}">
        <p14:creationId xmlns:p14="http://schemas.microsoft.com/office/powerpoint/2010/main" val="1950598122"/>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C3965A3-5617-4524-9F01-C4A042532B2F}"/>
              </a:ext>
            </a:extLst>
          </p:cNvPr>
          <p:cNvSpPr>
            <a:spLocks noGrp="1"/>
          </p:cNvSpPr>
          <p:nvPr>
            <p:ph type="body" sz="quarter" idx="10"/>
          </p:nvPr>
        </p:nvSpPr>
        <p:spPr>
          <a:xfrm>
            <a:off x="381000" y="228600"/>
            <a:ext cx="8382000" cy="6266331"/>
          </a:xfrm>
        </p:spPr>
        <p:txBody>
          <a:bodyPr/>
          <a:lstStyle/>
          <a:p>
            <a:pPr marL="457200" indent="-457200" fontAlgn="base">
              <a:buFont typeface="+mj-lt"/>
              <a:buAutoNum type="arabicPeriod" startAt="3"/>
            </a:pPr>
            <a:r>
              <a:rPr lang="en-US" sz="2000" b="1" dirty="0"/>
              <a:t> University Policy 101.3: Relationships between Students and Faculty Members or Other University Employees</a:t>
            </a:r>
            <a:r>
              <a:rPr lang="en-US" sz="2000" dirty="0"/>
              <a:t>. </a:t>
            </a:r>
            <a:endParaRPr lang="en-US" sz="2000" b="1" u="sng" dirty="0"/>
          </a:p>
          <a:p>
            <a:pPr marL="457200" indent="-457200" fontAlgn="base">
              <a:buFont typeface="+mj-lt"/>
              <a:buAutoNum type="arabicPeriod" startAt="3"/>
            </a:pPr>
            <a:r>
              <a:rPr lang="en-US" sz="2000" b="1" u="sng" dirty="0">
                <a:hlinkClick r:id="rId2"/>
              </a:rPr>
              <a:t>Tenure Policies, Regulations and Procedures</a:t>
            </a:r>
            <a:r>
              <a:rPr lang="en-US" sz="2000" b="1" dirty="0"/>
              <a:t> </a:t>
            </a:r>
            <a:r>
              <a:rPr lang="en-US" sz="2000" dirty="0"/>
              <a:t>(carryover from 2020-2021). The Tenure policy is in the process of being revised to incorporate: 1) proposed changes from the Faculty Council regarding the review procedures for Special Faculty Appointments as well as 2) updates to align with forthcoming changes to UNC System Office policy including the removal of appeals at the Board of Governors level.  I request review by the Faculty Employment Status Committee (FESC), FEC and Faculty Council before the final changes are approved by the Board of Trustees.  </a:t>
            </a:r>
          </a:p>
          <a:p>
            <a:pPr marL="457200" indent="-457200" fontAlgn="base">
              <a:buFont typeface="+mj-lt"/>
              <a:buAutoNum type="arabicPeriod" startAt="3"/>
            </a:pPr>
            <a:r>
              <a:rPr lang="en-US" sz="2000" b="1" dirty="0"/>
              <a:t>Adding a violation to the Code of Student Academic Integrity. </a:t>
            </a:r>
            <a:r>
              <a:rPr lang="en-US" sz="2000" dirty="0"/>
              <a:t>The Office of Student Conduct and Academic Integrity has seen an increase in the number of faculty members submitting academic integrity violations for violations of syllabus policies. Currently, since there is not a violation of this type to charge students in our code, faculty are instructed to handle these syllabus policy violations themselves with the student.  Some of our UNC institutions (NC State and UNC-Chapel Hill, for example) have a specific violation articulated in their code to allow students to be found in violation of the code for failing to adhere to a policy articulated in the syllabus. .</a:t>
            </a:r>
            <a:endParaRPr lang="en-US" sz="2000" b="1" dirty="0"/>
          </a:p>
          <a:p>
            <a:pPr marL="457200" indent="-457200" fontAlgn="base">
              <a:buFont typeface="+mj-lt"/>
              <a:buAutoNum type="arabicPeriod" startAt="3"/>
            </a:pPr>
            <a:endParaRPr lang="en-US" sz="2000" b="1" dirty="0"/>
          </a:p>
          <a:p>
            <a:endParaRPr lang="en-US" dirty="0"/>
          </a:p>
        </p:txBody>
      </p:sp>
    </p:spTree>
    <p:extLst>
      <p:ext uri="{BB962C8B-B14F-4D97-AF65-F5344CB8AC3E}">
        <p14:creationId xmlns:p14="http://schemas.microsoft.com/office/powerpoint/2010/main" val="4121942058"/>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F54B5C0-34C3-4115-AFE5-8A4E441C4B74}"/>
              </a:ext>
            </a:extLst>
          </p:cNvPr>
          <p:cNvSpPr>
            <a:spLocks noGrp="1"/>
          </p:cNvSpPr>
          <p:nvPr>
            <p:ph type="body" sz="quarter" idx="10"/>
          </p:nvPr>
        </p:nvSpPr>
        <p:spPr>
          <a:xfrm>
            <a:off x="381000" y="152400"/>
            <a:ext cx="8382000" cy="6167842"/>
          </a:xfrm>
        </p:spPr>
        <p:txBody>
          <a:bodyPr/>
          <a:lstStyle/>
          <a:p>
            <a:pPr marL="457200" indent="-457200" fontAlgn="base">
              <a:buFont typeface="+mj-lt"/>
              <a:buAutoNum type="arabicPeriod" startAt="6"/>
            </a:pPr>
            <a:r>
              <a:rPr lang="en-US" sz="2000" b="1" dirty="0"/>
              <a:t>Student Evaluation of Teaching (SET) Task Force</a:t>
            </a:r>
            <a:r>
              <a:rPr lang="en-US" sz="2000" dirty="0"/>
              <a:t> (carryover from 2020-2021). In February 2021 I charged the </a:t>
            </a:r>
            <a:r>
              <a:rPr lang="en-US" sz="2000" u="sng" dirty="0">
                <a:hlinkClick r:id="rId2"/>
              </a:rPr>
              <a:t>Student Evaluation of Teaching Task Force</a:t>
            </a:r>
            <a:r>
              <a:rPr lang="en-US" sz="2000" dirty="0"/>
              <a:t> with: a) reviewing the content of the questions used for course evaluations as well as the introductions given to students, b) drawing on existing research to develop a better curated list of core evaluation questions that avoid bias and are focused on the educational process rather than instructor personality and other qualities, and c) developing a list of best practices to mitigate bias in question development for departments and colleges who wish to add additional, unique questions. I ask that the work of this task force be completed during the 2021-2022 academic year.  </a:t>
            </a:r>
          </a:p>
          <a:p>
            <a:pPr marL="457200" indent="-457200" fontAlgn="base">
              <a:buFont typeface="+mj-lt"/>
              <a:buAutoNum type="arabicPeriod" startAt="6"/>
            </a:pPr>
            <a:endParaRPr lang="en-US" sz="2000" b="1" dirty="0"/>
          </a:p>
          <a:p>
            <a:pPr marL="457200" indent="-457200" fontAlgn="base">
              <a:buFont typeface="+mj-lt"/>
              <a:buAutoNum type="arabicPeriod" startAt="6"/>
            </a:pPr>
            <a:r>
              <a:rPr lang="en-US" sz="2000" b="1" dirty="0"/>
              <a:t>H Grade. </a:t>
            </a:r>
            <a:r>
              <a:rPr lang="en-US" sz="2000" dirty="0"/>
              <a:t>We have had the “H” grade (Honors) available as an option since 1969, however is not used by the Honors College or the Graduate School; in the 2019-2020 academic year, the H grade was only assigned 26 times, only 5 times for honors courses. During the 2020-2021 academic year the H grade was redefined to designate “high pass” for undergraduate students who opted for P/N grading.  I ask that FAPSC consider the relevance of the H grade, whether it needs to continue to exist, or whether it should be redefined.   </a:t>
            </a:r>
            <a:endParaRPr lang="en-US" sz="2000" b="1" dirty="0"/>
          </a:p>
          <a:p>
            <a:pPr marL="0" indent="0">
              <a:buNone/>
            </a:pPr>
            <a:r>
              <a:rPr lang="en-US" sz="2000" dirty="0"/>
              <a:t/>
            </a:r>
            <a:br>
              <a:rPr lang="en-US" sz="2000" dirty="0"/>
            </a:br>
            <a:endParaRPr lang="en-US" dirty="0"/>
          </a:p>
        </p:txBody>
      </p:sp>
    </p:spTree>
    <p:extLst>
      <p:ext uri="{BB962C8B-B14F-4D97-AF65-F5344CB8AC3E}">
        <p14:creationId xmlns:p14="http://schemas.microsoft.com/office/powerpoint/2010/main" val="1976688484"/>
      </p:ext>
    </p:extLst>
  </p:cSld>
  <p:clrMapOvr>
    <a:masterClrMapping/>
  </p:clrMapOvr>
  <p:transition>
    <p:fade/>
  </p:transition>
</p:sld>
</file>

<file path=ppt/theme/theme1.xml><?xml version="1.0" encoding="utf-8"?>
<a:theme xmlns:a="http://schemas.openxmlformats.org/drawingml/2006/main" name="UNCCharlotte_template03 (1)">
  <a:themeElements>
    <a:clrScheme name="Green Template-Template">
      <a:dk1>
        <a:srgbClr val="000000"/>
      </a:dk1>
      <a:lt1>
        <a:srgbClr val="FFFFFF"/>
      </a:lt1>
      <a:dk2>
        <a:srgbClr val="1F7335"/>
      </a:dk2>
      <a:lt2>
        <a:srgbClr val="C4FF89"/>
      </a:lt2>
      <a:accent1>
        <a:srgbClr val="FFC000"/>
      </a:accent1>
      <a:accent2>
        <a:srgbClr val="3497AE"/>
      </a:accent2>
      <a:accent3>
        <a:srgbClr val="DF8045"/>
      </a:accent3>
      <a:accent4>
        <a:srgbClr val="7DCC2E"/>
      </a:accent4>
      <a:accent5>
        <a:srgbClr val="FF9929"/>
      </a:accent5>
      <a:accent6>
        <a:srgbClr val="7D3DA1"/>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UNCCharlotte_template03 (1)</Template>
  <TotalTime>11207</TotalTime>
  <Words>1900</Words>
  <Application>Microsoft Office PowerPoint</Application>
  <PresentationFormat>On-screen Show (4:3)</PresentationFormat>
  <Paragraphs>100</Paragraphs>
  <Slides>27</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Calibri</vt:lpstr>
      <vt:lpstr>UNCCharlotte_template03 (1)</vt:lpstr>
      <vt:lpstr>UNC Charlotte Faculty Council</vt:lpstr>
      <vt:lpstr>PowerPoint Presentation</vt:lpstr>
      <vt:lpstr>Thank you for your service </vt:lpstr>
      <vt:lpstr>PowerPoint Presentation</vt:lpstr>
      <vt:lpstr>Consultation Responsibilities</vt:lpstr>
      <vt:lpstr>Let’s hear from</vt:lpstr>
      <vt:lpstr>Provost’s FC Workplan</vt:lpstr>
      <vt:lpstr>PowerPoint Presentation</vt:lpstr>
      <vt:lpstr>PowerPoint Presentation</vt:lpstr>
      <vt:lpstr>PowerPoint Presentation</vt:lpstr>
      <vt:lpstr>Break out rooms</vt:lpstr>
      <vt:lpstr> Faculty Compensation</vt:lpstr>
      <vt:lpstr>Thesis</vt:lpstr>
      <vt:lpstr>UNC System Strategic Plan and Performance Framework</vt:lpstr>
      <vt:lpstr>How Did UNC Charlotte Perform? Did we stretch? Note During Pandemic.</vt:lpstr>
      <vt:lpstr>PowerPoint Presentation</vt:lpstr>
      <vt:lpstr>PowerPoint Presentation</vt:lpstr>
      <vt:lpstr>PowerPoint Presentation</vt:lpstr>
      <vt:lpstr>PowerPoint Presentation</vt:lpstr>
      <vt:lpstr>Organizational Factors that Contribute to Burnout (use pandemic lens to consider)</vt:lpstr>
      <vt:lpstr>PowerPoint Presentation</vt:lpstr>
      <vt:lpstr>PowerPoint Presentation</vt:lpstr>
      <vt:lpstr>PowerPoint Presentation</vt:lpstr>
      <vt:lpstr>PowerPoint Presentation</vt:lpstr>
      <vt:lpstr>PowerPoint Presentation</vt:lpstr>
      <vt:lpstr>Cost of Living in Charlotte Area</vt:lpstr>
      <vt:lpstr>Faculty Council Compensation Study Committee  Ad hoc Committee Co-chaired by  Craig Depken (FESC)  Rob McGregor (FWC) Looking for volunteers for committee </vt:lpstr>
    </vt:vector>
  </TitlesOfParts>
  <Company>UNC Charlotte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Cindy Jones</dc:creator>
  <cp:lastModifiedBy>Wyse, Matt</cp:lastModifiedBy>
  <cp:revision>29</cp:revision>
  <dcterms:created xsi:type="dcterms:W3CDTF">2014-04-28T15:05:06Z</dcterms:created>
  <dcterms:modified xsi:type="dcterms:W3CDTF">2021-05-13T19:53:20Z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TC102867421033</vt:lpwstr>
  </property>
</Properties>
</file>