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8"/>
  </p:notesMasterIdLst>
  <p:sldIdLst>
    <p:sldId id="256" r:id="rId2"/>
    <p:sldId id="257" r:id="rId3"/>
    <p:sldId id="258" r:id="rId4"/>
    <p:sldId id="263" r:id="rId5"/>
    <p:sldId id="268" r:id="rId6"/>
    <p:sldId id="266" r:id="rId7"/>
    <p:sldId id="267" r:id="rId8"/>
    <p:sldId id="259" r:id="rId9"/>
    <p:sldId id="271" r:id="rId10"/>
    <p:sldId id="269" r:id="rId11"/>
    <p:sldId id="270" r:id="rId12"/>
    <p:sldId id="272" r:id="rId13"/>
    <p:sldId id="264" r:id="rId14"/>
    <p:sldId id="265" r:id="rId15"/>
    <p:sldId id="261" r:id="rId16"/>
    <p:sldId id="262" r:id="rId17"/>
  </p:sldIdLst>
  <p:sldSz cx="9144000" cy="6858000" type="screen4x3"/>
  <p:notesSz cx="9144000" cy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4" autoAdjust="0"/>
    <p:restoredTop sz="94660"/>
  </p:normalViewPr>
  <p:slideViewPr>
    <p:cSldViewPr>
      <p:cViewPr varScale="1">
        <p:scale>
          <a:sx n="69" d="100"/>
          <a:sy n="6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Faculty/Staff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New Tickets</c:v>
                </c:pt>
                <c:pt idx="1">
                  <c:v>Resolved Tickets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11040</c:v>
                </c:pt>
                <c:pt idx="1">
                  <c:v>11098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New Tickets</c:v>
                </c:pt>
                <c:pt idx="1">
                  <c:v>Resolved Tickets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9391</c:v>
                </c:pt>
                <c:pt idx="1">
                  <c:v>9457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23488"/>
        <c:axId val="86547200"/>
      </c:barChart>
      <c:catAx>
        <c:axId val="36223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86547200"/>
        <c:crosses val="autoZero"/>
        <c:auto val="1"/>
        <c:lblAlgn val="ctr"/>
        <c:lblOffset val="100"/>
        <c:noMultiLvlLbl val="0"/>
      </c:catAx>
      <c:valAx>
        <c:axId val="8654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36223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# Moodle </a:t>
            </a:r>
            <a:r>
              <a:rPr lang="en-US" dirty="0"/>
              <a:t>Courses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Moodle Courses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2009</c:v>
                </c:pt>
                <c:pt idx="1">
                  <c:v>2013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800</c:v>
                </c:pt>
                <c:pt idx="1">
                  <c:v>2750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20864"/>
        <c:axId val="113386624"/>
      </c:barChart>
      <c:catAx>
        <c:axId val="3722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386624"/>
        <c:crosses val="autoZero"/>
        <c:auto val="0"/>
        <c:lblAlgn val="ctr"/>
        <c:lblOffset val="100"/>
        <c:noMultiLvlLbl val="0"/>
      </c:catAx>
      <c:valAx>
        <c:axId val="11338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2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>
                <a:solidFill>
                  <a:schemeClr val="bg1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# </a:t>
            </a:r>
            <a:r>
              <a:rPr lang="en-US" dirty="0" smtClean="0">
                <a:solidFill>
                  <a:schemeClr val="bg1"/>
                </a:solidFill>
              </a:rPr>
              <a:t>Instructors Using Moodle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4665311997290661"/>
          <c:y val="1.775142101292079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Instructors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2009</c:v>
                </c:pt>
                <c:pt idx="1">
                  <c:v>2013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650</c:v>
                </c:pt>
                <c:pt idx="1">
                  <c:v>1450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44288"/>
        <c:axId val="113388928"/>
      </c:barChart>
      <c:catAx>
        <c:axId val="4244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13388928"/>
        <c:crosses val="autoZero"/>
        <c:auto val="1"/>
        <c:lblAlgn val="ctr"/>
        <c:lblOffset val="100"/>
        <c:noMultiLvlLbl val="0"/>
      </c:catAx>
      <c:valAx>
        <c:axId val="11338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244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299" cy="25717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47989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299" cy="25717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09600" y="1905000"/>
            <a:ext cx="7924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00"/>
              </a:spcBef>
              <a:buClr>
                <a:schemeClr val="lt1"/>
              </a:buClr>
              <a:buFont typeface="Arial"/>
              <a:buNone/>
              <a:defRPr sz="3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/>
          <p:nvPr/>
        </p:nvSpPr>
        <p:spPr>
          <a:xfrm>
            <a:off x="609600" y="2438400"/>
            <a:ext cx="79247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609600" y="4419600"/>
            <a:ext cx="79247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685800" y="4876800"/>
            <a:ext cx="80771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grpSp>
        <p:nvGrpSpPr>
          <p:cNvPr id="13" name="Shape 13"/>
          <p:cNvGrpSpPr/>
          <p:nvPr/>
        </p:nvGrpSpPr>
        <p:grpSpPr>
          <a:xfrm>
            <a:off x="457200" y="5846762"/>
            <a:ext cx="8524875" cy="850900"/>
            <a:chOff x="457200" y="5846762"/>
            <a:chExt cx="8524875" cy="850900"/>
          </a:xfrm>
        </p:grpSpPr>
        <p:sp>
          <p:nvSpPr>
            <p:cNvPr id="14" name="Shape 14"/>
            <p:cNvSpPr/>
            <p:nvPr/>
          </p:nvSpPr>
          <p:spPr>
            <a:xfrm>
              <a:off x="7010400" y="5846762"/>
              <a:ext cx="1971675" cy="8509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cxnSp>
          <p:nvCxnSpPr>
            <p:cNvPr id="15" name="Shape 15"/>
            <p:cNvCxnSpPr/>
            <p:nvPr/>
          </p:nvCxnSpPr>
          <p:spPr>
            <a:xfrm>
              <a:off x="457200" y="6628000"/>
              <a:ext cx="6400799" cy="1434"/>
            </a:xfrm>
            <a:prstGeom prst="straightConnector1">
              <a:avLst/>
            </a:prstGeom>
            <a:noFill/>
            <a:ln w="317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09600" y="1905000"/>
            <a:ext cx="42671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00"/>
              </a:spcBef>
              <a:buClr>
                <a:schemeClr val="lt1"/>
              </a:buClr>
              <a:buFont typeface="Arial"/>
              <a:buNone/>
              <a:defRPr sz="3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/>
          <p:nvPr/>
        </p:nvSpPr>
        <p:spPr>
          <a:xfrm>
            <a:off x="609600" y="3124200"/>
            <a:ext cx="3886200" cy="27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457200" y="5846762"/>
            <a:ext cx="8524875" cy="850900"/>
            <a:chOff x="457200" y="5846762"/>
            <a:chExt cx="8524875" cy="850900"/>
          </a:xfrm>
        </p:grpSpPr>
        <p:sp>
          <p:nvSpPr>
            <p:cNvPr id="21" name="Shape 21"/>
            <p:cNvSpPr/>
            <p:nvPr/>
          </p:nvSpPr>
          <p:spPr>
            <a:xfrm>
              <a:off x="7010400" y="5846762"/>
              <a:ext cx="1971675" cy="8509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cxnSp>
          <p:nvCxnSpPr>
            <p:cNvPr id="22" name="Shape 22"/>
            <p:cNvCxnSpPr/>
            <p:nvPr/>
          </p:nvCxnSpPr>
          <p:spPr>
            <a:xfrm>
              <a:off x="457200" y="6628000"/>
              <a:ext cx="6400799" cy="1434"/>
            </a:xfrm>
            <a:prstGeom prst="straightConnector1">
              <a:avLst/>
            </a:prstGeom>
            <a:noFill/>
            <a:ln w="317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0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5562600" y="1600200"/>
            <a:ext cx="31241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 i="1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grpSp>
        <p:nvGrpSpPr>
          <p:cNvPr id="27" name="Shape 27"/>
          <p:cNvGrpSpPr/>
          <p:nvPr/>
        </p:nvGrpSpPr>
        <p:grpSpPr>
          <a:xfrm>
            <a:off x="457200" y="5846762"/>
            <a:ext cx="8524875" cy="850900"/>
            <a:chOff x="457200" y="5846762"/>
            <a:chExt cx="8524875" cy="850900"/>
          </a:xfrm>
        </p:grpSpPr>
        <p:sp>
          <p:nvSpPr>
            <p:cNvPr id="28" name="Shape 28"/>
            <p:cNvSpPr/>
            <p:nvPr/>
          </p:nvSpPr>
          <p:spPr>
            <a:xfrm>
              <a:off x="7010400" y="5846762"/>
              <a:ext cx="1971675" cy="8509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cxnSp>
          <p:nvCxnSpPr>
            <p:cNvPr id="29" name="Shape 29"/>
            <p:cNvCxnSpPr/>
            <p:nvPr/>
          </p:nvCxnSpPr>
          <p:spPr>
            <a:xfrm>
              <a:off x="457200" y="6628000"/>
              <a:ext cx="6400799" cy="1434"/>
            </a:xfrm>
            <a:prstGeom prst="straightConnector1">
              <a:avLst/>
            </a:prstGeom>
            <a:noFill/>
            <a:ln w="317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04800" y="274637"/>
            <a:ext cx="8610599" cy="944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0" y="5486400"/>
            <a:ext cx="9144000" cy="1096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22860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108300" y="86450"/>
            <a:ext cx="9129097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2" name="Shape 32"/>
          <p:cNvSpPr txBox="1"/>
          <p:nvPr/>
        </p:nvSpPr>
        <p:spPr>
          <a:xfrm>
            <a:off x="0" y="685800"/>
            <a:ext cx="9144000" cy="11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2200"/>
              </a:spcBef>
              <a:buSzPct val="25000"/>
              <a:buNone/>
            </a:pPr>
            <a:r>
              <a:rPr lang="en-US" sz="4400" b="1">
                <a:solidFill>
                  <a:schemeClr val="lt1"/>
                </a:solidFill>
              </a:rPr>
              <a:t>State of Information Technology</a:t>
            </a:r>
          </a:p>
          <a:p>
            <a:pPr marL="0" marR="0" lvl="0" indent="0" algn="ctr" rtl="0">
              <a:spcBef>
                <a:spcPts val="2200"/>
              </a:spcBef>
              <a:buSzPct val="25000"/>
              <a:buNone/>
            </a:pPr>
            <a:r>
              <a:rPr lang="en-US" sz="3000" b="1">
                <a:solidFill>
                  <a:schemeClr val="lt1"/>
                </a:solidFill>
              </a:rPr>
              <a:t>Presentation for Faculty Council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0" y="5105400"/>
            <a:ext cx="9144000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20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</a:rPr>
              <a:t>November 14, 2013</a:t>
            </a:r>
          </a:p>
          <a:p>
            <a:pPr marL="0" marR="0" lvl="0" indent="0" algn="ctr" rtl="0">
              <a:spcBef>
                <a:spcPts val="120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</a:rPr>
              <a:t>Mike Carlin</a:t>
            </a:r>
          </a:p>
          <a:p>
            <a:pPr marL="0" marR="0" lvl="0" indent="0" algn="ctr" rtl="0">
              <a:spcBef>
                <a:spcPts val="120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</a:rPr>
              <a:t>Vice Chancellor for IT and CIO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/>
              <a:t>Areas of Focus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Training and Awareness</a:t>
            </a: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400" b="0" dirty="0" smtClean="0">
                <a:solidFill>
                  <a:srgbClr val="FFFFFF"/>
                </a:solidFill>
                <a:latin typeface="+mn-lt"/>
                <a:sym typeface="Arial"/>
              </a:rPr>
              <a:t>Improve Documentation and Support for Services and Applications</a:t>
            </a: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Enhance Communications and Transparency to the Campus Community</a:t>
            </a:r>
          </a:p>
          <a:p>
            <a:pPr marL="63500">
              <a:spcBef>
                <a:spcPts val="500"/>
              </a:spcBef>
              <a:buClr>
                <a:srgbClr val="FFFFFF"/>
              </a:buClr>
              <a:buSzPct val="166666"/>
            </a:pPr>
            <a:r>
              <a:rPr lang="en-US" sz="2600" dirty="0" smtClean="0">
                <a:solidFill>
                  <a:srgbClr val="FFFFFF"/>
                </a:solidFill>
                <a:latin typeface="+mn-lt"/>
              </a:rPr>
              <a:t>IT Master Plan</a:t>
            </a: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Total of 9 Sessions Over the Last Two Months</a:t>
            </a: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Completing Last Three Work Sessions This Week</a:t>
            </a: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Developed Draft Initiatives From Each Session</a:t>
            </a: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Draft Report in Early Spring</a:t>
            </a:r>
          </a:p>
          <a:p>
            <a:pPr marL="457200" indent="-393700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endParaRPr lang="en-US" sz="2600" dirty="0">
              <a:solidFill>
                <a:srgbClr val="FFFFFF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endParaRPr lang="en-US" sz="2800" dirty="0" smtClean="0">
              <a:solidFill>
                <a:srgbClr val="FFFFFF"/>
              </a:solidFill>
              <a:latin typeface="+mn-lt"/>
            </a:endParaRPr>
          </a:p>
          <a:p>
            <a:pPr lvl="1"/>
            <a:endParaRPr lang="en-US" sz="2400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600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600" b="0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03948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ITMP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763000" cy="426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127912"/>
            <a:ext cx="7024591" cy="527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/>
              <a:t>Areas of Focus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r>
              <a:rPr lang="en-US" sz="3200" dirty="0" smtClean="0">
                <a:solidFill>
                  <a:srgbClr val="FFFFFF"/>
                </a:solidFill>
                <a:latin typeface="+mn-lt"/>
              </a:rPr>
              <a:t>Continued Improvements to Security</a:t>
            </a:r>
            <a:endParaRPr lang="en-US" sz="3200" dirty="0" smtClean="0">
              <a:solidFill>
                <a:srgbClr val="FFFFFF"/>
              </a:solidFill>
              <a:latin typeface="+mn-lt"/>
            </a:endParaRP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+mn-lt"/>
                <a:sym typeface="Arial"/>
              </a:rPr>
              <a:t>Assess Effectiveness of Current Protections</a:t>
            </a:r>
            <a:endParaRPr lang="en-US" sz="3200" b="0" dirty="0" smtClean="0">
              <a:solidFill>
                <a:srgbClr val="FFFFFF"/>
              </a:solidFill>
              <a:latin typeface="+mn-lt"/>
              <a:sym typeface="Arial"/>
            </a:endParaRP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Ensure Appropriate Balance Between Security and Eas</a:t>
            </a:r>
            <a:r>
              <a:rPr lang="en-US" sz="3200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e of Use</a:t>
            </a:r>
            <a:endParaRPr lang="en-US" sz="3200" dirty="0">
              <a:solidFill>
                <a:srgbClr val="FFFFFF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Provide Greate</a:t>
            </a:r>
            <a:r>
              <a:rPr lang="en-US" sz="3200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r Transparency to Campus Community</a:t>
            </a:r>
            <a:endParaRPr lang="en-US" sz="3200" dirty="0">
              <a:solidFill>
                <a:srgbClr val="FFFFFF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endParaRPr lang="en-US" sz="2800" dirty="0" smtClean="0">
              <a:solidFill>
                <a:srgbClr val="FFFFFF"/>
              </a:solidFill>
              <a:latin typeface="+mn-lt"/>
            </a:endParaRPr>
          </a:p>
          <a:p>
            <a:pPr lvl="1"/>
            <a:endParaRPr lang="en-US" sz="2400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600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600" b="0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14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ITS Sponsored</a:t>
            </a:r>
            <a:r>
              <a:rPr lang="en-US" dirty="0" smtClean="0"/>
              <a:t>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991600" cy="48768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Security and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UNC Charlotte’s Adoption of ISO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27002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Step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Policy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Step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2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Standard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Step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3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Guideline(s)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Step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4 Form(s)</a:t>
            </a:r>
          </a:p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Beginning With Data Policy and Data Use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bg1"/>
                </a:solidFill>
                <a:latin typeface="+mn-lt"/>
              </a:rPr>
              <a:t>Clear </a:t>
            </a:r>
            <a:r>
              <a:rPr lang="en-US" sz="2400" b="0" dirty="0">
                <a:solidFill>
                  <a:schemeClr val="bg1"/>
                </a:solidFill>
                <a:latin typeface="+mn-lt"/>
              </a:rPr>
              <a:t>and Concise </a:t>
            </a:r>
            <a:r>
              <a:rPr lang="en-US" sz="2400" b="0" dirty="0" smtClean="0">
                <a:solidFill>
                  <a:schemeClr val="bg1"/>
                </a:solidFill>
                <a:latin typeface="+mn-lt"/>
              </a:rPr>
              <a:t>Definitions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bg1"/>
                </a:solidFill>
                <a:latin typeface="+mn-lt"/>
              </a:rPr>
              <a:t>Easily </a:t>
            </a:r>
            <a:r>
              <a:rPr lang="en-US" sz="2400" b="0" dirty="0">
                <a:solidFill>
                  <a:schemeClr val="bg1"/>
                </a:solidFill>
                <a:latin typeface="+mn-lt"/>
              </a:rPr>
              <a:t>Understood Data Levels (0 to 3)</a:t>
            </a:r>
          </a:p>
          <a:p>
            <a:endParaRPr lang="en-US" sz="2400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</a:rPr>
              <a:t>Audits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  <a:p>
            <a:endParaRPr lang="en-US" sz="2400" dirty="0">
              <a:solidFill>
                <a:schemeClr val="bg1"/>
              </a:solidFill>
              <a:latin typeface="+mn-lt"/>
            </a:endParaRPr>
          </a:p>
          <a:p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67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ITS Sponsored</a:t>
            </a:r>
            <a:r>
              <a:rPr lang="en-US" dirty="0" smtClean="0"/>
              <a:t> </a:t>
            </a:r>
            <a:r>
              <a:rPr lang="en-US" dirty="0"/>
              <a:t>Projects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15400" cy="4724400"/>
          </a:xfrm>
        </p:spPr>
        <p:txBody>
          <a:bodyPr/>
          <a:lstStyle/>
          <a:p>
            <a:r>
              <a:rPr lang="en-US" sz="2400" dirty="0"/>
              <a:t>Identity Management and Single Sign On (SSO)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Shibboleth and </a:t>
            </a:r>
            <a:r>
              <a:rPr lang="en-US" sz="2400" b="0" dirty="0" err="1"/>
              <a:t>InCommon</a:t>
            </a:r>
            <a:r>
              <a:rPr lang="en-US" sz="2400" b="0" dirty="0"/>
              <a:t> </a:t>
            </a:r>
            <a:r>
              <a:rPr lang="en-US" sz="2400" b="0" dirty="0" smtClean="0"/>
              <a:t>Federation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Develop </a:t>
            </a:r>
            <a:r>
              <a:rPr lang="en-US" sz="2400" b="0" dirty="0"/>
              <a:t>and Identify Campus Rules and Convert into Actual Workflows with IDM </a:t>
            </a:r>
            <a:r>
              <a:rPr lang="en-US" sz="2400" b="0" dirty="0" smtClean="0"/>
              <a:t>Tool</a:t>
            </a:r>
          </a:p>
          <a:p>
            <a:r>
              <a:rPr lang="en-US" sz="2400" dirty="0" smtClean="0"/>
              <a:t>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Complete End to End Account Life Cycle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Guest &amp; Sponsored Accounts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Shared Resource Access Between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Federated Authentication with Member Institutions</a:t>
            </a:r>
            <a:endParaRPr lang="en-US" sz="2400" b="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5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dirty="0" smtClean="0"/>
              <a:t>Transformative Project	</a:t>
            </a:r>
            <a:endParaRPr lang="en-US" sz="4000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6200" y="1600200"/>
            <a:ext cx="8839200" cy="4526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Virtual Lab Desktop Pilot Phase II Spring 2014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FF"/>
                </a:solidFill>
                <a:sym typeface="Arial"/>
              </a:rPr>
              <a:t>Current Participants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sym typeface="Arial"/>
              </a:rPr>
              <a:t>College of Health and Human Services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sym typeface="Arial"/>
              </a:rPr>
              <a:t>College of Business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rgbClr val="FFFFFF"/>
                </a:solidFill>
                <a:sym typeface="Arial"/>
              </a:rPr>
              <a:t>College of Computing and Informatics</a:t>
            </a:r>
            <a:endParaRPr lang="en-US" dirty="0">
              <a:solidFill>
                <a:srgbClr val="FFFFFF"/>
              </a:solidFill>
              <a:sym typeface="Arial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FF"/>
                </a:solidFill>
                <a:sym typeface="Arial"/>
              </a:rPr>
              <a:t>Benefits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sym typeface="Arial"/>
              </a:rPr>
              <a:t>Provides Windows Lab Image Via Web Browser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sym typeface="Arial"/>
              </a:rPr>
              <a:t>Any Time Any Where Access – No Longer Bound to the Lab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sym typeface="Arial"/>
              </a:rPr>
              <a:t>Utilizes New Enhanced Campus </a:t>
            </a:r>
            <a:r>
              <a:rPr lang="en-US" sz="2200" dirty="0" err="1" smtClean="0">
                <a:solidFill>
                  <a:srgbClr val="FFFFFF"/>
                </a:solidFill>
                <a:sym typeface="Arial"/>
              </a:rPr>
              <a:t>WiFi</a:t>
            </a:r>
            <a:endParaRPr lang="en-US" sz="2200" dirty="0" smtClean="0">
              <a:solidFill>
                <a:srgbClr val="FFFFFF"/>
              </a:solidFill>
              <a:sym typeface="Arial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sym typeface="Arial"/>
              </a:rPr>
              <a:t>Works on Tablets, </a:t>
            </a:r>
            <a:r>
              <a:rPr lang="en-US" sz="2200" dirty="0" err="1" smtClean="0">
                <a:solidFill>
                  <a:srgbClr val="FFFFFF"/>
                </a:solidFill>
                <a:sym typeface="Arial"/>
              </a:rPr>
              <a:t>iPads</a:t>
            </a:r>
            <a:r>
              <a:rPr lang="en-US" sz="2200" dirty="0" smtClean="0">
                <a:solidFill>
                  <a:srgbClr val="FFFFFF"/>
                </a:solidFill>
                <a:sym typeface="Arial"/>
              </a:rPr>
              <a:t>, Laptops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sym typeface="Arial"/>
              </a:rPr>
              <a:t>Turn Any Classroom Into A Computer Lab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FFFFF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US" sz="4000" b="1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505200" y="1570037"/>
            <a:ext cx="5333999" cy="45259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ctr" rtl="0">
              <a:spcBef>
                <a:spcPts val="60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US" sz="3000" b="1" i="0" u="none" strike="noStrike" cap="none" baseline="0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spcBef>
                <a:spcPts val="60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US" dirty="0"/>
          </a:p>
          <a:p>
            <a:pPr marL="342900" marR="0" lvl="0" indent="-342900" algn="ctr" rtl="0">
              <a:spcBef>
                <a:spcPts val="60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US" sz="3000" b="1" i="0" u="none" strike="noStrike" cap="none" baseline="0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spcBef>
                <a:spcPts val="6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lang="en-US" sz="4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457200" y="1652600"/>
            <a:ext cx="2850508" cy="39861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3" name="Shape 7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Completed Projects July</a:t>
            </a:r>
            <a:r>
              <a:rPr lang="en-US" sz="4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2013 to Present</a:t>
            </a:r>
            <a:endParaRPr lang="en-US" sz="4000" b="1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HR Data Mart Enhancement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Decommission </a:t>
            </a:r>
            <a:r>
              <a:rPr lang="en-US" sz="3200" dirty="0" smtClean="0">
                <a:solidFill>
                  <a:srgbClr val="FFFFFF"/>
                </a:solidFill>
              </a:rPr>
              <a:t>Old Enterprise Storage</a:t>
            </a:r>
            <a:endParaRPr lang="en-US" sz="3200" dirty="0">
              <a:solidFill>
                <a:srgbClr val="FFFFFF"/>
              </a:solidFill>
            </a:endParaRP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Graduate Academic Petition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Grade Change Process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Emergency Alerts System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Treasury Services Financial Statements Development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49er Mart Journal Voucher Entry for Internal Vendors</a:t>
            </a:r>
          </a:p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0" name="Shape 4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/>
              <a:t>Completed Projects July 2013 to Present</a:t>
            </a:r>
            <a:endParaRPr lang="en-US" sz="4000" b="1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Payment Card Industry (PCI) </a:t>
            </a:r>
            <a:r>
              <a:rPr lang="en-US" sz="3200" dirty="0">
                <a:solidFill>
                  <a:srgbClr val="FFFFFF"/>
                </a:solidFill>
              </a:rPr>
              <a:t>Migration to New Network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Moodle 2.0 </a:t>
            </a:r>
            <a:r>
              <a:rPr lang="en-US" sz="3200" dirty="0" smtClean="0">
                <a:solidFill>
                  <a:srgbClr val="FFFFFF"/>
                </a:solidFill>
              </a:rPr>
              <a:t>Upgrade Migration to New Servers</a:t>
            </a:r>
            <a:endParaRPr lang="en-US" sz="3200" dirty="0">
              <a:solidFill>
                <a:srgbClr val="FFFFFF"/>
              </a:solidFill>
            </a:endParaRP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VMware Infrastructure Expansion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Deck J RUP 4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Centralized Apple Device Management</a:t>
            </a:r>
          </a:p>
          <a:p>
            <a:pPr marL="457200" lvl="0" indent="-431800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DNS/DHCP </a:t>
            </a:r>
            <a:r>
              <a:rPr lang="en-US" sz="3200" dirty="0">
                <a:solidFill>
                  <a:srgbClr val="FFFFFF"/>
                </a:solidFill>
              </a:rPr>
              <a:t>Replacement</a:t>
            </a:r>
          </a:p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Completed Projects July 2013 to Present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763000" cy="4495800"/>
          </a:xfrm>
        </p:spPr>
        <p:txBody>
          <a:bodyPr/>
          <a:lstStyle/>
          <a:p>
            <a:pPr marL="457200" lvl="0" indent="-4318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800" b="0" dirty="0">
                <a:solidFill>
                  <a:srgbClr val="FFFFFF"/>
                </a:solidFill>
              </a:rPr>
              <a:t>Benefit Eligibility &amp; Deduction Vendor Change</a:t>
            </a:r>
          </a:p>
          <a:p>
            <a:pPr marL="457200" lvl="0" indent="-4318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800" b="0" dirty="0">
                <a:solidFill>
                  <a:srgbClr val="FFFFFF"/>
                </a:solidFill>
              </a:rPr>
              <a:t>Banner Upgrades</a:t>
            </a:r>
          </a:p>
          <a:p>
            <a:pPr marL="457200" lvl="0" indent="-4318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800" b="0" dirty="0" err="1">
                <a:solidFill>
                  <a:srgbClr val="FFFFFF"/>
                </a:solidFill>
              </a:rPr>
              <a:t>WiFi</a:t>
            </a:r>
            <a:r>
              <a:rPr lang="en-US" sz="2800" b="0" dirty="0">
                <a:solidFill>
                  <a:srgbClr val="FFFFFF"/>
                </a:solidFill>
              </a:rPr>
              <a:t> 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3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991600" cy="685799"/>
          </a:xfrm>
        </p:spPr>
        <p:txBody>
          <a:bodyPr/>
          <a:lstStyle/>
          <a:p>
            <a:r>
              <a:rPr lang="en-US" dirty="0" smtClean="0"/>
              <a:t>Quick Facts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73379487"/>
              </p:ext>
            </p:extLst>
          </p:nvPr>
        </p:nvGraphicFramePr>
        <p:xfrm>
          <a:off x="762000" y="1143000"/>
          <a:ext cx="7924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540099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July 2013 to Present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4117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Total Tickets Submitted and Total Resolved by ITS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Highlighted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5257800" cy="4648200"/>
          </a:xfrm>
        </p:spPr>
        <p:txBody>
          <a:bodyPr/>
          <a:lstStyle/>
          <a:p>
            <a:r>
              <a:rPr lang="en-US" dirty="0" smtClean="0"/>
              <a:t>Campus Wireless</a:t>
            </a:r>
            <a:endParaRPr lang="en-US" b="0" dirty="0" smtClean="0"/>
          </a:p>
          <a:p>
            <a:r>
              <a:rPr lang="en-US" b="0" dirty="0" smtClean="0"/>
              <a:t>Increased Wireless Access </a:t>
            </a:r>
            <a:r>
              <a:rPr lang="en-US" b="0" dirty="0" smtClean="0">
                <a:solidFill>
                  <a:schemeClr val="bg1"/>
                </a:solidFill>
              </a:rPr>
              <a:t>Points (WAP)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949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</a:rPr>
              <a:t>Existing WAPs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353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</a:rPr>
              <a:t>WAPs Upgraded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601</a:t>
            </a:r>
            <a:r>
              <a:rPr lang="en-US" b="0" dirty="0" smtClean="0">
                <a:solidFill>
                  <a:schemeClr val="bg1"/>
                </a:solidFill>
              </a:rPr>
              <a:t> New Installs</a:t>
            </a:r>
            <a:endParaRPr lang="en-US" b="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Total </a:t>
            </a:r>
            <a:r>
              <a:rPr lang="en-US" dirty="0" smtClean="0"/>
              <a:t>1,550 </a:t>
            </a:r>
            <a:r>
              <a:rPr lang="en-US" b="0" dirty="0" smtClean="0"/>
              <a:t> WAPs </a:t>
            </a:r>
            <a:r>
              <a:rPr lang="en-US" b="0" dirty="0" smtClean="0"/>
              <a:t>Campus-Wide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Completed in 6 Months</a:t>
            </a:r>
            <a:endParaRPr lang="en-US" b="0" dirty="0" smtClean="0"/>
          </a:p>
          <a:p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22929" y="1809750"/>
            <a:ext cx="47244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Highlighted Projects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51944433"/>
              </p:ext>
            </p:extLst>
          </p:nvPr>
        </p:nvGraphicFramePr>
        <p:xfrm>
          <a:off x="152400" y="1371600"/>
          <a:ext cx="3505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596467" y="5791200"/>
            <a:ext cx="76892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r>
              <a:rPr lang="en-US" b="1" kern="1200" dirty="0" smtClean="0">
                <a:solidFill>
                  <a:srgbClr val="FFFFFF"/>
                </a:solidFill>
                <a:latin typeface="+mn-lt"/>
              </a:rPr>
              <a:t>Year</a:t>
            </a:r>
            <a:endParaRPr lang="en-US" b="1" kern="1200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001466005"/>
              </p:ext>
            </p:extLst>
          </p:nvPr>
        </p:nvGraphicFramePr>
        <p:xfrm>
          <a:off x="4038600" y="1371600"/>
          <a:ext cx="4724400" cy="444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5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dirty="0"/>
              <a:t>Areas of Focus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r>
              <a:rPr lang="en-US" sz="2800" dirty="0">
                <a:solidFill>
                  <a:srgbClr val="FFFFFF"/>
                </a:solidFill>
                <a:latin typeface="+mn-lt"/>
              </a:rPr>
              <a:t>Consistent and Reliable Delivery of All </a:t>
            </a: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Services</a:t>
            </a: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b="0" dirty="0" smtClean="0">
                <a:solidFill>
                  <a:srgbClr val="FFFFFF"/>
                </a:solidFill>
                <a:latin typeface="+mn-lt"/>
                <a:sym typeface="Arial"/>
              </a:rPr>
              <a:t>Continued Improvement of Customer Service</a:t>
            </a: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Building </a:t>
            </a:r>
            <a:r>
              <a:rPr lang="en-US" dirty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Trust </a:t>
            </a:r>
            <a:r>
              <a:rPr lang="en-US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and Confidence With </a:t>
            </a:r>
            <a:r>
              <a:rPr lang="en-US" dirty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Our Customers</a:t>
            </a:r>
          </a:p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endParaRPr lang="en-US" sz="2800" dirty="0" smtClean="0">
              <a:solidFill>
                <a:srgbClr val="FFFFFF"/>
              </a:solidFill>
              <a:latin typeface="+mn-lt"/>
            </a:endParaRPr>
          </a:p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Strengthen Disaster </a:t>
            </a:r>
            <a:r>
              <a:rPr lang="en-US" sz="2800" dirty="0">
                <a:solidFill>
                  <a:srgbClr val="FFFFFF"/>
                </a:solidFill>
                <a:latin typeface="+mn-lt"/>
              </a:rPr>
              <a:t>Recovery </a:t>
            </a: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Capabilities</a:t>
            </a: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FFFF"/>
                </a:solidFill>
                <a:latin typeface="+mn-lt"/>
              </a:rPr>
              <a:t>Enhance System Redundancy at MCNC (Research Triangle) Data Center</a:t>
            </a: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n-lt"/>
              </a:rPr>
              <a:t>Extend Non-Banner Service Redundancy</a:t>
            </a:r>
            <a:endParaRPr lang="en-US" b="0" dirty="0" smtClean="0">
              <a:solidFill>
                <a:srgbClr val="FFFFFF"/>
              </a:solidFill>
              <a:latin typeface="+mn-lt"/>
            </a:endParaRPr>
          </a:p>
          <a:p>
            <a:pPr lvl="1"/>
            <a:endParaRPr lang="en-US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800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800" b="0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dirty="0"/>
              <a:t>Areas of Focus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Continued Virtualization of Physical Servers</a:t>
            </a:r>
            <a:endParaRPr lang="en-US" sz="2800" dirty="0" smtClean="0">
              <a:solidFill>
                <a:srgbClr val="FFFFFF"/>
              </a:solidFill>
              <a:latin typeface="+mn-lt"/>
            </a:endParaRP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n-lt"/>
                <a:sym typeface="Arial"/>
              </a:rPr>
              <a:t>Improves Disaster Recovery</a:t>
            </a:r>
            <a:endParaRPr lang="en-US" b="0" dirty="0" smtClean="0">
              <a:solidFill>
                <a:srgbClr val="FFFFFF"/>
              </a:solidFill>
              <a:latin typeface="+mn-lt"/>
              <a:sym typeface="Arial"/>
            </a:endParaRP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Greater Efficiency &amp; Fewer Wasted Computing Resources</a:t>
            </a:r>
          </a:p>
          <a:p>
            <a:pPr marL="914400" lvl="1" indent="-393700" algn="l">
              <a:spcBef>
                <a:spcPts val="500"/>
              </a:spcBef>
              <a:buClr>
                <a:srgbClr val="FFFFFF"/>
              </a:buClr>
              <a:buSzPct val="166666"/>
              <a:buFont typeface="Arial"/>
              <a:buChar char="•"/>
            </a:pPr>
            <a:endParaRPr lang="en-US" sz="2800" dirty="0" smtClean="0">
              <a:solidFill>
                <a:srgbClr val="FFFFFF"/>
              </a:solidFill>
              <a:latin typeface="+mn-lt"/>
            </a:endParaRPr>
          </a:p>
          <a:p>
            <a:pPr marL="63500" lvl="0" algn="l" rtl="0">
              <a:spcBef>
                <a:spcPts val="500"/>
              </a:spcBef>
              <a:buClr>
                <a:srgbClr val="FFFFFF"/>
              </a:buClr>
              <a:buSzPct val="166666"/>
            </a:pP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Migrate and Upgrade Aging Systems</a:t>
            </a:r>
            <a:endParaRPr lang="en-US" sz="2800" dirty="0" smtClean="0">
              <a:solidFill>
                <a:srgbClr val="FFFFFF"/>
              </a:solidFill>
              <a:latin typeface="+mn-lt"/>
            </a:endParaRP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n-lt"/>
              </a:rPr>
              <a:t>Dozens of Systems Running Old and Soon to Be Unsupported Operating Systems</a:t>
            </a:r>
            <a:endParaRPr lang="en-US" b="0" dirty="0" smtClean="0">
              <a:solidFill>
                <a:srgbClr val="FFFFFF"/>
              </a:solidFill>
              <a:latin typeface="+mn-lt"/>
            </a:endParaRPr>
          </a:p>
          <a:p>
            <a:pPr marL="977900" lvl="1" indent="-457200" algn="l">
              <a:spcBef>
                <a:spcPts val="500"/>
              </a:spcBef>
              <a:buClr>
                <a:srgbClr val="FFFFFF"/>
              </a:buClr>
              <a:buSzPct val="166666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n-lt"/>
              </a:rPr>
              <a:t>Many Physical Servers Out of Warranty</a:t>
            </a:r>
            <a:endParaRPr lang="en-US" b="0" dirty="0" smtClean="0">
              <a:solidFill>
                <a:srgbClr val="FFFFFF"/>
              </a:solidFill>
              <a:latin typeface="+mn-lt"/>
            </a:endParaRPr>
          </a:p>
          <a:p>
            <a:pPr lvl="1"/>
            <a:endParaRPr lang="en-US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800" b="0" dirty="0">
              <a:solidFill>
                <a:srgbClr val="FFFFFF"/>
              </a:solidFill>
              <a:latin typeface="+mn-lt"/>
              <a:sym typeface="Arial"/>
            </a:endParaRPr>
          </a:p>
          <a:p>
            <a:endParaRPr lang="en-US" sz="2800" b="0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5815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495</Words>
  <Application>Microsoft Office PowerPoint</Application>
  <PresentationFormat>On-screen Show (4:3)</PresentationFormat>
  <Paragraphs>117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UNCCharlotte_template01</vt:lpstr>
      <vt:lpstr>PowerPoint Presentation</vt:lpstr>
      <vt:lpstr>Completed Projects July 2013 to Present</vt:lpstr>
      <vt:lpstr>Completed Projects July 2013 to Present</vt:lpstr>
      <vt:lpstr>Completed Projects July 2013 to Present</vt:lpstr>
      <vt:lpstr>Quick Facts</vt:lpstr>
      <vt:lpstr>Highlighted Projects</vt:lpstr>
      <vt:lpstr>Highlighted Projects</vt:lpstr>
      <vt:lpstr>Areas of Focus</vt:lpstr>
      <vt:lpstr>Areas of Focus</vt:lpstr>
      <vt:lpstr>Areas of Focus</vt:lpstr>
      <vt:lpstr>ITMP Schedule</vt:lpstr>
      <vt:lpstr>Areas of Focus</vt:lpstr>
      <vt:lpstr>Current ITS Sponsored Projects</vt:lpstr>
      <vt:lpstr>Current ITS Sponsored Projects</vt:lpstr>
      <vt:lpstr>Transformative Project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Carlin, Michael</dc:creator>
  <cp:lastModifiedBy>Carlin, Michael</cp:lastModifiedBy>
  <cp:revision>21</cp:revision>
  <dcterms:modified xsi:type="dcterms:W3CDTF">2013-11-14T00:47:43Z</dcterms:modified>
</cp:coreProperties>
</file>