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56" r:id="rId2"/>
    <p:sldId id="257" r:id="rId3"/>
    <p:sldId id="263" r:id="rId4"/>
    <p:sldId id="258" r:id="rId5"/>
    <p:sldId id="261" r:id="rId6"/>
    <p:sldId id="262" r:id="rId7"/>
    <p:sldId id="264" r:id="rId8"/>
  </p:sldIdLst>
  <p:sldSz cx="12192000" cy="6858000"/>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j35D5jAoDnGyQ+EUcP7CzYq7W9O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9B452F-1658-44CF-A5CD-C5A466264638}">
  <a:tblStyle styleId="{729B452F-1658-44CF-A5CD-C5A46626463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3975" y="704125"/>
            <a:ext cx="4735200" cy="35206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25" y="4459525"/>
            <a:ext cx="5681975" cy="422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5294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4: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4: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1209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4: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0010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4: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2893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5"/>
          <p:cNvSpPr>
            <a:spLocks noGrp="1"/>
          </p:cNvSpPr>
          <p:nvPr>
            <p:ph type="pic" idx="2"/>
          </p:nvPr>
        </p:nvSpPr>
        <p:spPr>
          <a:xfrm>
            <a:off x="5183188" y="987425"/>
            <a:ext cx="6172200" cy="4873625"/>
          </a:xfrm>
          <a:prstGeom prst="rect">
            <a:avLst/>
          </a:prstGeom>
          <a:noFill/>
          <a:ln>
            <a:noFill/>
          </a:ln>
        </p:spPr>
      </p:sp>
      <p:sp>
        <p:nvSpPr>
          <p:cNvPr id="64" name="Google Shape;64;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insidehighered.com/news/2022/09/23/new-study-finds-80-faculty-trained-20-institution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122363"/>
            <a:ext cx="9144000" cy="18177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US" b="1" dirty="0">
                <a:latin typeface="Arial"/>
                <a:ea typeface="Arial"/>
                <a:cs typeface="Arial"/>
                <a:sym typeface="Arial"/>
              </a:rPr>
              <a:t>Faculty Council Report</a:t>
            </a:r>
            <a:endParaRPr dirty="0"/>
          </a:p>
        </p:txBody>
      </p:sp>
      <p:sp>
        <p:nvSpPr>
          <p:cNvPr id="85" name="Google Shape;85;p1"/>
          <p:cNvSpPr txBox="1">
            <a:spLocks noGrp="1"/>
          </p:cNvSpPr>
          <p:nvPr>
            <p:ph type="subTitle" idx="1"/>
          </p:nvPr>
        </p:nvSpPr>
        <p:spPr>
          <a:xfrm>
            <a:off x="813581" y="3089972"/>
            <a:ext cx="10564837"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None/>
            </a:pPr>
            <a:r>
              <a:rPr lang="en-US" sz="3600" b="1" dirty="0">
                <a:latin typeface="+mn-lt"/>
                <a:ea typeface="Arial"/>
                <a:cs typeface="Arial"/>
                <a:sym typeface="Arial"/>
              </a:rPr>
              <a:t>Charlotte Board of Trustees</a:t>
            </a:r>
            <a:endParaRPr sz="3600" b="1" dirty="0">
              <a:latin typeface="+mn-lt"/>
            </a:endParaRPr>
          </a:p>
          <a:p>
            <a:pPr marL="0" lvl="0" indent="0" algn="ctr" rtl="0">
              <a:lnSpc>
                <a:spcPct val="90000"/>
              </a:lnSpc>
              <a:spcBef>
                <a:spcPts val="1000"/>
              </a:spcBef>
              <a:spcAft>
                <a:spcPts val="0"/>
              </a:spcAft>
              <a:buClr>
                <a:schemeClr val="dk1"/>
              </a:buClr>
              <a:buSzPts val="3600"/>
              <a:buNone/>
            </a:pPr>
            <a:r>
              <a:rPr lang="en-US" sz="3600" b="1" dirty="0">
                <a:latin typeface="+mn-lt"/>
              </a:rPr>
              <a:t>April 27, 2023</a:t>
            </a:r>
            <a:endParaRPr sz="3600" b="1" dirty="0">
              <a:latin typeface="+mn-lt"/>
            </a:endParaRPr>
          </a:p>
          <a:p>
            <a:pPr marL="0" lvl="0" indent="0" algn="ctr" rtl="0">
              <a:lnSpc>
                <a:spcPct val="90000"/>
              </a:lnSpc>
              <a:spcBef>
                <a:spcPts val="1000"/>
              </a:spcBef>
              <a:spcAft>
                <a:spcPts val="0"/>
              </a:spcAft>
              <a:buClr>
                <a:schemeClr val="dk1"/>
              </a:buClr>
              <a:buSzPts val="3600"/>
              <a:buNone/>
            </a:pPr>
            <a:r>
              <a:rPr lang="en-US" sz="3600" b="1" dirty="0">
                <a:latin typeface="+mn-lt"/>
                <a:ea typeface="Arial"/>
                <a:cs typeface="Arial"/>
                <a:sym typeface="Arial"/>
              </a:rPr>
              <a:t>Susan B. Harden, Faculty Council President</a:t>
            </a:r>
          </a:p>
          <a:p>
            <a:pPr marL="0" lvl="0" indent="0" algn="ctr" rtl="0">
              <a:lnSpc>
                <a:spcPct val="90000"/>
              </a:lnSpc>
              <a:spcBef>
                <a:spcPts val="1000"/>
              </a:spcBef>
              <a:spcAft>
                <a:spcPts val="0"/>
              </a:spcAft>
              <a:buClr>
                <a:schemeClr val="dk1"/>
              </a:buClr>
              <a:buSzPts val="3600"/>
              <a:buNone/>
            </a:pPr>
            <a:r>
              <a:rPr lang="en-US" sz="3600" b="1" dirty="0">
                <a:latin typeface="+mn-lt"/>
                <a:cs typeface="Arial"/>
                <a:sym typeface="Arial"/>
              </a:rPr>
              <a:t>Happy End of Semester</a:t>
            </a:r>
          </a:p>
          <a:p>
            <a:pPr marL="0" lvl="0" indent="0" algn="ctr" rtl="0">
              <a:lnSpc>
                <a:spcPct val="90000"/>
              </a:lnSpc>
              <a:spcBef>
                <a:spcPts val="1000"/>
              </a:spcBef>
              <a:spcAft>
                <a:spcPts val="0"/>
              </a:spcAft>
              <a:buClr>
                <a:schemeClr val="dk1"/>
              </a:buClr>
              <a:buSzPts val="3600"/>
              <a:buNone/>
            </a:pPr>
            <a:r>
              <a:rPr lang="en-US" sz="3600" b="1" dirty="0">
                <a:latin typeface="+mn-lt"/>
                <a:cs typeface="Arial"/>
                <a:sym typeface="Arial"/>
              </a:rPr>
              <a:t>Happy End of Faculty Council President Term</a:t>
            </a:r>
            <a:endParaRPr sz="3600" b="1"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2"/>
          <p:cNvSpPr txBox="1">
            <a:spLocks noGrp="1"/>
          </p:cNvSpPr>
          <p:nvPr>
            <p:ph type="subTitle" idx="1"/>
          </p:nvPr>
        </p:nvSpPr>
        <p:spPr>
          <a:xfrm>
            <a:off x="506437" y="407963"/>
            <a:ext cx="11535507" cy="4849837"/>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ts val="3600"/>
              <a:buNone/>
            </a:pPr>
            <a:r>
              <a:rPr lang="en-US" sz="3600" dirty="0">
                <a:latin typeface="Arial"/>
                <a:ea typeface="Arial"/>
                <a:cs typeface="Arial"/>
                <a:sym typeface="Arial"/>
              </a:rPr>
              <a:t>Key Points:</a:t>
            </a:r>
            <a:endParaRPr dirty="0"/>
          </a:p>
          <a:p>
            <a:pPr marL="0" lvl="0" indent="0" algn="l" rtl="0">
              <a:lnSpc>
                <a:spcPct val="90000"/>
              </a:lnSpc>
              <a:spcBef>
                <a:spcPts val="1000"/>
              </a:spcBef>
              <a:spcAft>
                <a:spcPts val="0"/>
              </a:spcAft>
              <a:buClr>
                <a:schemeClr val="dk1"/>
              </a:buClr>
              <a:buSzPts val="3600"/>
              <a:buNone/>
            </a:pPr>
            <a:endParaRPr sz="3600" dirty="0">
              <a:latin typeface="Arial"/>
              <a:ea typeface="Arial"/>
              <a:cs typeface="Arial"/>
              <a:sym typeface="Arial"/>
            </a:endParaRPr>
          </a:p>
          <a:p>
            <a:pPr marL="742950" lvl="0" indent="-742950" algn="l" rtl="0">
              <a:lnSpc>
                <a:spcPct val="90000"/>
              </a:lnSpc>
              <a:spcBef>
                <a:spcPts val="1000"/>
              </a:spcBef>
              <a:spcAft>
                <a:spcPts val="0"/>
              </a:spcAft>
              <a:buClr>
                <a:schemeClr val="dk1"/>
              </a:buClr>
              <a:buSzPts val="3600"/>
              <a:buAutoNum type="arabicPeriod"/>
            </a:pPr>
            <a:r>
              <a:rPr lang="en-US" sz="3600" dirty="0">
                <a:latin typeface="Arial"/>
                <a:cs typeface="Arial"/>
                <a:sym typeface="Arial"/>
              </a:rPr>
              <a:t>We are grateful for your advocacy and we need it now, more than ever.</a:t>
            </a:r>
            <a:endParaRPr dirty="0"/>
          </a:p>
          <a:p>
            <a:pPr marL="742950" lvl="0" indent="-742950" algn="l" rtl="0">
              <a:lnSpc>
                <a:spcPct val="90000"/>
              </a:lnSpc>
              <a:spcBef>
                <a:spcPts val="1000"/>
              </a:spcBef>
              <a:spcAft>
                <a:spcPts val="0"/>
              </a:spcAft>
              <a:buClr>
                <a:schemeClr val="dk1"/>
              </a:buClr>
              <a:buSzPts val="3600"/>
              <a:buAutoNum type="arabicPeriod"/>
            </a:pPr>
            <a:r>
              <a:rPr lang="en-US" sz="3600" dirty="0">
                <a:latin typeface="Arial"/>
                <a:cs typeface="Arial"/>
                <a:sym typeface="Arial"/>
              </a:rPr>
              <a:t>Charlotte Faculty and Staff are high performing. We need to reward them.</a:t>
            </a:r>
          </a:p>
          <a:p>
            <a:pPr marL="742950" lvl="0" indent="-742950" algn="l" rtl="0">
              <a:lnSpc>
                <a:spcPct val="90000"/>
              </a:lnSpc>
              <a:spcBef>
                <a:spcPts val="1000"/>
              </a:spcBef>
              <a:spcAft>
                <a:spcPts val="0"/>
              </a:spcAft>
              <a:buClr>
                <a:schemeClr val="dk1"/>
              </a:buClr>
              <a:buSzPts val="3600"/>
              <a:buAutoNum type="arabicPeriod"/>
            </a:pPr>
            <a:r>
              <a:rPr lang="en-US" sz="3600" dirty="0">
                <a:latin typeface="Arial"/>
                <a:cs typeface="Arial"/>
                <a:sym typeface="Arial"/>
              </a:rPr>
              <a:t>Housing affordability, cost of living including childcare, and salary compression remain top long-term concerns.</a:t>
            </a:r>
          </a:p>
          <a:p>
            <a:pPr marL="742950" lvl="0" indent="-742950" algn="l" rtl="0">
              <a:lnSpc>
                <a:spcPct val="90000"/>
              </a:lnSpc>
              <a:spcBef>
                <a:spcPts val="1000"/>
              </a:spcBef>
              <a:spcAft>
                <a:spcPts val="0"/>
              </a:spcAft>
              <a:buClr>
                <a:schemeClr val="dk1"/>
              </a:buClr>
              <a:buSzPts val="3600"/>
              <a:buAutoNum type="arabicPeriod"/>
            </a:pPr>
            <a:r>
              <a:rPr lang="en-US" sz="3600" dirty="0">
                <a:latin typeface="Arial"/>
                <a:cs typeface="Arial"/>
                <a:sym typeface="Arial"/>
              </a:rPr>
              <a:t>It’s been a challenging month for the Faculty with stress from potential legislation regarding eliminating tenure and other political / policy changes.</a:t>
            </a:r>
          </a:p>
          <a:p>
            <a:pPr marL="0" lvl="0" indent="0" algn="l" rtl="0">
              <a:lnSpc>
                <a:spcPct val="90000"/>
              </a:lnSpc>
              <a:spcBef>
                <a:spcPts val="1000"/>
              </a:spcBef>
              <a:spcAft>
                <a:spcPts val="0"/>
              </a:spcAft>
              <a:buClr>
                <a:schemeClr val="dk1"/>
              </a:buClr>
              <a:buSzPts val="3600"/>
            </a:pPr>
            <a:endParaRPr dirty="0"/>
          </a:p>
          <a:p>
            <a:pPr marL="0" lvl="0" indent="0" algn="l" rtl="0">
              <a:lnSpc>
                <a:spcPct val="90000"/>
              </a:lnSpc>
              <a:spcBef>
                <a:spcPts val="100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2"/>
          <p:cNvSpPr txBox="1">
            <a:spLocks noGrp="1"/>
          </p:cNvSpPr>
          <p:nvPr>
            <p:ph type="subTitle" idx="1"/>
          </p:nvPr>
        </p:nvSpPr>
        <p:spPr>
          <a:xfrm>
            <a:off x="407963" y="309489"/>
            <a:ext cx="11633981" cy="5711483"/>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ts val="3600"/>
              <a:buNone/>
            </a:pPr>
            <a:r>
              <a:rPr lang="en-US" sz="3600" b="1" dirty="0">
                <a:latin typeface="Arial"/>
                <a:cs typeface="Arial"/>
                <a:sym typeface="Arial"/>
              </a:rPr>
              <a:t>Who are the UNC Charlotte Faculty? – My Last Message</a:t>
            </a:r>
          </a:p>
          <a:p>
            <a:pPr marL="0" lvl="0" indent="0" algn="l" rtl="0">
              <a:lnSpc>
                <a:spcPct val="90000"/>
              </a:lnSpc>
              <a:spcBef>
                <a:spcPts val="0"/>
              </a:spcBef>
              <a:spcAft>
                <a:spcPts val="0"/>
              </a:spcAft>
              <a:buClr>
                <a:schemeClr val="dk1"/>
              </a:buClr>
              <a:buSzPts val="3600"/>
            </a:pPr>
            <a:endParaRPr lang="en-US" sz="3600" dirty="0">
              <a:latin typeface="Arial"/>
              <a:cs typeface="Arial"/>
              <a:sym typeface="Arial"/>
            </a:endParaRPr>
          </a:p>
          <a:p>
            <a:pPr marL="571500" lvl="0" indent="-571500" algn="l" rtl="0">
              <a:lnSpc>
                <a:spcPct val="90000"/>
              </a:lnSpc>
              <a:spcBef>
                <a:spcPts val="0"/>
              </a:spcBef>
              <a:spcAft>
                <a:spcPts val="0"/>
              </a:spcAft>
              <a:buClr>
                <a:schemeClr val="dk1"/>
              </a:buClr>
              <a:buSzPts val="3600"/>
              <a:buFont typeface="Arial" panose="020B0604020202020204" pitchFamily="34" charset="0"/>
              <a:buChar char="•"/>
            </a:pPr>
            <a:r>
              <a:rPr lang="en-US" sz="2800" dirty="0">
                <a:latin typeface="Arial"/>
                <a:cs typeface="Arial"/>
                <a:sym typeface="Arial"/>
              </a:rPr>
              <a:t>Subject experts that love learning and discovery</a:t>
            </a:r>
          </a:p>
          <a:p>
            <a:pPr marL="571500" lvl="0" indent="-571500" algn="l" rtl="0">
              <a:lnSpc>
                <a:spcPct val="90000"/>
              </a:lnSpc>
              <a:spcBef>
                <a:spcPts val="0"/>
              </a:spcBef>
              <a:spcAft>
                <a:spcPts val="0"/>
              </a:spcAft>
              <a:buClr>
                <a:schemeClr val="dk1"/>
              </a:buClr>
              <a:buSzPts val="3600"/>
              <a:buFont typeface="Arial" panose="020B0604020202020204" pitchFamily="34" charset="0"/>
              <a:buChar char="•"/>
            </a:pPr>
            <a:r>
              <a:rPr lang="en-US" sz="2800" dirty="0">
                <a:latin typeface="Arial"/>
                <a:cs typeface="Arial"/>
                <a:sym typeface="Arial"/>
              </a:rPr>
              <a:t>We endured a long process, with multiple “high performance” hurdles to demonstrate our expertise (masters, doctorate, highly competitive hiring process, super rigorous process of tenure to demonstrate contributions) – think Navy Seals for the brain. All could find jobs in private industry.</a:t>
            </a:r>
          </a:p>
          <a:p>
            <a:pPr marL="571500" lvl="0" indent="-571500" algn="l" rtl="0">
              <a:lnSpc>
                <a:spcPct val="90000"/>
              </a:lnSpc>
              <a:spcBef>
                <a:spcPts val="0"/>
              </a:spcBef>
              <a:spcAft>
                <a:spcPts val="0"/>
              </a:spcAft>
              <a:buClr>
                <a:schemeClr val="dk1"/>
              </a:buClr>
              <a:buSzPts val="3600"/>
              <a:buFont typeface="Arial" panose="020B0604020202020204" pitchFamily="34" charset="0"/>
              <a:buChar char="•"/>
            </a:pPr>
            <a:r>
              <a:rPr lang="en-US" sz="2800" dirty="0">
                <a:latin typeface="Arial"/>
                <a:cs typeface="Arial"/>
                <a:sym typeface="Arial"/>
              </a:rPr>
              <a:t>We love the trinity of teaching, research, and service</a:t>
            </a:r>
          </a:p>
          <a:p>
            <a:pPr marL="571500" lvl="0" indent="-571500" algn="l">
              <a:spcBef>
                <a:spcPts val="0"/>
              </a:spcBef>
              <a:buSzPts val="3600"/>
              <a:buFont typeface="Arial" panose="020B0604020202020204" pitchFamily="34" charset="0"/>
              <a:buChar char="•"/>
            </a:pPr>
            <a:r>
              <a:rPr lang="en-US" sz="2800" dirty="0">
                <a:latin typeface="+mn-lt"/>
                <a:hlinkClick r:id="rId4"/>
              </a:rPr>
              <a:t>80 percent faculty members with </a:t>
            </a:r>
            <a:r>
              <a:rPr lang="en-US" sz="2800" dirty="0" err="1">
                <a:latin typeface="+mn-lt"/>
                <a:hlinkClick r:id="rId4"/>
              </a:rPr>
              <a:t>Ph.D.s</a:t>
            </a:r>
            <a:r>
              <a:rPr lang="en-US" sz="2800" dirty="0">
                <a:latin typeface="+mn-lt"/>
                <a:hlinkClick r:id="rId4"/>
              </a:rPr>
              <a:t> in the U.S. trained at just 20 percent of universities </a:t>
            </a:r>
            <a:r>
              <a:rPr lang="en-US" sz="2800" dirty="0">
                <a:latin typeface="+mn-lt"/>
              </a:rPr>
              <a:t>– Most </a:t>
            </a:r>
            <a:r>
              <a:rPr lang="en-US" sz="2800" dirty="0" err="1">
                <a:latin typeface="+mn-lt"/>
              </a:rPr>
              <a:t>Ph.Ds</a:t>
            </a:r>
            <a:r>
              <a:rPr lang="en-US" sz="2800" dirty="0">
                <a:latin typeface="+mn-lt"/>
              </a:rPr>
              <a:t> work at an institution less prestigious than where they graduated (Nature, Sept. 2022)</a:t>
            </a:r>
          </a:p>
          <a:p>
            <a:pPr marL="0" lvl="0" indent="0" algn="l">
              <a:spcBef>
                <a:spcPts val="0"/>
              </a:spcBef>
              <a:buSzPts val="3600"/>
            </a:pPr>
            <a:endParaRPr lang="en-US" sz="2800" dirty="0">
              <a:latin typeface="+mn-lt"/>
            </a:endParaRPr>
          </a:p>
          <a:p>
            <a:pPr marL="571500" lvl="0" indent="-571500" algn="l">
              <a:spcBef>
                <a:spcPts val="0"/>
              </a:spcBef>
              <a:buSzPts val="3600"/>
              <a:buFont typeface="Arial" panose="020B0604020202020204" pitchFamily="34" charset="0"/>
              <a:buChar char="•"/>
            </a:pPr>
            <a:r>
              <a:rPr lang="en-US" sz="2800" b="1" i="1" dirty="0">
                <a:latin typeface="+mn-lt"/>
                <a:cs typeface="Arial"/>
                <a:sym typeface="Arial"/>
              </a:rPr>
              <a:t>Our higher education values are unique compared to the world: we believe that our children from every social station deserve to be instructed by the best in their fields – secret to American economic mobility and why people from all over the world want to send their children to American universities like UNC Charlotte.</a:t>
            </a:r>
          </a:p>
          <a:p>
            <a:pPr marL="571500" lvl="0" indent="-571500" algn="l">
              <a:spcBef>
                <a:spcPts val="0"/>
              </a:spcBef>
              <a:buSzPts val="3600"/>
              <a:buFont typeface="Arial" panose="020B0604020202020204" pitchFamily="34" charset="0"/>
              <a:buChar char="•"/>
            </a:pPr>
            <a:endParaRPr lang="en-US" sz="2800" b="1" i="1" dirty="0">
              <a:latin typeface="+mn-lt"/>
              <a:cs typeface="Arial"/>
              <a:sym typeface="Arial"/>
            </a:endParaRPr>
          </a:p>
          <a:p>
            <a:pPr marL="571500" lvl="0" indent="-571500" algn="l">
              <a:spcBef>
                <a:spcPts val="0"/>
              </a:spcBef>
              <a:buSzPts val="3600"/>
              <a:buFont typeface="Arial" panose="020B0604020202020204" pitchFamily="34" charset="0"/>
              <a:buChar char="•"/>
            </a:pPr>
            <a:r>
              <a:rPr lang="en-US" sz="2800" dirty="0">
                <a:latin typeface="+mn-lt"/>
                <a:cs typeface="Arial"/>
                <a:sym typeface="Arial"/>
              </a:rPr>
              <a:t>UNC Charlotte Faculty are also caring and hardworking. Such good people.</a:t>
            </a:r>
          </a:p>
          <a:p>
            <a:pPr marL="0" lvl="0" indent="0" algn="l" rtl="0">
              <a:lnSpc>
                <a:spcPct val="90000"/>
              </a:lnSpc>
              <a:spcBef>
                <a:spcPts val="0"/>
              </a:spcBef>
              <a:spcAft>
                <a:spcPts val="0"/>
              </a:spcAft>
              <a:buClr>
                <a:schemeClr val="dk1"/>
              </a:buClr>
              <a:buSzPts val="3600"/>
              <a:buNone/>
            </a:pPr>
            <a:endParaRPr lang="en-US" sz="3600" dirty="0">
              <a:latin typeface="Arial"/>
              <a:cs typeface="Arial"/>
              <a:sym typeface="Arial"/>
            </a:endParaRPr>
          </a:p>
          <a:p>
            <a:pPr marL="0" lvl="0" indent="0" algn="l" rtl="0">
              <a:lnSpc>
                <a:spcPct val="90000"/>
              </a:lnSpc>
              <a:spcBef>
                <a:spcPts val="1000"/>
              </a:spcBef>
              <a:spcAft>
                <a:spcPts val="0"/>
              </a:spcAft>
              <a:buClr>
                <a:schemeClr val="dk1"/>
              </a:buClr>
              <a:buSzPts val="3600"/>
            </a:pPr>
            <a:endParaRPr dirty="0"/>
          </a:p>
          <a:p>
            <a:pPr marL="0" lvl="0" indent="0" algn="l" rtl="0">
              <a:lnSpc>
                <a:spcPct val="90000"/>
              </a:lnSpc>
              <a:spcBef>
                <a:spcPts val="1000"/>
              </a:spcBef>
              <a:spcAft>
                <a:spcPts val="0"/>
              </a:spcAft>
              <a:buNone/>
            </a:pPr>
            <a:endParaRPr dirty="0"/>
          </a:p>
        </p:txBody>
      </p:sp>
    </p:spTree>
    <p:extLst>
      <p:ext uri="{BB962C8B-B14F-4D97-AF65-F5344CB8AC3E}">
        <p14:creationId xmlns:p14="http://schemas.microsoft.com/office/powerpoint/2010/main" val="912228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4"/>
          <p:cNvSpPr txBox="1">
            <a:spLocks noGrp="1"/>
          </p:cNvSpPr>
          <p:nvPr>
            <p:ph type="subTitle" idx="1"/>
          </p:nvPr>
        </p:nvSpPr>
        <p:spPr>
          <a:xfrm>
            <a:off x="900332" y="143500"/>
            <a:ext cx="11099410" cy="911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600"/>
              <a:buNone/>
            </a:pPr>
            <a:r>
              <a:rPr lang="en-US" sz="2800" dirty="0">
                <a:solidFill>
                  <a:schemeClr val="lt1"/>
                </a:solidFill>
                <a:latin typeface="Arial"/>
                <a:cs typeface="Arial"/>
                <a:sym typeface="Arial"/>
              </a:rPr>
              <a:t>Salary – We asked for a long term plan and we are seeing progress </a:t>
            </a:r>
            <a:endParaRPr sz="2800" dirty="0"/>
          </a:p>
        </p:txBody>
      </p:sp>
      <p:sp>
        <p:nvSpPr>
          <p:cNvPr id="3" name="TextBox 2">
            <a:extLst>
              <a:ext uri="{FF2B5EF4-FFF2-40B4-BE49-F238E27FC236}">
                <a16:creationId xmlns:a16="http://schemas.microsoft.com/office/drawing/2014/main" id="{2D33E0F7-2377-466A-9457-766B71F8956D}"/>
              </a:ext>
            </a:extLst>
          </p:cNvPr>
          <p:cNvSpPr txBox="1"/>
          <p:nvPr/>
        </p:nvSpPr>
        <p:spPr>
          <a:xfrm>
            <a:off x="9931791" y="1055200"/>
            <a:ext cx="2067951" cy="4403065"/>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BD72BC36-7B44-47B0-9658-31CFC69B9942}"/>
              </a:ext>
            </a:extLst>
          </p:cNvPr>
          <p:cNvSpPr txBox="1"/>
          <p:nvPr/>
        </p:nvSpPr>
        <p:spPr>
          <a:xfrm>
            <a:off x="6450037" y="1055200"/>
            <a:ext cx="5195668" cy="5632311"/>
          </a:xfrm>
          <a:prstGeom prst="rect">
            <a:avLst/>
          </a:prstGeom>
          <a:noFill/>
        </p:spPr>
        <p:txBody>
          <a:bodyPr wrap="square" rtlCol="0">
            <a:spAutoFit/>
          </a:bodyPr>
          <a:lstStyle/>
          <a:p>
            <a:pPr marL="285750" indent="-285750">
              <a:buFont typeface="Arial" panose="020B0604020202020204" pitchFamily="34" charset="0"/>
              <a:buChar char="•"/>
            </a:pPr>
            <a:r>
              <a:rPr lang="en-US" sz="3600" dirty="0"/>
              <a:t>The Cost of Living and Inflation (Food and Housing) is some of the highest in the nation</a:t>
            </a:r>
          </a:p>
          <a:p>
            <a:pPr marL="285750" indent="-285750">
              <a:buFont typeface="Arial" panose="020B0604020202020204" pitchFamily="34" charset="0"/>
              <a:buChar char="•"/>
            </a:pPr>
            <a:r>
              <a:rPr lang="en-US" sz="3600" dirty="0"/>
              <a:t>We are moving in the right direction but we aren’t “getting ahead”</a:t>
            </a:r>
          </a:p>
          <a:p>
            <a:pPr marL="285750" indent="-285750">
              <a:buFont typeface="Arial" panose="020B0604020202020204" pitchFamily="34" charset="0"/>
              <a:buChar char="•"/>
            </a:pPr>
            <a:r>
              <a:rPr lang="en-US" sz="3600" dirty="0"/>
              <a:t>We continue to perform at high levels.</a:t>
            </a:r>
          </a:p>
        </p:txBody>
      </p:sp>
      <p:pic>
        <p:nvPicPr>
          <p:cNvPr id="4" name="Picture 3">
            <a:extLst>
              <a:ext uri="{FF2B5EF4-FFF2-40B4-BE49-F238E27FC236}">
                <a16:creationId xmlns:a16="http://schemas.microsoft.com/office/drawing/2014/main" id="{CC72D645-15B5-4BCD-B5FD-6A67A1F9196F}"/>
              </a:ext>
            </a:extLst>
          </p:cNvPr>
          <p:cNvPicPr>
            <a:picLocks noChangeAspect="1"/>
          </p:cNvPicPr>
          <p:nvPr/>
        </p:nvPicPr>
        <p:blipFill>
          <a:blip r:embed="rId4"/>
          <a:stretch>
            <a:fillRect/>
          </a:stretch>
        </p:blipFill>
        <p:spPr>
          <a:xfrm>
            <a:off x="0" y="871283"/>
            <a:ext cx="6477235" cy="598671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4"/>
          <p:cNvSpPr txBox="1">
            <a:spLocks noGrp="1"/>
          </p:cNvSpPr>
          <p:nvPr>
            <p:ph type="subTitle" idx="1"/>
          </p:nvPr>
        </p:nvSpPr>
        <p:spPr>
          <a:xfrm>
            <a:off x="900332" y="143500"/>
            <a:ext cx="11099410" cy="911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600"/>
              <a:buNone/>
            </a:pPr>
            <a:r>
              <a:rPr lang="en-US" sz="3600" dirty="0">
                <a:solidFill>
                  <a:schemeClr val="lt1"/>
                </a:solidFill>
                <a:latin typeface="Arial"/>
                <a:cs typeface="Arial"/>
                <a:sym typeface="Arial"/>
              </a:rPr>
              <a:t>Deloitte UNC System ROI Study </a:t>
            </a:r>
            <a:endParaRPr dirty="0"/>
          </a:p>
        </p:txBody>
      </p:sp>
      <p:sp>
        <p:nvSpPr>
          <p:cNvPr id="3" name="TextBox 2">
            <a:extLst>
              <a:ext uri="{FF2B5EF4-FFF2-40B4-BE49-F238E27FC236}">
                <a16:creationId xmlns:a16="http://schemas.microsoft.com/office/drawing/2014/main" id="{2D33E0F7-2377-466A-9457-766B71F8956D}"/>
              </a:ext>
            </a:extLst>
          </p:cNvPr>
          <p:cNvSpPr txBox="1"/>
          <p:nvPr/>
        </p:nvSpPr>
        <p:spPr>
          <a:xfrm>
            <a:off x="9931791" y="1055200"/>
            <a:ext cx="2067951" cy="4403065"/>
          </a:xfrm>
          <a:prstGeom prst="rect">
            <a:avLst/>
          </a:prstGeom>
          <a:noFill/>
        </p:spPr>
        <p:txBody>
          <a:bodyPr wrap="square" rtlCol="0">
            <a:spAutoFit/>
          </a:bodyPr>
          <a:lstStyle/>
          <a:p>
            <a:endParaRPr lang="en-US" dirty="0"/>
          </a:p>
        </p:txBody>
      </p:sp>
      <p:pic>
        <p:nvPicPr>
          <p:cNvPr id="4" name="Picture 3">
            <a:extLst>
              <a:ext uri="{FF2B5EF4-FFF2-40B4-BE49-F238E27FC236}">
                <a16:creationId xmlns:a16="http://schemas.microsoft.com/office/drawing/2014/main" id="{1107F503-098C-4BA5-991F-6C2E8543D313}"/>
              </a:ext>
            </a:extLst>
          </p:cNvPr>
          <p:cNvPicPr>
            <a:picLocks noChangeAspect="1"/>
          </p:cNvPicPr>
          <p:nvPr/>
        </p:nvPicPr>
        <p:blipFill>
          <a:blip r:embed="rId4"/>
          <a:stretch>
            <a:fillRect/>
          </a:stretch>
        </p:blipFill>
        <p:spPr>
          <a:xfrm>
            <a:off x="1124159" y="803054"/>
            <a:ext cx="10651756" cy="5911446"/>
          </a:xfrm>
          <a:prstGeom prst="rect">
            <a:avLst/>
          </a:prstGeom>
        </p:spPr>
      </p:pic>
      <p:sp>
        <p:nvSpPr>
          <p:cNvPr id="6" name="TextBox 5">
            <a:extLst>
              <a:ext uri="{FF2B5EF4-FFF2-40B4-BE49-F238E27FC236}">
                <a16:creationId xmlns:a16="http://schemas.microsoft.com/office/drawing/2014/main" id="{E9A6348E-76FA-471B-B77B-4C08B5BA326E}"/>
              </a:ext>
            </a:extLst>
          </p:cNvPr>
          <p:cNvSpPr txBox="1"/>
          <p:nvPr/>
        </p:nvSpPr>
        <p:spPr>
          <a:xfrm>
            <a:off x="2960914" y="5721452"/>
            <a:ext cx="8577943" cy="461665"/>
          </a:xfrm>
          <a:prstGeom prst="rect">
            <a:avLst/>
          </a:prstGeom>
          <a:noFill/>
        </p:spPr>
        <p:txBody>
          <a:bodyPr wrap="square" rtlCol="0">
            <a:spAutoFit/>
          </a:bodyPr>
          <a:lstStyle/>
          <a:p>
            <a:r>
              <a:rPr lang="en-US" sz="2400" b="1" dirty="0"/>
              <a:t>LESS APPROPRIATION; HIGHER ROI</a:t>
            </a:r>
          </a:p>
        </p:txBody>
      </p:sp>
    </p:spTree>
    <p:extLst>
      <p:ext uri="{BB962C8B-B14F-4D97-AF65-F5344CB8AC3E}">
        <p14:creationId xmlns:p14="http://schemas.microsoft.com/office/powerpoint/2010/main" val="472185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4"/>
          <p:cNvSpPr txBox="1">
            <a:spLocks noGrp="1"/>
          </p:cNvSpPr>
          <p:nvPr>
            <p:ph type="subTitle" idx="1"/>
          </p:nvPr>
        </p:nvSpPr>
        <p:spPr>
          <a:xfrm>
            <a:off x="900332" y="143500"/>
            <a:ext cx="11099410" cy="911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600"/>
              <a:buNone/>
            </a:pPr>
            <a:r>
              <a:rPr lang="en-US" sz="3600" dirty="0">
                <a:solidFill>
                  <a:schemeClr val="lt1"/>
                </a:solidFill>
                <a:latin typeface="Arial"/>
                <a:cs typeface="Arial"/>
                <a:sym typeface="Arial"/>
              </a:rPr>
              <a:t>Faculty Need Your Advocacy </a:t>
            </a:r>
            <a:endParaRPr dirty="0"/>
          </a:p>
        </p:txBody>
      </p:sp>
      <p:sp>
        <p:nvSpPr>
          <p:cNvPr id="3" name="TextBox 2">
            <a:extLst>
              <a:ext uri="{FF2B5EF4-FFF2-40B4-BE49-F238E27FC236}">
                <a16:creationId xmlns:a16="http://schemas.microsoft.com/office/drawing/2014/main" id="{2D33E0F7-2377-466A-9457-766B71F8956D}"/>
              </a:ext>
            </a:extLst>
          </p:cNvPr>
          <p:cNvSpPr txBox="1"/>
          <p:nvPr/>
        </p:nvSpPr>
        <p:spPr>
          <a:xfrm>
            <a:off x="9931791" y="1055200"/>
            <a:ext cx="2067951" cy="4403065"/>
          </a:xfrm>
          <a:prstGeom prst="rect">
            <a:avLst/>
          </a:prstGeom>
          <a:noFill/>
        </p:spPr>
        <p:txBody>
          <a:bodyPr wrap="square" rtlCol="0">
            <a:spAutoFit/>
          </a:bodyPr>
          <a:lstStyle/>
          <a:p>
            <a:endParaRPr lang="en-US" dirty="0"/>
          </a:p>
        </p:txBody>
      </p:sp>
      <p:sp>
        <p:nvSpPr>
          <p:cNvPr id="2" name="TextBox 1">
            <a:extLst>
              <a:ext uri="{FF2B5EF4-FFF2-40B4-BE49-F238E27FC236}">
                <a16:creationId xmlns:a16="http://schemas.microsoft.com/office/drawing/2014/main" id="{0C7717A2-D043-4A01-B46B-4D9BFDDA0C7F}"/>
              </a:ext>
            </a:extLst>
          </p:cNvPr>
          <p:cNvSpPr txBox="1"/>
          <p:nvPr/>
        </p:nvSpPr>
        <p:spPr>
          <a:xfrm>
            <a:off x="1012874" y="1055200"/>
            <a:ext cx="10874326" cy="954107"/>
          </a:xfrm>
          <a:prstGeom prst="rect">
            <a:avLst/>
          </a:prstGeom>
          <a:noFill/>
        </p:spPr>
        <p:txBody>
          <a:bodyPr wrap="square" rtlCol="0">
            <a:spAutoFit/>
          </a:bodyPr>
          <a:lstStyle/>
          <a:p>
            <a:r>
              <a:rPr lang="en-US" sz="2800" b="1" dirty="0"/>
              <a:t>HB 715 Eliminates tenure for Faculty hired after July 1, 2024</a:t>
            </a:r>
          </a:p>
          <a:p>
            <a:endParaRPr lang="en-US" sz="2800" dirty="0"/>
          </a:p>
        </p:txBody>
      </p:sp>
      <p:sp>
        <p:nvSpPr>
          <p:cNvPr id="5" name="TextBox 4">
            <a:extLst>
              <a:ext uri="{FF2B5EF4-FFF2-40B4-BE49-F238E27FC236}">
                <a16:creationId xmlns:a16="http://schemas.microsoft.com/office/drawing/2014/main" id="{BF6EB17F-3F76-4F76-826B-640DE6481AAA}"/>
              </a:ext>
            </a:extLst>
          </p:cNvPr>
          <p:cNvSpPr txBox="1"/>
          <p:nvPr/>
        </p:nvSpPr>
        <p:spPr>
          <a:xfrm>
            <a:off x="398584" y="1595021"/>
            <a:ext cx="11099410" cy="5262979"/>
          </a:xfrm>
          <a:prstGeom prst="rect">
            <a:avLst/>
          </a:prstGeom>
          <a:noFill/>
        </p:spPr>
        <p:txBody>
          <a:bodyPr wrap="square" rtlCol="0">
            <a:spAutoFit/>
          </a:bodyPr>
          <a:lstStyle/>
          <a:p>
            <a:r>
              <a:rPr lang="en-US" sz="2400" dirty="0"/>
              <a:t>Key Points:</a:t>
            </a:r>
          </a:p>
          <a:p>
            <a:endParaRPr lang="en-US" sz="2400" dirty="0"/>
          </a:p>
          <a:p>
            <a:pPr marL="342900" indent="-342900">
              <a:buFont typeface="Arial" panose="020B0604020202020204" pitchFamily="34" charset="0"/>
              <a:buChar char="•"/>
            </a:pPr>
            <a:r>
              <a:rPr lang="en-US" sz="2400" dirty="0"/>
              <a:t>Tenure helps to secure highly motivated, high performing people to workplaces with outdated public pay structures that cannot compete with the private sector compensation options (stocks, bonuses, </a:t>
            </a:r>
            <a:r>
              <a:rPr lang="en-US" sz="2400" dirty="0" err="1"/>
              <a:t>etc</a:t>
            </a:r>
            <a:r>
              <a:rPr lang="en-US" sz="2400" dirty="0"/>
              <a:t>).</a:t>
            </a:r>
          </a:p>
          <a:p>
            <a:pPr marL="342900" indent="-342900">
              <a:buFont typeface="Arial" panose="020B0604020202020204" pitchFamily="34" charset="0"/>
              <a:buChar char="•"/>
            </a:pPr>
            <a:r>
              <a:rPr lang="en-US" sz="2400" dirty="0"/>
              <a:t>Public higher education will never be able to compete – people will leave and the </a:t>
            </a:r>
            <a:r>
              <a:rPr lang="en-US" sz="2400" u="sng" dirty="0"/>
              <a:t>secret sauce </a:t>
            </a:r>
            <a:r>
              <a:rPr lang="en-US" sz="2400" dirty="0"/>
              <a:t>that creates upward mobility for millions of young people will be lost.</a:t>
            </a:r>
          </a:p>
          <a:p>
            <a:pPr marL="342900" indent="-342900">
              <a:buFont typeface="Arial" panose="020B0604020202020204" pitchFamily="34" charset="0"/>
              <a:buChar char="•"/>
            </a:pPr>
            <a:r>
              <a:rPr lang="en-US" sz="2400" b="1" dirty="0"/>
              <a:t>People don’t understand tenure (understandably) – please ask me questions about it.  I want to help address any questions or concerns.</a:t>
            </a:r>
          </a:p>
          <a:p>
            <a:pPr marL="342900" indent="-342900">
              <a:buFont typeface="Arial" panose="020B0604020202020204" pitchFamily="34" charset="0"/>
              <a:buChar char="•"/>
            </a:pPr>
            <a:r>
              <a:rPr lang="en-US" sz="2400" dirty="0"/>
              <a:t>Also concern about political influence in general (Chancellor hiring, Accreditation, Curriculum, DEI) – Lots of distress, overshadowing our good work and good news about salaries. This isn’t meant to demean others with different perspective, but it’s important to understand our faculty point of view.</a:t>
            </a:r>
          </a:p>
        </p:txBody>
      </p:sp>
    </p:spTree>
    <p:extLst>
      <p:ext uri="{BB962C8B-B14F-4D97-AF65-F5344CB8AC3E}">
        <p14:creationId xmlns:p14="http://schemas.microsoft.com/office/powerpoint/2010/main" val="2642361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4"/>
          <p:cNvSpPr txBox="1">
            <a:spLocks noGrp="1"/>
          </p:cNvSpPr>
          <p:nvPr>
            <p:ph type="subTitle" idx="1"/>
          </p:nvPr>
        </p:nvSpPr>
        <p:spPr>
          <a:xfrm>
            <a:off x="900332" y="143500"/>
            <a:ext cx="11099410" cy="911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600"/>
              <a:buNone/>
            </a:pPr>
            <a:r>
              <a:rPr lang="en-US" sz="2800" dirty="0">
                <a:solidFill>
                  <a:schemeClr val="lt1"/>
                </a:solidFill>
                <a:latin typeface="Arial"/>
                <a:cs typeface="Arial"/>
                <a:sym typeface="Arial"/>
              </a:rPr>
              <a:t>Thankful for your service – because of you I can do what I do </a:t>
            </a:r>
            <a:endParaRPr sz="2800" dirty="0"/>
          </a:p>
        </p:txBody>
      </p:sp>
      <p:sp>
        <p:nvSpPr>
          <p:cNvPr id="3" name="TextBox 2">
            <a:extLst>
              <a:ext uri="{FF2B5EF4-FFF2-40B4-BE49-F238E27FC236}">
                <a16:creationId xmlns:a16="http://schemas.microsoft.com/office/drawing/2014/main" id="{2D33E0F7-2377-466A-9457-766B71F8956D}"/>
              </a:ext>
            </a:extLst>
          </p:cNvPr>
          <p:cNvSpPr txBox="1"/>
          <p:nvPr/>
        </p:nvSpPr>
        <p:spPr>
          <a:xfrm>
            <a:off x="9931791" y="1055200"/>
            <a:ext cx="2067951" cy="4403065"/>
          </a:xfrm>
          <a:prstGeom prst="rect">
            <a:avLst/>
          </a:prstGeom>
          <a:noFill/>
        </p:spPr>
        <p:txBody>
          <a:bodyPr wrap="square" rtlCol="0">
            <a:spAutoFit/>
          </a:bodyPr>
          <a:lstStyle/>
          <a:p>
            <a:endParaRPr lang="en-US" dirty="0"/>
          </a:p>
        </p:txBody>
      </p:sp>
      <p:pic>
        <p:nvPicPr>
          <p:cNvPr id="5" name="Picture 4">
            <a:extLst>
              <a:ext uri="{FF2B5EF4-FFF2-40B4-BE49-F238E27FC236}">
                <a16:creationId xmlns:a16="http://schemas.microsoft.com/office/drawing/2014/main" id="{4800EC33-06F9-41B1-92A0-766F01E1003B}"/>
              </a:ext>
            </a:extLst>
          </p:cNvPr>
          <p:cNvPicPr>
            <a:picLocks noChangeAspect="1"/>
          </p:cNvPicPr>
          <p:nvPr/>
        </p:nvPicPr>
        <p:blipFill>
          <a:blip r:embed="rId4"/>
          <a:stretch>
            <a:fillRect/>
          </a:stretch>
        </p:blipFill>
        <p:spPr>
          <a:xfrm rot="5400000">
            <a:off x="6648987" y="2094083"/>
            <a:ext cx="5554784" cy="4166088"/>
          </a:xfrm>
          <a:prstGeom prst="rect">
            <a:avLst/>
          </a:prstGeom>
        </p:spPr>
      </p:pic>
      <p:pic>
        <p:nvPicPr>
          <p:cNvPr id="8" name="Picture 7">
            <a:extLst>
              <a:ext uri="{FF2B5EF4-FFF2-40B4-BE49-F238E27FC236}">
                <a16:creationId xmlns:a16="http://schemas.microsoft.com/office/drawing/2014/main" id="{C242478B-6C95-4B27-B5E4-B9B5DE913DF4}"/>
              </a:ext>
            </a:extLst>
          </p:cNvPr>
          <p:cNvPicPr>
            <a:picLocks noChangeAspect="1"/>
          </p:cNvPicPr>
          <p:nvPr/>
        </p:nvPicPr>
        <p:blipFill>
          <a:blip r:embed="rId5"/>
          <a:stretch>
            <a:fillRect/>
          </a:stretch>
        </p:blipFill>
        <p:spPr>
          <a:xfrm>
            <a:off x="1712496" y="3717238"/>
            <a:ext cx="3996349" cy="2997262"/>
          </a:xfrm>
          <a:prstGeom prst="rect">
            <a:avLst/>
          </a:prstGeom>
        </p:spPr>
      </p:pic>
      <p:pic>
        <p:nvPicPr>
          <p:cNvPr id="10" name="Picture 9">
            <a:extLst>
              <a:ext uri="{FF2B5EF4-FFF2-40B4-BE49-F238E27FC236}">
                <a16:creationId xmlns:a16="http://schemas.microsoft.com/office/drawing/2014/main" id="{21DF6904-6E1E-41F9-B3E3-1FB50042BE3F}"/>
              </a:ext>
            </a:extLst>
          </p:cNvPr>
          <p:cNvPicPr>
            <a:picLocks noChangeAspect="1"/>
          </p:cNvPicPr>
          <p:nvPr/>
        </p:nvPicPr>
        <p:blipFill>
          <a:blip r:embed="rId6"/>
          <a:stretch>
            <a:fillRect/>
          </a:stretch>
        </p:blipFill>
        <p:spPr>
          <a:xfrm>
            <a:off x="1534866" y="599350"/>
            <a:ext cx="4351607" cy="3263705"/>
          </a:xfrm>
          <a:prstGeom prst="rect">
            <a:avLst/>
          </a:prstGeom>
        </p:spPr>
      </p:pic>
    </p:spTree>
    <p:extLst>
      <p:ext uri="{BB962C8B-B14F-4D97-AF65-F5344CB8AC3E}">
        <p14:creationId xmlns:p14="http://schemas.microsoft.com/office/powerpoint/2010/main" val="123144516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4665</TotalTime>
  <Words>539</Words>
  <Application>Microsoft Office PowerPoint</Application>
  <PresentationFormat>Widescreen</PresentationFormat>
  <Paragraphs>38</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Faculty Council Report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Council Report</dc:title>
  <dc:creator>Microsoft Office User</dc:creator>
  <cp:lastModifiedBy>Matt Wyse</cp:lastModifiedBy>
  <cp:revision>45</cp:revision>
  <dcterms:created xsi:type="dcterms:W3CDTF">2021-06-07T21:18:11Z</dcterms:created>
  <dcterms:modified xsi:type="dcterms:W3CDTF">2023-04-27T16:36:17Z</dcterms:modified>
</cp:coreProperties>
</file>