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28a446d30d_0_0: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228a446d30d_0_0: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57" name="Google Shape;57;g228a446d30d_0_0: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1</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28a446d30d_0_60: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g228a446d30d_0_60: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64" name="Google Shape;64;g228a446d30d_0_60: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2</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8a446d30d_0_66: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g228a446d30d_0_66: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1" name="Google Shape;71;g228a446d30d_0_66: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3</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28a446d30d_0_73: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g228a446d30d_0_73: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8" name="Google Shape;78;g228a446d30d_0_73: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4</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81000" y="172643"/>
            <a:ext cx="8382000" cy="373800"/>
          </a:xfrm>
          <a:prstGeom prst="rect">
            <a:avLst/>
          </a:prstGeom>
          <a:noFill/>
          <a:ln>
            <a:noFill/>
          </a:ln>
        </p:spPr>
        <p:txBody>
          <a:bodyPr spcFirstLastPara="1" wrap="square" lIns="0" tIns="0" rIns="0" bIns="0" anchor="t" anchorCtr="0">
            <a:spAutoFit/>
          </a:bodyPr>
          <a:lstStyle>
            <a:lvl1pPr lvl="0" algn="l" rtl="0">
              <a:lnSpc>
                <a:spcPct val="90000"/>
              </a:lnSpc>
              <a:spcBef>
                <a:spcPts val="0"/>
              </a:spcBef>
              <a:spcAft>
                <a:spcPts val="0"/>
              </a:spcAft>
              <a:buClr>
                <a:srgbClr val="FFFFB9"/>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381000" y="1059657"/>
            <a:ext cx="8382000" cy="12015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400"/>
              </a:spcBef>
              <a:spcAft>
                <a:spcPts val="0"/>
              </a:spcAft>
              <a:buClr>
                <a:schemeClr val="lt1"/>
              </a:buClr>
              <a:buSzPts val="1800"/>
              <a:buFont typeface="Calibri"/>
              <a:buChar char="●"/>
              <a:defRPr/>
            </a:lvl1pPr>
            <a:lvl2pPr marL="914400" lvl="1" indent="-330200" algn="l" rtl="0">
              <a:lnSpc>
                <a:spcPct val="90000"/>
              </a:lnSpc>
              <a:spcBef>
                <a:spcPts val="1200"/>
              </a:spcBef>
              <a:spcAft>
                <a:spcPts val="0"/>
              </a:spcAft>
              <a:buClr>
                <a:schemeClr val="lt1"/>
              </a:buClr>
              <a:buSzPts val="1600"/>
              <a:buFont typeface="Calibri"/>
              <a:buChar char="○"/>
              <a:defRPr/>
            </a:lvl2pPr>
            <a:lvl3pPr marL="1371600" lvl="2" indent="-317500" algn="l" rtl="0">
              <a:lnSpc>
                <a:spcPct val="90000"/>
              </a:lnSpc>
              <a:spcBef>
                <a:spcPts val="1200"/>
              </a:spcBef>
              <a:spcAft>
                <a:spcPts val="0"/>
              </a:spcAft>
              <a:buClr>
                <a:schemeClr val="lt1"/>
              </a:buClr>
              <a:buSzPts val="1400"/>
              <a:buFont typeface="Calibri"/>
              <a:buChar char="■"/>
              <a:defRPr/>
            </a:lvl3pPr>
            <a:lvl4pPr marL="1828800" lvl="3" indent="-317500" algn="l" rtl="0">
              <a:lnSpc>
                <a:spcPct val="90000"/>
              </a:lnSpc>
              <a:spcBef>
                <a:spcPts val="1200"/>
              </a:spcBef>
              <a:spcAft>
                <a:spcPts val="0"/>
              </a:spcAft>
              <a:buClr>
                <a:schemeClr val="lt1"/>
              </a:buClr>
              <a:buSzPts val="1400"/>
              <a:buFont typeface="Calibri"/>
              <a:buChar char="●"/>
              <a:defRPr/>
            </a:lvl4pPr>
            <a:lvl5pPr marL="2286000" lvl="4" indent="-317500" algn="l" rtl="0">
              <a:lnSpc>
                <a:spcPct val="90000"/>
              </a:lnSpc>
              <a:spcBef>
                <a:spcPts val="1200"/>
              </a:spcBef>
              <a:spcAft>
                <a:spcPts val="0"/>
              </a:spcAft>
              <a:buClr>
                <a:schemeClr val="lt1"/>
              </a:buClr>
              <a:buSzPts val="1400"/>
              <a:buFont typeface="Calibri"/>
              <a:buChar char="○"/>
              <a:defRPr/>
            </a:lvl5pPr>
            <a:lvl6pPr marL="2743200" lvl="5" indent="-317500" algn="l" rtl="0">
              <a:spcBef>
                <a:spcPts val="1200"/>
              </a:spcBef>
              <a:spcAft>
                <a:spcPts val="0"/>
              </a:spcAft>
              <a:buClr>
                <a:schemeClr val="lt1"/>
              </a:buClr>
              <a:buSzPts val="1400"/>
              <a:buChar char="■"/>
              <a:defRPr/>
            </a:lvl6pPr>
            <a:lvl7pPr marL="3200400" lvl="6" indent="-317500" algn="l" rtl="0">
              <a:spcBef>
                <a:spcPts val="1200"/>
              </a:spcBef>
              <a:spcAft>
                <a:spcPts val="0"/>
              </a:spcAft>
              <a:buClr>
                <a:schemeClr val="lt1"/>
              </a:buClr>
              <a:buSzPts val="1400"/>
              <a:buChar char="●"/>
              <a:defRPr/>
            </a:lvl7pPr>
            <a:lvl8pPr marL="3657600" lvl="7" indent="-317500" algn="l" rtl="0">
              <a:spcBef>
                <a:spcPts val="1200"/>
              </a:spcBef>
              <a:spcAft>
                <a:spcPts val="0"/>
              </a:spcAft>
              <a:buClr>
                <a:schemeClr val="lt1"/>
              </a:buClr>
              <a:buSzPts val="1400"/>
              <a:buChar char="○"/>
              <a:defRPr/>
            </a:lvl8pPr>
            <a:lvl9pPr marL="4114800" lvl="8" indent="-317500" algn="l" rtl="0">
              <a:spcBef>
                <a:spcPts val="1200"/>
              </a:spcBef>
              <a:spcAft>
                <a:spcPts val="1200"/>
              </a:spcAft>
              <a:buClr>
                <a:schemeClr val="lt1"/>
              </a:buClr>
              <a:buSzPts val="1400"/>
              <a:buChar char="■"/>
              <a:defRPr/>
            </a:lvl9pPr>
          </a:lstStyle>
          <a:p>
            <a:endParaRPr/>
          </a:p>
        </p:txBody>
      </p:sp>
      <p:pic>
        <p:nvPicPr>
          <p:cNvPr id="53" name="Google Shape;53;p13" descr="UNCC_Logo_whiteTPBG"/>
          <p:cNvPicPr preferRelativeResize="0"/>
          <p:nvPr/>
        </p:nvPicPr>
        <p:blipFill rotWithShape="1">
          <a:blip r:embed="rId2">
            <a:alphaModFix/>
          </a:blip>
          <a:srcRect/>
          <a:stretch/>
        </p:blipFill>
        <p:spPr>
          <a:xfrm>
            <a:off x="7429500" y="4343400"/>
            <a:ext cx="1572546" cy="678651"/>
          </a:xfrm>
          <a:prstGeom prst="rect">
            <a:avLst/>
          </a:prstGeom>
          <a:noFill/>
          <a:ln>
            <a:noFill/>
          </a:ln>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s://fls.charlotte.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strategicplan.charlotte.edu/leading-equity-and-eng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Call For Nominations  for 2023-24 Faculty Positions</a:t>
            </a:r>
            <a:endParaRPr>
              <a:solidFill>
                <a:schemeClr val="lt1"/>
              </a:solidFill>
            </a:endParaRPr>
          </a:p>
        </p:txBody>
      </p:sp>
      <p:sp>
        <p:nvSpPr>
          <p:cNvPr id="60" name="Google Shape;60;p14"/>
          <p:cNvSpPr txBox="1">
            <a:spLocks noGrp="1"/>
          </p:cNvSpPr>
          <p:nvPr>
            <p:ph type="body" idx="1"/>
          </p:nvPr>
        </p:nvSpPr>
        <p:spPr>
          <a:xfrm>
            <a:off x="381005" y="1324700"/>
            <a:ext cx="8382000" cy="2524500"/>
          </a:xfrm>
          <a:prstGeom prst="rect">
            <a:avLst/>
          </a:prstGeom>
          <a:noFill/>
          <a:ln>
            <a:noFill/>
          </a:ln>
        </p:spPr>
        <p:txBody>
          <a:bodyPr spcFirstLastPara="1" wrap="square" lIns="0" tIns="0" rIns="0" bIns="0" anchor="t" anchorCtr="0">
            <a:spAutoFit/>
          </a:bodyPr>
          <a:lstStyle/>
          <a:p>
            <a:pPr marL="228600" lvl="0" indent="0" algn="l" rtl="0">
              <a:lnSpc>
                <a:spcPct val="90000"/>
              </a:lnSpc>
              <a:spcBef>
                <a:spcPts val="0"/>
              </a:spcBef>
              <a:spcAft>
                <a:spcPts val="0"/>
              </a:spcAft>
              <a:buNone/>
            </a:pPr>
            <a:endParaRPr/>
          </a:p>
          <a:p>
            <a:pPr marL="520700" lvl="0" indent="-127000" algn="l" rtl="0">
              <a:lnSpc>
                <a:spcPct val="90000"/>
              </a:lnSpc>
              <a:spcBef>
                <a:spcPts val="300"/>
              </a:spcBef>
              <a:spcAft>
                <a:spcPts val="0"/>
              </a:spcAft>
              <a:buNone/>
            </a:pPr>
            <a:r>
              <a:rPr lang="en" b="1">
                <a:solidFill>
                  <a:schemeClr val="dk1"/>
                </a:solidFill>
              </a:rPr>
              <a:t>To make a nomination email facultygovernance@uncc.edu with your nomination(s) for the appropriate positions. </a:t>
            </a:r>
            <a:endParaRPr b="1">
              <a:solidFill>
                <a:schemeClr val="dk1"/>
              </a:solidFill>
            </a:endParaRPr>
          </a:p>
          <a:p>
            <a:pPr marL="520700" lvl="0" indent="-127000" algn="l" rtl="0">
              <a:lnSpc>
                <a:spcPct val="90000"/>
              </a:lnSpc>
              <a:spcBef>
                <a:spcPts val="300"/>
              </a:spcBef>
              <a:spcAft>
                <a:spcPts val="0"/>
              </a:spcAft>
              <a:buNone/>
            </a:pPr>
            <a:endParaRPr b="1">
              <a:solidFill>
                <a:schemeClr val="dk1"/>
              </a:solidFill>
            </a:endParaRPr>
          </a:p>
          <a:p>
            <a:pPr marL="520700" lvl="0" indent="-127000" algn="l" rtl="0">
              <a:lnSpc>
                <a:spcPct val="90000"/>
              </a:lnSpc>
              <a:spcBef>
                <a:spcPts val="300"/>
              </a:spcBef>
              <a:spcAft>
                <a:spcPts val="0"/>
              </a:spcAft>
              <a:buNone/>
            </a:pPr>
            <a:r>
              <a:rPr lang="en" b="1">
                <a:solidFill>
                  <a:schemeClr val="dk1"/>
                </a:solidFill>
              </a:rPr>
              <a:t>Please submit all nominations by March 31, 2023. </a:t>
            </a:r>
            <a:endParaRPr b="1">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Niner Nation Gives</a:t>
            </a:r>
            <a:endParaRPr>
              <a:solidFill>
                <a:schemeClr val="lt1"/>
              </a:solidFill>
            </a:endParaRPr>
          </a:p>
        </p:txBody>
      </p:sp>
      <p:sp>
        <p:nvSpPr>
          <p:cNvPr id="67" name="Google Shape;67;p15"/>
          <p:cNvSpPr txBox="1">
            <a:spLocks noGrp="1"/>
          </p:cNvSpPr>
          <p:nvPr>
            <p:ph type="body" idx="1"/>
          </p:nvPr>
        </p:nvSpPr>
        <p:spPr>
          <a:xfrm>
            <a:off x="381005" y="1324700"/>
            <a:ext cx="8382000" cy="1879500"/>
          </a:xfrm>
          <a:prstGeom prst="rect">
            <a:avLst/>
          </a:prstGeom>
          <a:noFill/>
          <a:ln>
            <a:noFill/>
          </a:ln>
        </p:spPr>
        <p:txBody>
          <a:bodyPr spcFirstLastPara="1" wrap="square" lIns="0" tIns="0" rIns="0" bIns="0" anchor="t" anchorCtr="0">
            <a:spAutoFit/>
          </a:bodyPr>
          <a:lstStyle/>
          <a:p>
            <a:pPr marL="228600" lvl="0" indent="0" algn="l" rtl="0">
              <a:lnSpc>
                <a:spcPct val="90000"/>
              </a:lnSpc>
              <a:spcBef>
                <a:spcPts val="0"/>
              </a:spcBef>
              <a:spcAft>
                <a:spcPts val="0"/>
              </a:spcAft>
              <a:buNone/>
            </a:pPr>
            <a:endParaRPr/>
          </a:p>
          <a:p>
            <a:pPr marL="520700" lvl="0" indent="-127000" algn="l" rtl="0">
              <a:lnSpc>
                <a:spcPct val="90000"/>
              </a:lnSpc>
              <a:spcBef>
                <a:spcPts val="300"/>
              </a:spcBef>
              <a:spcAft>
                <a:spcPts val="0"/>
              </a:spcAft>
              <a:buNone/>
            </a:pPr>
            <a:r>
              <a:rPr lang="en" sz="3100" b="1" u="sng">
                <a:solidFill>
                  <a:schemeClr val="hlink"/>
                </a:solidFill>
                <a:hlinkClick r:id="rId4"/>
              </a:rPr>
              <a:t>Faculty Legacy Scholarship </a:t>
            </a:r>
            <a:endParaRPr sz="3100" b="1">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Compelled Speech / DEI Inventory/ New Committee Ad Hoc</a:t>
            </a:r>
            <a:endParaRPr>
              <a:solidFill>
                <a:schemeClr val="lt1"/>
              </a:solidFill>
            </a:endParaRPr>
          </a:p>
        </p:txBody>
      </p:sp>
      <p:sp>
        <p:nvSpPr>
          <p:cNvPr id="74" name="Google Shape;74;p16"/>
          <p:cNvSpPr txBox="1"/>
          <p:nvPr/>
        </p:nvSpPr>
        <p:spPr>
          <a:xfrm>
            <a:off x="366350" y="1567950"/>
            <a:ext cx="8279400" cy="3155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u="sng">
                <a:solidFill>
                  <a:schemeClr val="hlink"/>
                </a:solidFill>
                <a:hlinkClick r:id="rId4"/>
              </a:rPr>
              <a:t>Strategic</a:t>
            </a:r>
            <a:r>
              <a:rPr lang="en" sz="2500" u="sng">
                <a:solidFill>
                  <a:schemeClr val="hlink"/>
                </a:solidFill>
                <a:hlinkClick r:id="rId4"/>
              </a:rPr>
              <a:t> Plan: Leading In Equity And Engagement</a:t>
            </a:r>
            <a:endParaRPr sz="2800"/>
          </a:p>
          <a:p>
            <a:pPr marL="0" lvl="0" indent="0" algn="l" rtl="0">
              <a:spcBef>
                <a:spcPts val="0"/>
              </a:spcBef>
              <a:spcAft>
                <a:spcPts val="0"/>
              </a:spcAft>
              <a:buNone/>
            </a:pPr>
            <a:endParaRPr sz="2800"/>
          </a:p>
          <a:p>
            <a:pPr marL="0" lvl="0" indent="0" algn="l" rtl="0">
              <a:spcBef>
                <a:spcPts val="0"/>
              </a:spcBef>
              <a:spcAft>
                <a:spcPts val="0"/>
              </a:spcAft>
              <a:buNone/>
            </a:pPr>
            <a:r>
              <a:rPr lang="en" sz="2800"/>
              <a:t>How should the Faculty Council Respond?</a:t>
            </a:r>
            <a:endParaRPr sz="2800"/>
          </a:p>
          <a:p>
            <a:pPr marL="457200" lvl="0" indent="-406400" algn="l" rtl="0">
              <a:spcBef>
                <a:spcPts val="0"/>
              </a:spcBef>
              <a:spcAft>
                <a:spcPts val="0"/>
              </a:spcAft>
              <a:buSzPts val="2800"/>
              <a:buChar char="●"/>
            </a:pPr>
            <a:r>
              <a:rPr lang="en" sz="2800"/>
              <a:t>With Courage - We can’t lead in a posture of fear; steadfast determination; Clarity; Commitment through the tough times</a:t>
            </a:r>
            <a:endParaRPr sz="2800"/>
          </a:p>
          <a:p>
            <a:pPr marL="457200" lvl="0" indent="-406400" algn="l" rtl="0">
              <a:spcBef>
                <a:spcPts val="0"/>
              </a:spcBef>
              <a:spcAft>
                <a:spcPts val="0"/>
              </a:spcAft>
              <a:buSzPts val="2800"/>
              <a:buChar char="●"/>
            </a:pPr>
            <a:r>
              <a:rPr lang="en" sz="2800"/>
              <a:t>Intelligence and innovation </a:t>
            </a:r>
            <a:endParaRPr sz="280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New Committee Ad Hoc</a:t>
            </a:r>
            <a:endParaRPr>
              <a:solidFill>
                <a:schemeClr val="lt1"/>
              </a:solidFill>
            </a:endParaRPr>
          </a:p>
        </p:txBody>
      </p:sp>
      <p:sp>
        <p:nvSpPr>
          <p:cNvPr id="81" name="Google Shape;81;p17"/>
          <p:cNvSpPr txBox="1"/>
          <p:nvPr/>
        </p:nvSpPr>
        <p:spPr>
          <a:xfrm>
            <a:off x="381000" y="805950"/>
            <a:ext cx="8279400" cy="46263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r>
              <a:rPr lang="en" sz="2500"/>
              <a:t>Proposal at the next FEC</a:t>
            </a:r>
            <a:endParaRPr sz="2500"/>
          </a:p>
          <a:p>
            <a:pPr marL="0" lvl="0" indent="0" algn="l" rtl="0">
              <a:spcBef>
                <a:spcPts val="0"/>
              </a:spcBef>
              <a:spcAft>
                <a:spcPts val="0"/>
              </a:spcAft>
              <a:buClr>
                <a:schemeClr val="dk1"/>
              </a:buClr>
              <a:buSzPts val="1100"/>
              <a:buFont typeface="Arial"/>
              <a:buNone/>
            </a:pPr>
            <a:r>
              <a:rPr lang="en" sz="1500">
                <a:solidFill>
                  <a:schemeClr val="dk1"/>
                </a:solidFill>
                <a:latin typeface="Georgia"/>
                <a:ea typeface="Georgia"/>
                <a:cs typeface="Georgia"/>
                <a:sym typeface="Georgia"/>
              </a:rPr>
              <a:t>Ad Hoc committee of the Faculty to research and monitor changes in DEI policies and investigate how those changes are impacting our campus.  The committee's charge would include:</a:t>
            </a:r>
            <a:endParaRPr sz="1500">
              <a:solidFill>
                <a:schemeClr val="dk1"/>
              </a:solidFill>
              <a:latin typeface="Georgia"/>
              <a:ea typeface="Georgia"/>
              <a:cs typeface="Georgia"/>
              <a:sym typeface="Georgia"/>
            </a:endParaRPr>
          </a:p>
          <a:p>
            <a:pPr marL="457200" lvl="0" indent="0" algn="l" rtl="0">
              <a:spcBef>
                <a:spcPts val="0"/>
              </a:spcBef>
              <a:spcAft>
                <a:spcPts val="0"/>
              </a:spcAft>
              <a:buClr>
                <a:schemeClr val="dk1"/>
              </a:buClr>
              <a:buSzPts val="1100"/>
              <a:buFont typeface="Arial"/>
              <a:buNone/>
            </a:pPr>
            <a:endParaRPr sz="1100">
              <a:solidFill>
                <a:schemeClr val="dk1"/>
              </a:solidFill>
              <a:latin typeface="Georgia"/>
              <a:ea typeface="Georgia"/>
              <a:cs typeface="Georgia"/>
              <a:sym typeface="Georgia"/>
            </a:endParaRPr>
          </a:p>
          <a:p>
            <a:pPr marL="596900" lvl="0" indent="-317500" algn="l" rtl="0">
              <a:lnSpc>
                <a:spcPct val="115000"/>
              </a:lnSpc>
              <a:spcBef>
                <a:spcPts val="1000"/>
              </a:spcBef>
              <a:spcAft>
                <a:spcPts val="0"/>
              </a:spcAft>
              <a:buClr>
                <a:srgbClr val="222222"/>
              </a:buClr>
              <a:buSzPts val="1400"/>
              <a:buChar char="●"/>
            </a:pPr>
            <a:r>
              <a:rPr lang="en">
                <a:solidFill>
                  <a:srgbClr val="222222"/>
                </a:solidFill>
                <a:highlight>
                  <a:srgbClr val="FFFFFF"/>
                </a:highlight>
                <a:latin typeface="Georgia"/>
                <a:ea typeface="Georgia"/>
                <a:cs typeface="Georgia"/>
                <a:sym typeface="Georgia"/>
              </a:rPr>
              <a:t>How is Faculty Governance responding to policies  </a:t>
            </a:r>
            <a:r>
              <a:rPr lang="en">
                <a:solidFill>
                  <a:srgbClr val="333333"/>
                </a:solidFill>
                <a:highlight>
                  <a:srgbClr val="FFFFFF"/>
                </a:highlight>
                <a:latin typeface="Georgia"/>
                <a:ea typeface="Georgia"/>
                <a:cs typeface="Georgia"/>
                <a:sym typeface="Georgia"/>
              </a:rPr>
              <a:t>to cease diversity, equity, and inclusion efforts on campuses in states like NC, Texas, Alabama, etc.?  What strategies have been effective?</a:t>
            </a:r>
            <a:endParaRPr>
              <a:solidFill>
                <a:srgbClr val="333333"/>
              </a:solidFill>
              <a:highlight>
                <a:srgbClr val="FFFFFF"/>
              </a:highlight>
              <a:latin typeface="Georgia"/>
              <a:ea typeface="Georgia"/>
              <a:cs typeface="Georgia"/>
              <a:sym typeface="Georgia"/>
            </a:endParaRPr>
          </a:p>
          <a:p>
            <a:pPr marL="596900" lvl="0" indent="-317500" algn="l" rtl="0">
              <a:lnSpc>
                <a:spcPct val="115000"/>
              </a:lnSpc>
              <a:spcBef>
                <a:spcPts val="0"/>
              </a:spcBef>
              <a:spcAft>
                <a:spcPts val="0"/>
              </a:spcAft>
              <a:buClr>
                <a:srgbClr val="222222"/>
              </a:buClr>
              <a:buSzPts val="1400"/>
              <a:buChar char="●"/>
            </a:pPr>
            <a:r>
              <a:rPr lang="en">
                <a:solidFill>
                  <a:srgbClr val="333333"/>
                </a:solidFill>
                <a:highlight>
                  <a:srgbClr val="FFFFFF"/>
                </a:highlight>
                <a:latin typeface="Georgia"/>
                <a:ea typeface="Georgia"/>
                <a:cs typeface="Georgia"/>
                <a:sym typeface="Georgia"/>
              </a:rPr>
              <a:t>How is the compelled speech policy being implemented on our campus?  The committee will set up a database to capture data as it relates to hiring, student and faculty recruitment, and RPT.   The committee will also survey Faculty on how these changes impact climate. Is this policy less about supporting free speech and more about limiting DEI efforts?</a:t>
            </a:r>
            <a:endParaRPr>
              <a:solidFill>
                <a:srgbClr val="333333"/>
              </a:solidFill>
              <a:highlight>
                <a:srgbClr val="FFFFFF"/>
              </a:highlight>
              <a:latin typeface="Georgia"/>
              <a:ea typeface="Georgia"/>
              <a:cs typeface="Georgia"/>
              <a:sym typeface="Georgia"/>
            </a:endParaRPr>
          </a:p>
          <a:p>
            <a:pPr marL="596900" lvl="0" indent="-317500" algn="l" rtl="0">
              <a:lnSpc>
                <a:spcPct val="115000"/>
              </a:lnSpc>
              <a:spcBef>
                <a:spcPts val="0"/>
              </a:spcBef>
              <a:spcAft>
                <a:spcPts val="0"/>
              </a:spcAft>
              <a:buClr>
                <a:srgbClr val="222222"/>
              </a:buClr>
              <a:buSzPts val="1400"/>
              <a:buChar char="●"/>
            </a:pPr>
            <a:r>
              <a:rPr lang="en">
                <a:solidFill>
                  <a:srgbClr val="333333"/>
                </a:solidFill>
                <a:highlight>
                  <a:srgbClr val="FFFFFF"/>
                </a:highlight>
                <a:latin typeface="Georgia"/>
                <a:ea typeface="Georgia"/>
                <a:cs typeface="Georgia"/>
                <a:sym typeface="Georgia"/>
              </a:rPr>
              <a:t>What innovations or new DEI policies can be embraced that work around the compelled speech policy?  How can we support research and understanding of DEI innovations?</a:t>
            </a:r>
            <a:endParaRPr>
              <a:solidFill>
                <a:srgbClr val="333333"/>
              </a:solidFill>
              <a:highlight>
                <a:srgbClr val="FFFFFF"/>
              </a:highlight>
              <a:latin typeface="Georgia"/>
              <a:ea typeface="Georgia"/>
              <a:cs typeface="Georgia"/>
              <a:sym typeface="Georgia"/>
            </a:endParaRPr>
          </a:p>
          <a:p>
            <a:pPr marL="457200" lvl="0" indent="0" algn="l" rtl="0">
              <a:lnSpc>
                <a:spcPct val="115000"/>
              </a:lnSpc>
              <a:spcBef>
                <a:spcPts val="1000"/>
              </a:spcBef>
              <a:spcAft>
                <a:spcPts val="0"/>
              </a:spcAft>
              <a:buNone/>
            </a:pPr>
            <a:endParaRPr sz="1100">
              <a:solidFill>
                <a:srgbClr val="222222"/>
              </a:solidFill>
              <a:highlight>
                <a:srgbClr val="FFFFFF"/>
              </a:highlight>
            </a:endParaRPr>
          </a:p>
          <a:p>
            <a:pPr marL="457200" lvl="0" indent="0" algn="l" rtl="0">
              <a:spcBef>
                <a:spcPts val="1000"/>
              </a:spcBef>
              <a:spcAft>
                <a:spcPts val="0"/>
              </a:spcAft>
              <a:buNone/>
            </a:pPr>
            <a:endParaRPr sz="2500"/>
          </a:p>
        </p:txBody>
      </p:sp>
    </p:spTree>
  </p:cSld>
  <p:clrMapOvr>
    <a:masterClrMapping/>
  </p:clrMapOvr>
  <p:transition>
    <p:fade/>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Words>
  <Application>Microsoft Office PowerPoint</Application>
  <PresentationFormat>On-screen Show (16:9)</PresentationFormat>
  <Paragraphs>31</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Georgia</vt:lpstr>
      <vt:lpstr>Simple Light</vt:lpstr>
      <vt:lpstr>Call For Nominations  for 2023-24 Faculty Positions</vt:lpstr>
      <vt:lpstr>Niner Nation Gives</vt:lpstr>
      <vt:lpstr>Compelled Speech / DEI Inventory/ New Committee Ad Hoc</vt:lpstr>
      <vt:lpstr>New Committee Ad 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Nominations  for 2023-24 Faculty Positions</dc:title>
  <dc:creator>Matt Wyse</dc:creator>
  <cp:lastModifiedBy>Matt Wyse</cp:lastModifiedBy>
  <cp:revision>1</cp:revision>
  <dcterms:modified xsi:type="dcterms:W3CDTF">2023-03-30T15:15:12Z</dcterms:modified>
</cp:coreProperties>
</file>