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cb353dcf0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g1cb353dcf0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cb353dcf0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9" name="Google Shape;89;g1cb353dcf0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fe8a370622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5" name="Google Shape;95;g1fe8a370622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fe8a370622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1" name="Google Shape;101;g1fe8a370622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fe8a370622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7" name="Google Shape;107;g1fe8a370622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fe8a370622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3" name="Google Shape;113;g1fe8a370622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fe8a370622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9" name="Google Shape;119;g1fe8a370622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subTitle" idx="1"/>
          </p:nvPr>
        </p:nvSpPr>
        <p:spPr>
          <a:xfrm>
            <a:off x="2913269" y="3791488"/>
            <a:ext cx="80238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QEP 2023 - 2028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00750" y="151300"/>
            <a:ext cx="5599250" cy="559925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3"/>
          <p:cNvSpPr txBox="1"/>
          <p:nvPr/>
        </p:nvSpPr>
        <p:spPr>
          <a:xfrm>
            <a:off x="2389875" y="4296100"/>
            <a:ext cx="9228300" cy="12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Charlotte’s Quality Enhancement Plan </a:t>
            </a:r>
            <a:br>
              <a:rPr lang="en-US" sz="3600" b="1"/>
            </a:br>
            <a:r>
              <a:rPr lang="en-US" sz="3600" b="1"/>
              <a:t>2023 - 2033</a:t>
            </a:r>
            <a:endParaRPr sz="36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2644350" y="360374"/>
            <a:ext cx="8023800" cy="7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5000"/>
              <a:buFont typeface="Calibri"/>
              <a:buNone/>
            </a:pPr>
            <a:r>
              <a:rPr lang="en-US" sz="4800" b="1">
                <a:solidFill>
                  <a:srgbClr val="005035"/>
                </a:solidFill>
              </a:rPr>
              <a:t>What is a QEP?</a:t>
            </a:r>
            <a:endParaRPr sz="4200"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4"/>
          <p:cNvSpPr txBox="1">
            <a:spLocks noGrp="1"/>
          </p:cNvSpPr>
          <p:nvPr>
            <p:ph type="subTitle" idx="1"/>
          </p:nvPr>
        </p:nvSpPr>
        <p:spPr>
          <a:xfrm>
            <a:off x="2526250" y="1393550"/>
            <a:ext cx="8828400" cy="51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400">
              <a:latin typeface="Arial"/>
              <a:ea typeface="Arial"/>
              <a:cs typeface="Arial"/>
              <a:sym typeface="Arial"/>
            </a:endParaRPr>
          </a:p>
          <a:p>
            <a:pPr marL="457200" lvl="0" indent="-419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Quality Enhancement Plan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13716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457200" lvl="0" indent="-419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Campus wide plan to improve student learning 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18288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457200" lvl="0" indent="-419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Required part of SACSCOC review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18288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Written report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8288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On-site visit (March 20 - 23, 2023)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8288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Start Fall 2023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8288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Progress report at 5 years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3716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Arial"/>
              <a:ea typeface="Arial"/>
              <a:cs typeface="Arial"/>
              <a:sym typeface="Arial"/>
            </a:endParaRPr>
          </a:p>
          <a:p>
            <a:pPr marL="13716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1">
              <a:solidFill>
                <a:srgbClr val="005035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ctrTitle"/>
          </p:nvPr>
        </p:nvSpPr>
        <p:spPr>
          <a:xfrm>
            <a:off x="2644350" y="360374"/>
            <a:ext cx="8023800" cy="7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5000"/>
              <a:buFont typeface="Calibri"/>
              <a:buNone/>
            </a:pPr>
            <a:r>
              <a:rPr lang="en-US" sz="4800" b="1">
                <a:solidFill>
                  <a:srgbClr val="005035"/>
                </a:solidFill>
              </a:rPr>
              <a:t>A QEP has…</a:t>
            </a:r>
            <a:endParaRPr sz="4200"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5"/>
          <p:cNvSpPr txBox="1">
            <a:spLocks noGrp="1"/>
          </p:cNvSpPr>
          <p:nvPr>
            <p:ph type="subTitle" idx="1"/>
          </p:nvPr>
        </p:nvSpPr>
        <p:spPr>
          <a:xfrm>
            <a:off x="2526250" y="1393550"/>
            <a:ext cx="8828400" cy="51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32500" lnSpcReduction="20000"/>
          </a:bodyPr>
          <a:lstStyle/>
          <a:p>
            <a:pPr marL="4572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200">
              <a:latin typeface="Arial"/>
              <a:ea typeface="Arial"/>
              <a:cs typeface="Arial"/>
              <a:sym typeface="Arial"/>
            </a:endParaRPr>
          </a:p>
          <a:p>
            <a:pPr marL="457200" lvl="0" indent="-341074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9239"/>
              <a:buChar char="●"/>
            </a:pPr>
            <a:r>
              <a:rPr lang="en-US" sz="9200">
                <a:latin typeface="Arial"/>
                <a:ea typeface="Arial"/>
                <a:cs typeface="Arial"/>
                <a:sym typeface="Arial"/>
              </a:rPr>
              <a:t>A topic identified by comprehensive planning and evaluation</a:t>
            </a:r>
            <a:br>
              <a:rPr lang="en-US" sz="5450">
                <a:latin typeface="Arial"/>
                <a:ea typeface="Arial"/>
                <a:cs typeface="Arial"/>
                <a:sym typeface="Arial"/>
              </a:rPr>
            </a:br>
            <a:endParaRPr sz="5450">
              <a:latin typeface="Arial"/>
              <a:ea typeface="Arial"/>
              <a:cs typeface="Arial"/>
              <a:sym typeface="Arial"/>
            </a:endParaRPr>
          </a:p>
          <a:p>
            <a:pPr marL="457200" lvl="0" indent="-341074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9239"/>
              <a:buChar char="●"/>
            </a:pPr>
            <a:r>
              <a:rPr lang="en-US" sz="9200">
                <a:latin typeface="Arial"/>
                <a:ea typeface="Arial"/>
                <a:cs typeface="Arial"/>
                <a:sym typeface="Arial"/>
              </a:rPr>
              <a:t>Broad-based support</a:t>
            </a:r>
            <a:br>
              <a:rPr lang="en-US" sz="5450">
                <a:latin typeface="Arial"/>
                <a:ea typeface="Arial"/>
                <a:cs typeface="Arial"/>
                <a:sym typeface="Arial"/>
              </a:rPr>
            </a:br>
            <a:endParaRPr sz="5450">
              <a:latin typeface="Arial"/>
              <a:ea typeface="Arial"/>
              <a:cs typeface="Arial"/>
              <a:sym typeface="Arial"/>
            </a:endParaRPr>
          </a:p>
          <a:p>
            <a:pPr marL="457200" lvl="0" indent="-341074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9239"/>
              <a:buChar char="●"/>
            </a:pPr>
            <a:r>
              <a:rPr lang="en-US" sz="9200">
                <a:latin typeface="Arial"/>
                <a:ea typeface="Arial"/>
                <a:cs typeface="Arial"/>
                <a:sym typeface="Arial"/>
              </a:rPr>
              <a:t>Specific student learning outcomes or success measures</a:t>
            </a:r>
            <a:br>
              <a:rPr lang="en-US" sz="5450">
                <a:latin typeface="Arial"/>
                <a:ea typeface="Arial"/>
                <a:cs typeface="Arial"/>
                <a:sym typeface="Arial"/>
              </a:rPr>
            </a:br>
            <a:endParaRPr sz="5450">
              <a:latin typeface="Arial"/>
              <a:ea typeface="Arial"/>
              <a:cs typeface="Arial"/>
              <a:sym typeface="Arial"/>
            </a:endParaRPr>
          </a:p>
          <a:p>
            <a:pPr marL="457200" lvl="0" indent="-341074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9239"/>
              <a:buChar char="●"/>
            </a:pPr>
            <a:r>
              <a:rPr lang="en-US" sz="9200">
                <a:latin typeface="Arial"/>
                <a:ea typeface="Arial"/>
                <a:cs typeface="Arial"/>
                <a:sym typeface="Arial"/>
              </a:rPr>
              <a:t>A budget</a:t>
            </a:r>
            <a:br>
              <a:rPr lang="en-US" sz="5450">
                <a:latin typeface="Arial"/>
                <a:ea typeface="Arial"/>
                <a:cs typeface="Arial"/>
                <a:sym typeface="Arial"/>
              </a:rPr>
            </a:br>
            <a:endParaRPr sz="5450">
              <a:latin typeface="Arial"/>
              <a:ea typeface="Arial"/>
              <a:cs typeface="Arial"/>
              <a:sym typeface="Arial"/>
            </a:endParaRPr>
          </a:p>
          <a:p>
            <a:pPr marL="457200" lvl="0" indent="-32766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2173"/>
              <a:buChar char="●"/>
            </a:pPr>
            <a:r>
              <a:rPr lang="en-US" sz="9200">
                <a:latin typeface="Arial"/>
                <a:ea typeface="Arial"/>
                <a:cs typeface="Arial"/>
                <a:sym typeface="Arial"/>
              </a:rPr>
              <a:t>An assessment plan</a:t>
            </a:r>
            <a:br>
              <a:rPr lang="en-US" sz="3000">
                <a:latin typeface="Arial"/>
                <a:ea typeface="Arial"/>
                <a:cs typeface="Arial"/>
                <a:sym typeface="Arial"/>
              </a:rPr>
            </a:b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13716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Arial"/>
              <a:ea typeface="Arial"/>
              <a:cs typeface="Arial"/>
              <a:sym typeface="Arial"/>
            </a:endParaRPr>
          </a:p>
          <a:p>
            <a:pPr marL="13716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1">
              <a:solidFill>
                <a:srgbClr val="005035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ctrTitle"/>
          </p:nvPr>
        </p:nvSpPr>
        <p:spPr>
          <a:xfrm>
            <a:off x="2644350" y="360374"/>
            <a:ext cx="8023800" cy="7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5000"/>
              <a:buFont typeface="Calibri"/>
              <a:buNone/>
            </a:pPr>
            <a:r>
              <a:rPr lang="en-US" sz="4800" b="1">
                <a:solidFill>
                  <a:srgbClr val="005035"/>
                </a:solidFill>
              </a:rPr>
              <a:t>Topic Selection</a:t>
            </a:r>
            <a:endParaRPr sz="4200"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6"/>
          <p:cNvSpPr txBox="1">
            <a:spLocks noGrp="1"/>
          </p:cNvSpPr>
          <p:nvPr>
            <p:ph type="subTitle" idx="1"/>
          </p:nvPr>
        </p:nvSpPr>
        <p:spPr>
          <a:xfrm>
            <a:off x="2341325" y="1488150"/>
            <a:ext cx="9528600" cy="49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32500" lnSpcReduction="20000"/>
          </a:bodyPr>
          <a:lstStyle/>
          <a:p>
            <a:pPr marL="4572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latin typeface="Arial"/>
              <a:ea typeface="Arial"/>
              <a:cs typeface="Arial"/>
              <a:sym typeface="Arial"/>
            </a:endParaRPr>
          </a:p>
          <a:p>
            <a:pPr marL="457200" lvl="0" indent="-4184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-US" sz="9200" b="1">
                <a:latin typeface="Arial"/>
                <a:ea typeface="Arial"/>
                <a:cs typeface="Arial"/>
                <a:sym typeface="Arial"/>
              </a:rPr>
              <a:t>2014: Graduation Initiative</a:t>
            </a:r>
            <a:endParaRPr sz="9200" b="1">
              <a:latin typeface="Arial"/>
              <a:ea typeface="Arial"/>
              <a:cs typeface="Arial"/>
              <a:sym typeface="Arial"/>
            </a:endParaRPr>
          </a:p>
          <a:p>
            <a:pPr marL="914400" lvl="1" indent="-38338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 sz="7500">
                <a:latin typeface="Arial"/>
                <a:ea typeface="Arial"/>
                <a:cs typeface="Arial"/>
                <a:sym typeface="Arial"/>
              </a:rPr>
              <a:t>Student Guidance</a:t>
            </a:r>
            <a:endParaRPr sz="7500">
              <a:latin typeface="Arial"/>
              <a:ea typeface="Arial"/>
              <a:cs typeface="Arial"/>
              <a:sym typeface="Arial"/>
            </a:endParaRPr>
          </a:p>
          <a:p>
            <a:pPr marL="914400" lvl="1" indent="-38338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 sz="7500">
                <a:latin typeface="Arial"/>
                <a:ea typeface="Arial"/>
                <a:cs typeface="Arial"/>
                <a:sym typeface="Arial"/>
              </a:rPr>
              <a:t>Mitigate Barriers to Timely Graduation</a:t>
            </a:r>
            <a:br>
              <a:rPr lang="en-US" sz="7500">
                <a:latin typeface="Arial"/>
                <a:ea typeface="Arial"/>
                <a:cs typeface="Arial"/>
                <a:sym typeface="Arial"/>
              </a:rPr>
            </a:br>
            <a:endParaRPr sz="7500">
              <a:latin typeface="Arial"/>
              <a:ea typeface="Arial"/>
              <a:cs typeface="Arial"/>
              <a:sym typeface="Arial"/>
            </a:endParaRPr>
          </a:p>
          <a:p>
            <a:pPr marL="457200" lvl="0" indent="-38338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1521"/>
              <a:buFont typeface="Arial"/>
              <a:buChar char="●"/>
            </a:pPr>
            <a:r>
              <a:rPr lang="en-US" sz="9200" b="1">
                <a:latin typeface="Arial"/>
                <a:ea typeface="Arial"/>
                <a:cs typeface="Arial"/>
                <a:sym typeface="Arial"/>
              </a:rPr>
              <a:t>2017: Math Pathways (UNC System)</a:t>
            </a:r>
            <a:br>
              <a:rPr lang="en-US" sz="7500" b="1">
                <a:latin typeface="Arial"/>
                <a:ea typeface="Arial"/>
                <a:cs typeface="Arial"/>
                <a:sym typeface="Arial"/>
              </a:rPr>
            </a:br>
            <a:endParaRPr sz="7500" b="1">
              <a:latin typeface="Arial"/>
              <a:ea typeface="Arial"/>
              <a:cs typeface="Arial"/>
              <a:sym typeface="Arial"/>
            </a:endParaRPr>
          </a:p>
          <a:p>
            <a:pPr marL="457200" lvl="0" indent="-4184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-US" sz="9200" b="1">
                <a:latin typeface="Arial"/>
                <a:ea typeface="Arial"/>
                <a:cs typeface="Arial"/>
                <a:sym typeface="Arial"/>
              </a:rPr>
              <a:t>2021-2031: Strategic Plan: Shaping What’s Next </a:t>
            </a:r>
            <a:endParaRPr sz="9200" b="1">
              <a:latin typeface="Arial"/>
              <a:ea typeface="Arial"/>
              <a:cs typeface="Arial"/>
              <a:sym typeface="Arial"/>
            </a:endParaRPr>
          </a:p>
          <a:p>
            <a:pPr marL="914400" lvl="1" indent="-38338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 sz="7500">
                <a:latin typeface="Arial"/>
                <a:ea typeface="Arial"/>
                <a:cs typeface="Arial"/>
                <a:sym typeface="Arial"/>
              </a:rPr>
              <a:t>Embed Core Competencies into General Education</a:t>
            </a:r>
            <a:endParaRPr sz="7500">
              <a:latin typeface="Arial"/>
              <a:ea typeface="Arial"/>
              <a:cs typeface="Arial"/>
              <a:sym typeface="Arial"/>
            </a:endParaRPr>
          </a:p>
          <a:p>
            <a:pPr marL="914400" lvl="1" indent="-38338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○"/>
            </a:pPr>
            <a:r>
              <a:rPr lang="en-US" sz="7500">
                <a:latin typeface="Arial"/>
                <a:ea typeface="Arial"/>
                <a:cs typeface="Arial"/>
                <a:sym typeface="Arial"/>
              </a:rPr>
              <a:t>Address Equity Gaps in Student Performance</a:t>
            </a:r>
            <a:br>
              <a:rPr lang="en-US" sz="7500" b="1">
                <a:latin typeface="Arial"/>
                <a:ea typeface="Arial"/>
                <a:cs typeface="Arial"/>
                <a:sym typeface="Arial"/>
              </a:rPr>
            </a:br>
            <a:endParaRPr sz="9200" b="1">
              <a:latin typeface="Arial"/>
              <a:ea typeface="Arial"/>
              <a:cs typeface="Arial"/>
              <a:sym typeface="Arial"/>
            </a:endParaRPr>
          </a:p>
          <a:p>
            <a:pPr marL="457200" lvl="0" indent="-4184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-US" sz="9200" b="1">
                <a:latin typeface="Arial"/>
                <a:ea typeface="Arial"/>
                <a:cs typeface="Arial"/>
                <a:sym typeface="Arial"/>
              </a:rPr>
              <a:t>2023: New General Education Implemented</a:t>
            </a:r>
            <a:endParaRPr sz="9200" b="1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1">
              <a:solidFill>
                <a:srgbClr val="005035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ctrTitle"/>
          </p:nvPr>
        </p:nvSpPr>
        <p:spPr>
          <a:xfrm>
            <a:off x="2644325" y="293150"/>
            <a:ext cx="9225600" cy="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5000"/>
              <a:buFont typeface="Calibri"/>
              <a:buNone/>
            </a:pPr>
            <a:r>
              <a:rPr lang="en-US" sz="4800" b="1">
                <a:solidFill>
                  <a:srgbClr val="005035"/>
                </a:solidFill>
              </a:rPr>
              <a:t>Common Goals &amp; Isolated Strategies</a:t>
            </a:r>
            <a:endParaRPr sz="4200"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7"/>
          <p:cNvSpPr txBox="1">
            <a:spLocks noGrp="1"/>
          </p:cNvSpPr>
          <p:nvPr>
            <p:ph type="subTitle" idx="1"/>
          </p:nvPr>
        </p:nvSpPr>
        <p:spPr>
          <a:xfrm>
            <a:off x="2341325" y="1488150"/>
            <a:ext cx="9528600" cy="49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47500"/>
          </a:bodyPr>
          <a:lstStyle/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latin typeface="Arial"/>
              <a:ea typeface="Arial"/>
              <a:cs typeface="Arial"/>
              <a:sym typeface="Arial"/>
            </a:endParaRPr>
          </a:p>
          <a:p>
            <a:pPr marL="457200" lvl="0" indent="-37338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4800">
                <a:latin typeface="Arial"/>
                <a:ea typeface="Arial"/>
                <a:cs typeface="Arial"/>
                <a:sym typeface="Arial"/>
              </a:rPr>
              <a:t>Decrease DFW Rates</a:t>
            </a:r>
            <a:endParaRPr sz="4800">
              <a:latin typeface="Arial"/>
              <a:ea typeface="Arial"/>
              <a:cs typeface="Arial"/>
              <a:sym typeface="Arial"/>
            </a:endParaRPr>
          </a:p>
          <a:p>
            <a:pPr marL="457200" lvl="0" indent="-37338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4800">
                <a:latin typeface="Arial"/>
                <a:ea typeface="Arial"/>
                <a:cs typeface="Arial"/>
                <a:sym typeface="Arial"/>
              </a:rPr>
              <a:t>Address Equity Gaps</a:t>
            </a:r>
            <a:endParaRPr sz="4800">
              <a:latin typeface="Arial"/>
              <a:ea typeface="Arial"/>
              <a:cs typeface="Arial"/>
              <a:sym typeface="Arial"/>
            </a:endParaRPr>
          </a:p>
          <a:p>
            <a:pPr marL="457200" lvl="0" indent="-35679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8541"/>
              <a:buChar char="●"/>
            </a:pPr>
            <a:r>
              <a:rPr lang="en-US" sz="4800">
                <a:latin typeface="Arial"/>
                <a:ea typeface="Arial"/>
                <a:cs typeface="Arial"/>
                <a:sym typeface="Arial"/>
              </a:rPr>
              <a:t>Increase 4-Year Graduation Rates</a:t>
            </a:r>
            <a:br>
              <a:rPr lang="en-US" sz="4800">
                <a:latin typeface="Arial"/>
                <a:ea typeface="Arial"/>
                <a:cs typeface="Arial"/>
                <a:sym typeface="Arial"/>
              </a:rPr>
            </a:br>
            <a:br>
              <a:rPr lang="en-US" sz="4250">
                <a:latin typeface="Arial"/>
                <a:ea typeface="Arial"/>
                <a:cs typeface="Arial"/>
                <a:sym typeface="Arial"/>
              </a:rPr>
            </a:br>
            <a:endParaRPr sz="4250">
              <a:latin typeface="Arial"/>
              <a:ea typeface="Arial"/>
              <a:cs typeface="Arial"/>
              <a:sym typeface="Arial"/>
            </a:endParaRPr>
          </a:p>
          <a:p>
            <a:pPr marL="457200" lvl="0" indent="-37338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-US" sz="4800">
                <a:latin typeface="Arial"/>
                <a:ea typeface="Arial"/>
                <a:cs typeface="Arial"/>
                <a:sym typeface="Arial"/>
              </a:rPr>
              <a:t>Dept. of Mathematics &amp; Statistics, College of Liberal Arts &amp; Sciences, Undergraduate Education, Center for Teaching and Learning</a:t>
            </a:r>
            <a:endParaRPr sz="4800">
              <a:latin typeface="Arial"/>
              <a:ea typeface="Arial"/>
              <a:cs typeface="Arial"/>
              <a:sym typeface="Arial"/>
            </a:endParaRPr>
          </a:p>
          <a:p>
            <a:pPr marL="457200" lvl="0" indent="-37338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-US" sz="4800">
                <a:latin typeface="Arial"/>
                <a:ea typeface="Arial"/>
                <a:cs typeface="Arial"/>
                <a:sym typeface="Arial"/>
              </a:rPr>
              <a:t>Student Experience Project, Active Learning and STEM Academies</a:t>
            </a:r>
            <a:endParaRPr sz="4800">
              <a:latin typeface="Arial"/>
              <a:ea typeface="Arial"/>
              <a:cs typeface="Arial"/>
              <a:sym typeface="Arial"/>
            </a:endParaRPr>
          </a:p>
          <a:p>
            <a:pPr marL="457200" lvl="0" indent="-37338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-US" sz="4800">
                <a:latin typeface="Arial"/>
                <a:ea typeface="Arial"/>
                <a:cs typeface="Arial"/>
                <a:sym typeface="Arial"/>
              </a:rPr>
              <a:t>Course Coordination and Redesign; STATways Initiative</a:t>
            </a:r>
            <a:endParaRPr sz="4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45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marL="18288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Arial"/>
              <a:ea typeface="Arial"/>
              <a:cs typeface="Arial"/>
              <a:sym typeface="Arial"/>
            </a:endParaRPr>
          </a:p>
          <a:p>
            <a:pPr marL="13716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1">
              <a:solidFill>
                <a:srgbClr val="005035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>
            <a:spLocks noGrp="1"/>
          </p:cNvSpPr>
          <p:nvPr>
            <p:ph type="ctrTitle"/>
          </p:nvPr>
        </p:nvSpPr>
        <p:spPr>
          <a:xfrm>
            <a:off x="2644325" y="293150"/>
            <a:ext cx="9225600" cy="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4800" b="1">
                <a:solidFill>
                  <a:srgbClr val="005035"/>
                </a:solidFill>
              </a:rPr>
              <a:t>NINERways Pillars</a:t>
            </a:r>
            <a:endParaRPr sz="4200"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8"/>
          <p:cNvSpPr txBox="1">
            <a:spLocks noGrp="1"/>
          </p:cNvSpPr>
          <p:nvPr>
            <p:ph type="subTitle" idx="1"/>
          </p:nvPr>
        </p:nvSpPr>
        <p:spPr>
          <a:xfrm>
            <a:off x="2341325" y="1488150"/>
            <a:ext cx="9528600" cy="49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47500" lnSpcReduction="20000"/>
          </a:bodyPr>
          <a:lstStyle/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latin typeface="Arial"/>
              <a:ea typeface="Arial"/>
              <a:cs typeface="Arial"/>
              <a:sym typeface="Arial"/>
            </a:endParaRPr>
          </a:p>
          <a:p>
            <a:pPr marL="457200" lvl="0" indent="-418623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6300">
                <a:latin typeface="Arial"/>
                <a:ea typeface="Arial"/>
                <a:cs typeface="Arial"/>
                <a:sym typeface="Arial"/>
              </a:rPr>
              <a:t>Math Pathways Structure and Alignment</a:t>
            </a:r>
            <a:endParaRPr sz="6300">
              <a:latin typeface="Arial"/>
              <a:ea typeface="Arial"/>
              <a:cs typeface="Arial"/>
              <a:sym typeface="Arial"/>
            </a:endParaRPr>
          </a:p>
          <a:p>
            <a:pPr marL="1828800" lvl="1" indent="-3809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○"/>
            </a:pPr>
            <a:r>
              <a:rPr lang="en-US" sz="5050">
                <a:latin typeface="Arial"/>
                <a:ea typeface="Arial"/>
                <a:cs typeface="Arial"/>
                <a:sym typeface="Arial"/>
              </a:rPr>
              <a:t>Algebra to Calculus (A2C)</a:t>
            </a:r>
            <a:endParaRPr sz="5050">
              <a:latin typeface="Arial"/>
              <a:ea typeface="Arial"/>
              <a:cs typeface="Arial"/>
              <a:sym typeface="Arial"/>
            </a:endParaRPr>
          </a:p>
          <a:p>
            <a:pPr marL="1828800" lvl="1" indent="-3809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○"/>
            </a:pPr>
            <a:r>
              <a:rPr lang="en-US" sz="5050">
                <a:latin typeface="Arial"/>
                <a:ea typeface="Arial"/>
                <a:cs typeface="Arial"/>
                <a:sym typeface="Arial"/>
              </a:rPr>
              <a:t>STATways</a:t>
            </a:r>
            <a:endParaRPr sz="5050">
              <a:latin typeface="Arial"/>
              <a:ea typeface="Arial"/>
              <a:cs typeface="Arial"/>
              <a:sym typeface="Arial"/>
            </a:endParaRPr>
          </a:p>
          <a:p>
            <a:pPr marL="1828800" lvl="1" indent="-3809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○"/>
            </a:pPr>
            <a:r>
              <a:rPr lang="en-US" sz="5050">
                <a:latin typeface="Arial"/>
                <a:ea typeface="Arial"/>
                <a:cs typeface="Arial"/>
                <a:sym typeface="Arial"/>
              </a:rPr>
              <a:t>QUANTways</a:t>
            </a:r>
            <a:br>
              <a:rPr lang="en-US" sz="5050">
                <a:latin typeface="Arial"/>
                <a:ea typeface="Arial"/>
                <a:cs typeface="Arial"/>
                <a:sym typeface="Arial"/>
              </a:rPr>
            </a:br>
            <a:endParaRPr sz="5050">
              <a:latin typeface="Arial"/>
              <a:ea typeface="Arial"/>
              <a:cs typeface="Arial"/>
              <a:sym typeface="Arial"/>
            </a:endParaRPr>
          </a:p>
          <a:p>
            <a:pPr marL="457200" lvl="0" indent="-418623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6300">
                <a:latin typeface="Arial"/>
                <a:ea typeface="Arial"/>
                <a:cs typeface="Arial"/>
                <a:sym typeface="Arial"/>
              </a:rPr>
              <a:t>Course Curricula Coordination</a:t>
            </a:r>
            <a:br>
              <a:rPr lang="en-US" sz="6300">
                <a:latin typeface="Arial"/>
                <a:ea typeface="Arial"/>
                <a:cs typeface="Arial"/>
                <a:sym typeface="Arial"/>
              </a:rPr>
            </a:br>
            <a:endParaRPr sz="6300">
              <a:latin typeface="Arial"/>
              <a:ea typeface="Arial"/>
              <a:cs typeface="Arial"/>
              <a:sym typeface="Arial"/>
            </a:endParaRPr>
          </a:p>
          <a:p>
            <a:pPr marL="457200" lvl="0" indent="-418623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6300">
                <a:latin typeface="Arial"/>
                <a:ea typeface="Arial"/>
                <a:cs typeface="Arial"/>
                <a:sym typeface="Arial"/>
              </a:rPr>
              <a:t>Evidence-based Pedagogies and Classroom Practices</a:t>
            </a:r>
            <a:endParaRPr sz="6300">
              <a:latin typeface="Arial"/>
              <a:ea typeface="Arial"/>
              <a:cs typeface="Arial"/>
              <a:sym typeface="Arial"/>
            </a:endParaRPr>
          </a:p>
          <a:p>
            <a:pPr marL="13716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45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marL="18288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Arial"/>
              <a:ea typeface="Arial"/>
              <a:cs typeface="Arial"/>
              <a:sym typeface="Arial"/>
            </a:endParaRPr>
          </a:p>
          <a:p>
            <a:pPr marL="13716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1">
              <a:solidFill>
                <a:srgbClr val="005035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>
            <a:spLocks noGrp="1"/>
          </p:cNvSpPr>
          <p:nvPr>
            <p:ph type="ctrTitle"/>
          </p:nvPr>
        </p:nvSpPr>
        <p:spPr>
          <a:xfrm>
            <a:off x="2644325" y="293150"/>
            <a:ext cx="9225600" cy="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4800" b="1">
                <a:solidFill>
                  <a:srgbClr val="005035"/>
                </a:solidFill>
              </a:rPr>
              <a:t>Student Success Goals</a:t>
            </a:r>
            <a:endParaRPr sz="4200"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9"/>
          <p:cNvSpPr txBox="1">
            <a:spLocks noGrp="1"/>
          </p:cNvSpPr>
          <p:nvPr>
            <p:ph type="subTitle" idx="1"/>
          </p:nvPr>
        </p:nvSpPr>
        <p:spPr>
          <a:xfrm>
            <a:off x="2341325" y="1210850"/>
            <a:ext cx="9528600" cy="49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47500" lnSpcReduction="10000"/>
          </a:bodyPr>
          <a:lstStyle/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latin typeface="Arial"/>
              <a:ea typeface="Arial"/>
              <a:cs typeface="Arial"/>
              <a:sym typeface="Arial"/>
            </a:endParaRPr>
          </a:p>
          <a:p>
            <a:pPr marL="457200" lvl="0" indent="-418623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6300">
                <a:latin typeface="Arial"/>
                <a:ea typeface="Arial"/>
                <a:cs typeface="Arial"/>
                <a:sym typeface="Arial"/>
              </a:rPr>
              <a:t>DFW Rate in Gateway Math/Stat Courses</a:t>
            </a:r>
            <a:endParaRPr sz="6300">
              <a:latin typeface="Arial"/>
              <a:ea typeface="Arial"/>
              <a:cs typeface="Arial"/>
              <a:sym typeface="Arial"/>
            </a:endParaRPr>
          </a:p>
          <a:p>
            <a:pPr marL="1828800" lvl="1" indent="-3809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○"/>
            </a:pPr>
            <a:r>
              <a:rPr lang="en-US" sz="5050">
                <a:latin typeface="Arial"/>
                <a:ea typeface="Arial"/>
                <a:cs typeface="Arial"/>
                <a:sym typeface="Arial"/>
              </a:rPr>
              <a:t>Decrease by 30%</a:t>
            </a:r>
            <a:endParaRPr sz="5050">
              <a:latin typeface="Arial"/>
              <a:ea typeface="Arial"/>
              <a:cs typeface="Arial"/>
              <a:sym typeface="Arial"/>
            </a:endParaRPr>
          </a:p>
          <a:p>
            <a:pPr marL="1828800" lvl="1" indent="-3809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○"/>
            </a:pPr>
            <a:r>
              <a:rPr lang="en-US" sz="5050">
                <a:latin typeface="Arial"/>
                <a:ea typeface="Arial"/>
                <a:cs typeface="Arial"/>
                <a:sym typeface="Arial"/>
              </a:rPr>
              <a:t>Reduce variation among sections</a:t>
            </a:r>
            <a:endParaRPr sz="5050">
              <a:latin typeface="Arial"/>
              <a:ea typeface="Arial"/>
              <a:cs typeface="Arial"/>
              <a:sym typeface="Arial"/>
            </a:endParaRPr>
          </a:p>
          <a:p>
            <a:pPr marL="1828800" lvl="1" indent="-3809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○"/>
            </a:pPr>
            <a:r>
              <a:rPr lang="en-US" sz="5050">
                <a:latin typeface="Arial"/>
                <a:ea typeface="Arial"/>
                <a:cs typeface="Arial"/>
                <a:sym typeface="Arial"/>
              </a:rPr>
              <a:t>Reduce equity gaps</a:t>
            </a:r>
            <a:br>
              <a:rPr lang="en-US" sz="5050">
                <a:latin typeface="Arial"/>
                <a:ea typeface="Arial"/>
                <a:cs typeface="Arial"/>
                <a:sym typeface="Arial"/>
              </a:rPr>
            </a:br>
            <a:endParaRPr sz="5050">
              <a:latin typeface="Arial"/>
              <a:ea typeface="Arial"/>
              <a:cs typeface="Arial"/>
              <a:sym typeface="Arial"/>
            </a:endParaRPr>
          </a:p>
          <a:p>
            <a:pPr marL="457200" lvl="0" indent="-418623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6300">
                <a:latin typeface="Arial"/>
                <a:ea typeface="Arial"/>
                <a:cs typeface="Arial"/>
                <a:sym typeface="Arial"/>
              </a:rPr>
              <a:t>Increase FTIC four-year graduation rate by 5%</a:t>
            </a:r>
            <a:br>
              <a:rPr lang="en-US" sz="6300">
                <a:latin typeface="Arial"/>
                <a:ea typeface="Arial"/>
                <a:cs typeface="Arial"/>
                <a:sym typeface="Arial"/>
              </a:rPr>
            </a:br>
            <a:endParaRPr sz="6300">
              <a:latin typeface="Arial"/>
              <a:ea typeface="Arial"/>
              <a:cs typeface="Arial"/>
              <a:sym typeface="Arial"/>
            </a:endParaRPr>
          </a:p>
          <a:p>
            <a:pPr marL="13716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300">
              <a:latin typeface="Arial"/>
              <a:ea typeface="Arial"/>
              <a:cs typeface="Arial"/>
              <a:sym typeface="Arial"/>
            </a:endParaRPr>
          </a:p>
          <a:p>
            <a:pPr marL="13716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45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marL="18288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Arial"/>
              <a:ea typeface="Arial"/>
              <a:cs typeface="Arial"/>
              <a:sym typeface="Arial"/>
            </a:endParaRPr>
          </a:p>
          <a:p>
            <a:pPr marL="13716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1">
              <a:solidFill>
                <a:srgbClr val="005035"/>
              </a:solidFill>
            </a:endParaRPr>
          </a:p>
        </p:txBody>
      </p:sp>
      <p:pic>
        <p:nvPicPr>
          <p:cNvPr id="123" name="Google Shape;123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57625" y="4104850"/>
            <a:ext cx="3665777" cy="261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Widescreen</PresentationFormat>
  <Paragraphs>69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What is a QEP?</vt:lpstr>
      <vt:lpstr>A QEP has…</vt:lpstr>
      <vt:lpstr>Topic Selection</vt:lpstr>
      <vt:lpstr>Common Goals &amp; Isolated Strategies</vt:lpstr>
      <vt:lpstr>NINERways Pillars</vt:lpstr>
      <vt:lpstr>Student Success Goals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Wyse</dc:creator>
  <cp:lastModifiedBy>Matt Wyse</cp:lastModifiedBy>
  <cp:revision>1</cp:revision>
  <dcterms:modified xsi:type="dcterms:W3CDTF">2023-02-09T14:53:26Z</dcterms:modified>
</cp:coreProperties>
</file>