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Arial Narrow" panose="020B0606020202030204"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Pacifico"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ARdIahTzGS4pDcHnCCOjLBvntW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04cb0da158_0_3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g204cb0da158_0_3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1731b99fb5_1_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g21731b99fb5_1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100"/>
              <a:buFont typeface="Arial"/>
              <a:buNone/>
            </a:pPr>
            <a:r>
              <a:rPr lang="en-US">
                <a:solidFill>
                  <a:schemeClr val="dk1"/>
                </a:solidFill>
              </a:rPr>
              <a:t>This is for all audiences!</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en-US">
                <a:solidFill>
                  <a:schemeClr val="dk1"/>
                </a:solidFill>
              </a:rPr>
              <a:t>$5 registration fee but can be used towards donation</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16ecc0155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Questions?</a:t>
            </a:r>
            <a:endParaRPr/>
          </a:p>
        </p:txBody>
      </p:sp>
      <p:sp>
        <p:nvSpPr>
          <p:cNvPr id="189" name="Google Shape;189;g216ecc015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rPr>
              <a:t>Faculty &amp; Staff will extend through April 5th.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16ecc0155b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216ecc0155b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They say there is no ‘I’ in ‘team’, but there is in ‘NATiON.’ And every NiNER builds our NATiON.</a:t>
            </a:r>
            <a:br>
              <a:rPr lang="en-US" b="1"/>
            </a:br>
            <a:r>
              <a:rPr lang="en-US">
                <a:solidFill>
                  <a:srgbClr val="222222"/>
                </a:solidFill>
                <a:highlight>
                  <a:srgbClr val="FFFFFF"/>
                </a:highlight>
              </a:rPr>
              <a:t>Together we're building a Nation. And Niners are a force to be reckoned with.</a:t>
            </a:r>
            <a:r>
              <a:rPr lang="en-US">
                <a:solidFill>
                  <a:schemeClr val="dk1"/>
                </a:solidFill>
                <a:highlight>
                  <a:srgbClr val="FFFFFF"/>
                </a:highlight>
              </a:rPr>
              <a:t> It truly takes a Nation to raise support for students, we could not do it without you.</a:t>
            </a:r>
            <a:endParaRPr>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highlight>
                  <a:srgbClr val="FFFFFF"/>
                </a:highlight>
              </a:rPr>
              <a:t>We have unit ambassadors in each of these units that will help spread the word about NNG, share updates throughout campaign, and send friendly reminders of what is happening that day! </a:t>
            </a:r>
            <a:endParaRPr>
              <a:solidFill>
                <a:schemeClr val="dk1"/>
              </a:solidFill>
              <a:highlight>
                <a:srgbClr val="FFFFFF"/>
              </a:highlight>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0daa1684f9_2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222222"/>
                </a:solidFill>
                <a:highlight>
                  <a:srgbClr val="FFFFFF"/>
                </a:highlight>
              </a:rPr>
              <a:t>Our goal this year is to have 900 Faculty and Staff members make a gift towards a program, department, scholarship, or other area of interest that supports current and future Niners.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09" name="Google Shape;109;g10daa1684f9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17e0d6b682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217e0d6b682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rPr>
              <a:t>You can help your unit or your board, get to the top of the leaderboard. I’ll tell you why that’s important in just a minute.</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rPr>
              <a:t>Pick an area of meaning to you and be an advocate or generally point your fellow niners to the main site and tell them to give where their heart leads them.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17e0d6b682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217e0d6b682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16ecc0155b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There are 3 ways to participate and give to wear you are passionate!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This is how communication will work within your area. </a:t>
            </a:r>
            <a:endParaRPr/>
          </a:p>
        </p:txBody>
      </p:sp>
      <p:sp>
        <p:nvSpPr>
          <p:cNvPr id="154" name="Google Shape;154;g216ecc0155b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16ef41825c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216ef41825c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100"/>
              <a:buFont typeface="Arial"/>
              <a:buNone/>
            </a:pPr>
            <a:r>
              <a:rPr lang="en-US"/>
              <a:t>CALLING ALL Faculty &amp; Staff!</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1731b99fb5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21731b99fb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100"/>
              <a:buFont typeface="Arial"/>
              <a:buNone/>
            </a:pPr>
            <a:r>
              <a:rPr lang="en-US">
                <a:solidFill>
                  <a:schemeClr val="dk1"/>
                </a:solidFill>
              </a:rPr>
              <a:t>This is for all audiences!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7" name="Google Shape;67;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3" name="Google Shape;73;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g204cb0da158_0_116"/>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g204cb0da158_0_116"/>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6" name="Google Shape;26;g204cb0da158_0_116"/>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3" name="Google Shape;33;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9" name="Google Shape;39;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0" name="Google Shape;40;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2" name="Google Shape;42;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8" name="Google Shape;4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3" name="Google Shape;53;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0" name="Google Shape;60;p23"/>
          <p:cNvSpPr>
            <a:spLocks noGrp="1"/>
          </p:cNvSpPr>
          <p:nvPr>
            <p:ph type="pic" idx="2"/>
          </p:nvPr>
        </p:nvSpPr>
        <p:spPr>
          <a:xfrm>
            <a:off x="5183188" y="987425"/>
            <a:ext cx="6172200" cy="4873625"/>
          </a:xfrm>
          <a:prstGeom prst="rect">
            <a:avLst/>
          </a:prstGeom>
          <a:noFill/>
          <a:ln>
            <a:noFill/>
          </a:ln>
        </p:spPr>
      </p:sp>
      <p:sp>
        <p:nvSpPr>
          <p:cNvPr id="61" name="Google Shape;61;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nng.charlotte.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hyperlink" Target="mailto:shayna.long@uncc.edu" TargetMode="External"/><Relationship Id="rId7" Type="http://schemas.openxmlformats.org/officeDocument/2006/relationships/hyperlink" Target="mailto:Penny.Hawkins@uncc.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hyperlink" Target="mailto:natalie.huie@uncc.edu" TargetMode="External"/><Relationship Id="rId4" Type="http://schemas.openxmlformats.org/officeDocument/2006/relationships/hyperlink" Target="mailto:Brittany.Kicklighter@uncc.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jp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hyperlink" Target="http://www.nng.charlotte.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204cb0da158_0_35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6000"/>
              <a:buNone/>
            </a:pPr>
            <a:endParaRPr/>
          </a:p>
        </p:txBody>
      </p:sp>
      <p:sp>
        <p:nvSpPr>
          <p:cNvPr id="82" name="Google Shape;82;g204cb0da158_0_35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2400"/>
              <a:buNone/>
            </a:pPr>
            <a:endParaRPr/>
          </a:p>
        </p:txBody>
      </p:sp>
      <p:pic>
        <p:nvPicPr>
          <p:cNvPr id="83" name="Google Shape;83;g204cb0da158_0_352"/>
          <p:cNvPicPr preferRelativeResize="0"/>
          <p:nvPr/>
        </p:nvPicPr>
        <p:blipFill rotWithShape="1">
          <a:blip r:embed="rId3">
            <a:alphaModFix/>
          </a:blip>
          <a:srcRect/>
          <a:stretch/>
        </p:blipFill>
        <p:spPr>
          <a:xfrm>
            <a:off x="0" y="0"/>
            <a:ext cx="12192001" cy="6858000"/>
          </a:xfrm>
          <a:prstGeom prst="rect">
            <a:avLst/>
          </a:prstGeom>
          <a:noFill/>
          <a:ln w="9525" cap="flat" cmpd="sng">
            <a:solidFill>
              <a:srgbClr val="44546A"/>
            </a:solidFill>
            <a:prstDash val="solid"/>
            <a:round/>
            <a:headEnd type="none" w="sm" len="sm"/>
            <a:tailEnd type="none" w="sm" len="sm"/>
          </a:ln>
        </p:spPr>
      </p:pic>
      <p:pic>
        <p:nvPicPr>
          <p:cNvPr id="84" name="Google Shape;84;g204cb0da158_0_352"/>
          <p:cNvPicPr preferRelativeResize="0"/>
          <p:nvPr/>
        </p:nvPicPr>
        <p:blipFill rotWithShape="1">
          <a:blip r:embed="rId4">
            <a:alphaModFix/>
          </a:blip>
          <a:srcRect/>
          <a:stretch/>
        </p:blipFill>
        <p:spPr>
          <a:xfrm>
            <a:off x="9264" y="0"/>
            <a:ext cx="12173470" cy="6857999"/>
          </a:xfrm>
          <a:prstGeom prst="rect">
            <a:avLst/>
          </a:prstGeom>
          <a:noFill/>
          <a:ln w="9525" cap="flat" cmpd="sng">
            <a:solidFill>
              <a:srgbClr val="44546A"/>
            </a:solidFill>
            <a:prstDash val="solid"/>
            <a:round/>
            <a:headEnd type="none" w="sm" len="sm"/>
            <a:tailEnd type="none" w="sm" len="sm"/>
          </a:ln>
        </p:spPr>
      </p:pic>
      <p:pic>
        <p:nvPicPr>
          <p:cNvPr id="85" name="Google Shape;85;g204cb0da158_0_352"/>
          <p:cNvPicPr preferRelativeResize="0"/>
          <p:nvPr/>
        </p:nvPicPr>
        <p:blipFill rotWithShape="1">
          <a:blip r:embed="rId5">
            <a:alphaModFix/>
          </a:blip>
          <a:srcRect/>
          <a:stretch/>
        </p:blipFill>
        <p:spPr>
          <a:xfrm>
            <a:off x="4062413" y="1314450"/>
            <a:ext cx="4067175" cy="4229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1731b99fb5_1_79"/>
          <p:cNvSpPr/>
          <p:nvPr/>
        </p:nvSpPr>
        <p:spPr>
          <a:xfrm>
            <a:off x="-390950" y="567075"/>
            <a:ext cx="6682500" cy="769500"/>
          </a:xfrm>
          <a:prstGeom prst="parallelogram">
            <a:avLst>
              <a:gd name="adj" fmla="val 14583"/>
            </a:avLst>
          </a:prstGeom>
          <a:solidFill>
            <a:srgbClr val="A496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g21731b99fb5_1_79"/>
          <p:cNvSpPr txBox="1">
            <a:spLocks noGrp="1"/>
          </p:cNvSpPr>
          <p:nvPr>
            <p:ph type="body" idx="1"/>
          </p:nvPr>
        </p:nvSpPr>
        <p:spPr>
          <a:xfrm>
            <a:off x="7091675" y="1495675"/>
            <a:ext cx="4871700" cy="4792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3800" b="1">
                <a:solidFill>
                  <a:srgbClr val="005035"/>
                </a:solidFill>
              </a:rPr>
              <a:t>Benefit Concert </a:t>
            </a:r>
            <a:r>
              <a:rPr lang="en-US" sz="3300" b="1">
                <a:solidFill>
                  <a:srgbClr val="005035"/>
                </a:solidFill>
              </a:rPr>
              <a:t>featuring John Sullivan ’10</a:t>
            </a:r>
            <a:endParaRPr sz="3300" b="1">
              <a:solidFill>
                <a:srgbClr val="005035"/>
              </a:solidFill>
            </a:endParaRPr>
          </a:p>
          <a:p>
            <a:pPr marL="0" lvl="0" indent="0" algn="l" rtl="0">
              <a:lnSpc>
                <a:spcPct val="90000"/>
              </a:lnSpc>
              <a:spcBef>
                <a:spcPts val="1000"/>
              </a:spcBef>
              <a:spcAft>
                <a:spcPts val="0"/>
              </a:spcAft>
              <a:buSzPts val="2800"/>
              <a:buNone/>
            </a:pPr>
            <a:r>
              <a:rPr lang="en-US" sz="3000" b="1"/>
              <a:t>DATE: Wednesday, March 29</a:t>
            </a:r>
            <a:endParaRPr sz="3000" b="1"/>
          </a:p>
          <a:p>
            <a:pPr marL="0" lvl="0" indent="0" algn="l" rtl="0">
              <a:lnSpc>
                <a:spcPct val="90000"/>
              </a:lnSpc>
              <a:spcBef>
                <a:spcPts val="1000"/>
              </a:spcBef>
              <a:spcAft>
                <a:spcPts val="0"/>
              </a:spcAft>
              <a:buSzPts val="2800"/>
              <a:buNone/>
            </a:pPr>
            <a:r>
              <a:rPr lang="en-US" sz="3000" b="1"/>
              <a:t>TIME: 6:30 - 9:00 p.m.</a:t>
            </a:r>
            <a:endParaRPr sz="3000" b="1"/>
          </a:p>
          <a:p>
            <a:pPr marL="0" lvl="0" indent="0" algn="l" rtl="0">
              <a:lnSpc>
                <a:spcPct val="90000"/>
              </a:lnSpc>
              <a:spcBef>
                <a:spcPts val="1000"/>
              </a:spcBef>
              <a:spcAft>
                <a:spcPts val="0"/>
              </a:spcAft>
              <a:buSzPts val="2800"/>
              <a:buNone/>
            </a:pPr>
            <a:r>
              <a:rPr lang="en-US" sz="3000" b="1"/>
              <a:t>LOCATION: Hauser Alumni Pavilion</a:t>
            </a:r>
            <a:endParaRPr sz="3000" b="1"/>
          </a:p>
          <a:p>
            <a:pPr marL="1371600" lvl="0" indent="457200" algn="l" rtl="0">
              <a:lnSpc>
                <a:spcPct val="90000"/>
              </a:lnSpc>
              <a:spcBef>
                <a:spcPts val="1000"/>
              </a:spcBef>
              <a:spcAft>
                <a:spcPts val="0"/>
              </a:spcAft>
              <a:buSzPts val="2800"/>
              <a:buNone/>
            </a:pPr>
            <a:endParaRPr sz="3000" b="1"/>
          </a:p>
          <a:p>
            <a:pPr marL="0" lvl="0" indent="0" algn="ctr" rtl="0">
              <a:lnSpc>
                <a:spcPct val="90000"/>
              </a:lnSpc>
              <a:spcBef>
                <a:spcPts val="1000"/>
              </a:spcBef>
              <a:spcAft>
                <a:spcPts val="0"/>
              </a:spcAft>
              <a:buSzPts val="2800"/>
              <a:buNone/>
            </a:pPr>
            <a:r>
              <a:rPr lang="en-US" sz="3500" b="1">
                <a:solidFill>
                  <a:srgbClr val="005035"/>
                </a:solidFill>
              </a:rPr>
              <a:t>LINK TO RSVP: </a:t>
            </a:r>
            <a:r>
              <a:rPr lang="en-US" sz="3500" b="1" u="sng">
                <a:solidFill>
                  <a:srgbClr val="005035"/>
                </a:solidFill>
                <a:hlinkClick r:id="rId3">
                  <a:extLst>
                    <a:ext uri="{A12FA001-AC4F-418D-AE19-62706E023703}">
                      <ahyp:hlinkClr xmlns:ahyp="http://schemas.microsoft.com/office/drawing/2018/hyperlinkcolor" val="tx"/>
                    </a:ext>
                  </a:extLst>
                </a:hlinkClick>
              </a:rPr>
              <a:t>nng.charlotte.edu</a:t>
            </a:r>
            <a:r>
              <a:rPr lang="en-US" sz="3500" b="1">
                <a:solidFill>
                  <a:srgbClr val="005035"/>
                </a:solidFill>
              </a:rPr>
              <a:t> </a:t>
            </a:r>
            <a:endParaRPr sz="3000" b="1"/>
          </a:p>
        </p:txBody>
      </p:sp>
      <p:sp>
        <p:nvSpPr>
          <p:cNvPr id="184" name="Google Shape;184;g21731b99fb5_1_79"/>
          <p:cNvSpPr txBox="1"/>
          <p:nvPr/>
        </p:nvSpPr>
        <p:spPr>
          <a:xfrm>
            <a:off x="185950" y="567075"/>
            <a:ext cx="55287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F6F5F0"/>
                </a:solidFill>
                <a:latin typeface="Arial Narrow"/>
                <a:ea typeface="Arial Narrow"/>
                <a:cs typeface="Arial Narrow"/>
                <a:sym typeface="Arial Narrow"/>
              </a:rPr>
              <a:t>SAVE THE DATES</a:t>
            </a:r>
            <a:endParaRPr sz="4400" b="1" i="0" u="none" strike="noStrike" cap="none">
              <a:solidFill>
                <a:srgbClr val="F6F5F0"/>
              </a:solidFill>
              <a:latin typeface="Arial Narrow"/>
              <a:ea typeface="Arial Narrow"/>
              <a:cs typeface="Arial Narrow"/>
              <a:sym typeface="Arial Narrow"/>
            </a:endParaRPr>
          </a:p>
        </p:txBody>
      </p:sp>
      <p:pic>
        <p:nvPicPr>
          <p:cNvPr id="185" name="Google Shape;185;g21731b99fb5_1_79"/>
          <p:cNvPicPr preferRelativeResize="0"/>
          <p:nvPr/>
        </p:nvPicPr>
        <p:blipFill rotWithShape="1">
          <a:blip r:embed="rId4">
            <a:alphaModFix/>
          </a:blip>
          <a:srcRect l="12305" r="18364"/>
          <a:stretch/>
        </p:blipFill>
        <p:spPr>
          <a:xfrm>
            <a:off x="146375" y="1495675"/>
            <a:ext cx="6295200" cy="5230474"/>
          </a:xfrm>
          <a:prstGeom prst="rect">
            <a:avLst/>
          </a:prstGeom>
          <a:noFill/>
          <a:ln>
            <a:noFill/>
          </a:ln>
        </p:spPr>
      </p:pic>
      <p:sp>
        <p:nvSpPr>
          <p:cNvPr id="186" name="Google Shape;186;g21731b99fb5_1_79"/>
          <p:cNvSpPr txBox="1"/>
          <p:nvPr/>
        </p:nvSpPr>
        <p:spPr>
          <a:xfrm>
            <a:off x="465550" y="6587025"/>
            <a:ext cx="35436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dk1"/>
                </a:solidFill>
                <a:highlight>
                  <a:srgbClr val="FFFFFF"/>
                </a:highlight>
                <a:latin typeface="Arial"/>
                <a:ea typeface="Arial"/>
                <a:cs typeface="Arial"/>
                <a:sym typeface="Arial"/>
              </a:rPr>
              <a:t>(Image courtesy of https://www.lakenormanpublications.com)</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16ecc0155b_0_0"/>
          <p:cNvSpPr txBox="1">
            <a:spLocks noGrp="1"/>
          </p:cNvSpPr>
          <p:nvPr>
            <p:ph type="title"/>
          </p:nvPr>
        </p:nvSpPr>
        <p:spPr>
          <a:xfrm>
            <a:off x="3917175" y="5244076"/>
            <a:ext cx="4194300" cy="1204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5300">
                <a:solidFill>
                  <a:srgbClr val="005035"/>
                </a:solidFill>
                <a:latin typeface="Pacifico"/>
                <a:ea typeface="Pacifico"/>
                <a:cs typeface="Pacifico"/>
                <a:sym typeface="Pacifico"/>
              </a:rPr>
              <a:t>Thank You!</a:t>
            </a:r>
            <a:endParaRPr sz="5300">
              <a:solidFill>
                <a:srgbClr val="005035"/>
              </a:solidFill>
              <a:latin typeface="Pacifico"/>
              <a:ea typeface="Pacifico"/>
              <a:cs typeface="Pacifico"/>
              <a:sym typeface="Pacifico"/>
            </a:endParaRPr>
          </a:p>
        </p:txBody>
      </p:sp>
      <p:sp>
        <p:nvSpPr>
          <p:cNvPr id="192" name="Google Shape;192;g216ecc0155b_0_0"/>
          <p:cNvSpPr/>
          <p:nvPr/>
        </p:nvSpPr>
        <p:spPr>
          <a:xfrm>
            <a:off x="-390950" y="567075"/>
            <a:ext cx="11782200" cy="769500"/>
          </a:xfrm>
          <a:prstGeom prst="parallelogram">
            <a:avLst>
              <a:gd name="adj" fmla="val 14583"/>
            </a:avLst>
          </a:prstGeom>
          <a:solidFill>
            <a:srgbClr val="0042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g216ecc0155b_0_0"/>
          <p:cNvSpPr txBox="1"/>
          <p:nvPr/>
        </p:nvSpPr>
        <p:spPr>
          <a:xfrm>
            <a:off x="392825" y="567075"/>
            <a:ext cx="106773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lt1"/>
                </a:solidFill>
                <a:latin typeface="Arial Narrow"/>
                <a:ea typeface="Arial Narrow"/>
                <a:cs typeface="Arial Narrow"/>
                <a:sym typeface="Arial Narrow"/>
              </a:rPr>
              <a:t>#NINERNATIONGIVES CONTACTS</a:t>
            </a:r>
            <a:endParaRPr sz="4400" b="1" i="0" u="none" strike="noStrike" cap="none">
              <a:solidFill>
                <a:schemeClr val="lt1"/>
              </a:solidFill>
              <a:latin typeface="Arial Narrow"/>
              <a:ea typeface="Arial Narrow"/>
              <a:cs typeface="Arial Narrow"/>
              <a:sym typeface="Arial Narrow"/>
            </a:endParaRPr>
          </a:p>
        </p:txBody>
      </p:sp>
      <p:sp>
        <p:nvSpPr>
          <p:cNvPr id="194" name="Google Shape;194;g216ecc0155b_0_0"/>
          <p:cNvSpPr txBox="1"/>
          <p:nvPr/>
        </p:nvSpPr>
        <p:spPr>
          <a:xfrm>
            <a:off x="6189900" y="1885525"/>
            <a:ext cx="2980500" cy="10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000" b="1" i="0" u="none" strike="noStrike" cap="none">
                <a:solidFill>
                  <a:srgbClr val="000000"/>
                </a:solidFill>
                <a:latin typeface="Arial Narrow"/>
                <a:ea typeface="Arial Narrow"/>
                <a:cs typeface="Arial Narrow"/>
                <a:sym typeface="Arial Narrow"/>
              </a:rPr>
              <a:t>Shayna Long</a:t>
            </a:r>
            <a:endParaRPr sz="2000" b="1"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3200"/>
              <a:buFont typeface="Arial"/>
              <a:buNone/>
            </a:pPr>
            <a:r>
              <a:rPr lang="en-US" sz="2000" b="0" i="0" u="none" strike="noStrike" cap="none">
                <a:solidFill>
                  <a:srgbClr val="000000"/>
                </a:solidFill>
                <a:latin typeface="Arial Narrow"/>
                <a:ea typeface="Arial Narrow"/>
                <a:cs typeface="Arial Narrow"/>
                <a:sym typeface="Arial Narrow"/>
              </a:rPr>
              <a:t>Sr. Director of Annual Giving</a:t>
            </a:r>
            <a:endParaRPr sz="2000" b="0" i="0" u="none" strike="noStrike" cap="none">
              <a:solidFill>
                <a:srgbClr val="A49665"/>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000"/>
              <a:buFont typeface="Arial"/>
              <a:buNone/>
            </a:pPr>
            <a:r>
              <a:rPr lang="en-US" sz="2000" u="sng">
                <a:solidFill>
                  <a:srgbClr val="A49665"/>
                </a:solidFill>
                <a:latin typeface="Arial Narrow"/>
                <a:ea typeface="Arial Narrow"/>
                <a:cs typeface="Arial Narrow"/>
                <a:sym typeface="Arial Narrow"/>
                <a:hlinkClick r:id="rId3">
                  <a:extLst>
                    <a:ext uri="{A12FA001-AC4F-418D-AE19-62706E023703}">
                      <ahyp:hlinkClr xmlns:ahyp="http://schemas.microsoft.com/office/drawing/2018/hyperlinkcolor" val="tx"/>
                    </a:ext>
                  </a:extLst>
                </a:hlinkClick>
              </a:rPr>
              <a:t>Shayna.Long@uncc.edu</a:t>
            </a:r>
            <a:endParaRPr sz="2000" b="0" i="0" u="none" strike="noStrike" cap="none">
              <a:solidFill>
                <a:srgbClr val="A49665"/>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Narrow"/>
              <a:ea typeface="Arial Narrow"/>
              <a:cs typeface="Arial Narrow"/>
              <a:sym typeface="Arial Narrow"/>
            </a:endParaRPr>
          </a:p>
        </p:txBody>
      </p:sp>
      <p:sp>
        <p:nvSpPr>
          <p:cNvPr id="195" name="Google Shape;195;g216ecc0155b_0_0"/>
          <p:cNvSpPr txBox="1"/>
          <p:nvPr/>
        </p:nvSpPr>
        <p:spPr>
          <a:xfrm>
            <a:off x="2782038" y="3610325"/>
            <a:ext cx="2980500" cy="10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000" b="1" i="0" u="none" strike="noStrike" cap="none">
                <a:solidFill>
                  <a:srgbClr val="000000"/>
                </a:solidFill>
                <a:latin typeface="Arial Narrow"/>
                <a:ea typeface="Arial Narrow"/>
                <a:cs typeface="Arial Narrow"/>
                <a:sym typeface="Arial Narrow"/>
              </a:rPr>
              <a:t>Brittany Kicklighter</a:t>
            </a:r>
            <a:endParaRPr sz="2000" b="1"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3200"/>
              <a:buFont typeface="Arial"/>
              <a:buNone/>
            </a:pPr>
            <a:r>
              <a:rPr lang="en-US" sz="2000" b="0" i="0" u="none" strike="noStrike" cap="none">
                <a:solidFill>
                  <a:srgbClr val="000000"/>
                </a:solidFill>
                <a:latin typeface="Arial Narrow"/>
                <a:ea typeface="Arial Narrow"/>
                <a:cs typeface="Arial Narrow"/>
                <a:sym typeface="Arial Narrow"/>
              </a:rPr>
              <a:t>Director of Leadership Giving</a:t>
            </a:r>
            <a:br>
              <a:rPr lang="en-US" sz="2000" b="0" i="0" u="none" strike="noStrike" cap="none">
                <a:solidFill>
                  <a:srgbClr val="000000"/>
                </a:solidFill>
                <a:latin typeface="Arial Narrow"/>
                <a:ea typeface="Arial Narrow"/>
                <a:cs typeface="Arial Narrow"/>
                <a:sym typeface="Arial Narrow"/>
              </a:rPr>
            </a:br>
            <a:r>
              <a:rPr lang="en-US" sz="2000" b="0" i="0" u="sng" strike="noStrike" cap="none">
                <a:solidFill>
                  <a:srgbClr val="A49665"/>
                </a:solidFill>
                <a:latin typeface="Arial Narrow"/>
                <a:ea typeface="Arial Narrow"/>
                <a:cs typeface="Arial Narrow"/>
                <a:sym typeface="Arial Narrow"/>
                <a:hlinkClick r:id="rId4">
                  <a:extLst>
                    <a:ext uri="{A12FA001-AC4F-418D-AE19-62706E023703}">
                      <ahyp:hlinkClr xmlns:ahyp="http://schemas.microsoft.com/office/drawing/2018/hyperlinkcolor" val="tx"/>
                    </a:ext>
                  </a:extLst>
                </a:hlinkClick>
              </a:rPr>
              <a:t>Brittany.Kicklighter@uncc.edu</a:t>
            </a:r>
            <a:endParaRPr sz="2000" b="0" i="0" u="none" strike="noStrike" cap="none">
              <a:solidFill>
                <a:srgbClr val="A49665"/>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A49665"/>
              </a:solidFill>
              <a:latin typeface="Arial Narrow"/>
              <a:ea typeface="Arial Narrow"/>
              <a:cs typeface="Arial Narrow"/>
              <a:sym typeface="Arial Narrow"/>
            </a:endParaRPr>
          </a:p>
        </p:txBody>
      </p:sp>
      <p:sp>
        <p:nvSpPr>
          <p:cNvPr id="196" name="Google Shape;196;g216ecc0155b_0_0"/>
          <p:cNvSpPr txBox="1"/>
          <p:nvPr/>
        </p:nvSpPr>
        <p:spPr>
          <a:xfrm>
            <a:off x="6113701" y="3610313"/>
            <a:ext cx="3132900" cy="10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000" b="1" i="0" u="none" strike="noStrike" cap="none">
                <a:solidFill>
                  <a:srgbClr val="000000"/>
                </a:solidFill>
                <a:latin typeface="Arial Narrow"/>
                <a:ea typeface="Arial Narrow"/>
                <a:cs typeface="Arial Narrow"/>
                <a:sym typeface="Arial Narrow"/>
              </a:rPr>
              <a:t>Natalie Huie</a:t>
            </a:r>
            <a:endParaRPr sz="2000" b="1"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3200"/>
              <a:buFont typeface="Arial"/>
              <a:buNone/>
            </a:pPr>
            <a:r>
              <a:rPr lang="en-US" sz="2000" b="0" i="0" u="none" strike="noStrike" cap="none">
                <a:solidFill>
                  <a:srgbClr val="000000"/>
                </a:solidFill>
                <a:latin typeface="Arial Narrow"/>
                <a:ea typeface="Arial Narrow"/>
                <a:cs typeface="Arial Narrow"/>
                <a:sym typeface="Arial Narrow"/>
              </a:rPr>
              <a:t>Asst. Director of Annual Giving</a:t>
            </a:r>
            <a:endParaRPr sz="2000" b="0" i="0" u="none" strike="noStrike" cap="none">
              <a:solidFill>
                <a:srgbClr val="A49665"/>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000"/>
              <a:buFont typeface="Arial"/>
              <a:buNone/>
            </a:pPr>
            <a:r>
              <a:rPr lang="en-US" sz="2000" u="sng">
                <a:solidFill>
                  <a:srgbClr val="A49665"/>
                </a:solidFill>
                <a:latin typeface="Arial Narrow"/>
                <a:ea typeface="Arial Narrow"/>
                <a:cs typeface="Arial Narrow"/>
                <a:sym typeface="Arial Narrow"/>
                <a:hlinkClick r:id="rId5">
                  <a:extLst>
                    <a:ext uri="{A12FA001-AC4F-418D-AE19-62706E023703}">
                      <ahyp:hlinkClr xmlns:ahyp="http://schemas.microsoft.com/office/drawing/2018/hyperlinkcolor" val="tx"/>
                    </a:ext>
                  </a:extLst>
                </a:hlinkClick>
              </a:rPr>
              <a:t>Natalie.Huie@uncc.edu</a:t>
            </a:r>
            <a:endParaRPr sz="2000" b="0" i="0" u="none" strike="noStrike" cap="none">
              <a:solidFill>
                <a:srgbClr val="A49665"/>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Narrow"/>
              <a:ea typeface="Arial Narrow"/>
              <a:cs typeface="Arial Narrow"/>
              <a:sym typeface="Arial Narrow"/>
            </a:endParaRPr>
          </a:p>
        </p:txBody>
      </p:sp>
      <p:pic>
        <p:nvPicPr>
          <p:cNvPr id="197" name="Google Shape;197;g216ecc0155b_0_0"/>
          <p:cNvPicPr preferRelativeResize="0"/>
          <p:nvPr/>
        </p:nvPicPr>
        <p:blipFill rotWithShape="1">
          <a:blip r:embed="rId6">
            <a:alphaModFix/>
          </a:blip>
          <a:srcRect/>
          <a:stretch/>
        </p:blipFill>
        <p:spPr>
          <a:xfrm>
            <a:off x="10196725" y="4962150"/>
            <a:ext cx="1656274" cy="1656274"/>
          </a:xfrm>
          <a:prstGeom prst="rect">
            <a:avLst/>
          </a:prstGeom>
          <a:noFill/>
          <a:ln>
            <a:noFill/>
          </a:ln>
        </p:spPr>
      </p:pic>
      <p:sp>
        <p:nvSpPr>
          <p:cNvPr id="198" name="Google Shape;198;g216ecc0155b_0_0"/>
          <p:cNvSpPr txBox="1"/>
          <p:nvPr/>
        </p:nvSpPr>
        <p:spPr>
          <a:xfrm>
            <a:off x="2845025" y="1885525"/>
            <a:ext cx="2980500" cy="10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000" b="1">
                <a:latin typeface="Arial Narrow"/>
                <a:ea typeface="Arial Narrow"/>
                <a:cs typeface="Arial Narrow"/>
                <a:sym typeface="Arial Narrow"/>
              </a:rPr>
              <a:t>Penny Hawkins</a:t>
            </a:r>
            <a:endParaRPr sz="2000" b="1"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3200"/>
              <a:buFont typeface="Arial"/>
              <a:buNone/>
            </a:pPr>
            <a:r>
              <a:rPr lang="en-US" sz="2000">
                <a:latin typeface="Arial Narrow"/>
                <a:ea typeface="Arial Narrow"/>
                <a:cs typeface="Arial Narrow"/>
                <a:sym typeface="Arial Narrow"/>
              </a:rPr>
              <a:t>Interim AVC Development</a:t>
            </a:r>
            <a:endParaRPr sz="2000" b="0" i="0" u="none" strike="noStrike" cap="none">
              <a:solidFill>
                <a:srgbClr val="A49665"/>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000"/>
              <a:buFont typeface="Arial"/>
              <a:buNone/>
            </a:pPr>
            <a:r>
              <a:rPr lang="en-US" sz="2000" u="sng">
                <a:solidFill>
                  <a:srgbClr val="A49665"/>
                </a:solidFill>
                <a:latin typeface="Arial Narrow"/>
                <a:ea typeface="Arial Narrow"/>
                <a:cs typeface="Arial Narrow"/>
                <a:sym typeface="Arial Narrow"/>
                <a:hlinkClick r:id="rId7">
                  <a:extLst>
                    <a:ext uri="{A12FA001-AC4F-418D-AE19-62706E023703}">
                      <ahyp:hlinkClr xmlns:ahyp="http://schemas.microsoft.com/office/drawing/2018/hyperlinkcolor" val="tx"/>
                    </a:ext>
                  </a:extLst>
                </a:hlinkClick>
              </a:rPr>
              <a:t>Penny.Hawkins@uncc.edu</a:t>
            </a:r>
            <a:endParaRPr sz="2000" b="0" i="0" u="sng" strike="noStrike" cap="none">
              <a:solidFill>
                <a:srgbClr val="A49665"/>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Narrow"/>
              <a:ea typeface="Arial Narrow"/>
              <a:cs typeface="Arial Narrow"/>
              <a:sym typeface="Arial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38200" y="746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endParaRPr b="1">
              <a:latin typeface="Arial Narrow"/>
              <a:ea typeface="Arial Narrow"/>
              <a:cs typeface="Arial Narrow"/>
              <a:sym typeface="Arial Narrow"/>
            </a:endParaRPr>
          </a:p>
          <a:p>
            <a:pPr marL="0" marR="0" lvl="0" indent="0" algn="l" rtl="0">
              <a:lnSpc>
                <a:spcPct val="90000"/>
              </a:lnSpc>
              <a:spcBef>
                <a:spcPts val="0"/>
              </a:spcBef>
              <a:spcAft>
                <a:spcPts val="0"/>
              </a:spcAft>
              <a:buClr>
                <a:schemeClr val="dk1"/>
              </a:buClr>
              <a:buSzPts val="4400"/>
              <a:buFont typeface="Calibri"/>
              <a:buNone/>
            </a:pPr>
            <a:r>
              <a:rPr lang="en-US" b="1">
                <a:solidFill>
                  <a:srgbClr val="A49665"/>
                </a:solidFill>
                <a:latin typeface="Arial Narrow"/>
                <a:ea typeface="Arial Narrow"/>
                <a:cs typeface="Arial Narrow"/>
                <a:sym typeface="Arial Narrow"/>
              </a:rPr>
              <a:t>March 28 - 30, 2023</a:t>
            </a:r>
            <a:endParaRPr b="1">
              <a:solidFill>
                <a:srgbClr val="A49665"/>
              </a:solidFill>
              <a:latin typeface="Arial Narrow"/>
              <a:ea typeface="Arial Narrow"/>
              <a:cs typeface="Arial Narrow"/>
              <a:sym typeface="Arial Narrow"/>
            </a:endParaRPr>
          </a:p>
        </p:txBody>
      </p:sp>
      <p:sp>
        <p:nvSpPr>
          <p:cNvPr id="91" name="Google Shape;91;p2"/>
          <p:cNvSpPr/>
          <p:nvPr/>
        </p:nvSpPr>
        <p:spPr>
          <a:xfrm>
            <a:off x="0" y="6492875"/>
            <a:ext cx="12192000" cy="365125"/>
          </a:xfrm>
          <a:prstGeom prst="rect">
            <a:avLst/>
          </a:prstGeom>
          <a:solidFill>
            <a:srgbClr val="0050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2" name="Google Shape;92;p2"/>
          <p:cNvPicPr preferRelativeResize="0"/>
          <p:nvPr/>
        </p:nvPicPr>
        <p:blipFill rotWithShape="1">
          <a:blip r:embed="rId3">
            <a:alphaModFix/>
          </a:blip>
          <a:srcRect/>
          <a:stretch/>
        </p:blipFill>
        <p:spPr>
          <a:xfrm>
            <a:off x="10995582" y="5243013"/>
            <a:ext cx="716436" cy="844579"/>
          </a:xfrm>
          <a:prstGeom prst="rect">
            <a:avLst/>
          </a:prstGeom>
          <a:noFill/>
          <a:ln>
            <a:noFill/>
          </a:ln>
        </p:spPr>
      </p:pic>
      <p:pic>
        <p:nvPicPr>
          <p:cNvPr id="93" name="Google Shape;93;p2"/>
          <p:cNvPicPr preferRelativeResize="0"/>
          <p:nvPr/>
        </p:nvPicPr>
        <p:blipFill rotWithShape="1">
          <a:blip r:embed="rId4">
            <a:alphaModFix/>
          </a:blip>
          <a:srcRect/>
          <a:stretch/>
        </p:blipFill>
        <p:spPr>
          <a:xfrm>
            <a:off x="701463" y="362338"/>
            <a:ext cx="8124825" cy="942975"/>
          </a:xfrm>
          <a:prstGeom prst="rect">
            <a:avLst/>
          </a:prstGeom>
          <a:noFill/>
          <a:ln>
            <a:noFill/>
          </a:ln>
        </p:spPr>
      </p:pic>
      <p:sp>
        <p:nvSpPr>
          <p:cNvPr id="94" name="Google Shape;94;p2"/>
          <p:cNvSpPr txBox="1">
            <a:spLocks noGrp="1"/>
          </p:cNvSpPr>
          <p:nvPr>
            <p:ph type="body" idx="1"/>
          </p:nvPr>
        </p:nvSpPr>
        <p:spPr>
          <a:xfrm>
            <a:off x="838200" y="2379525"/>
            <a:ext cx="10073100" cy="3435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3400" b="1">
                <a:latin typeface="Arial Narrow"/>
                <a:ea typeface="Arial Narrow"/>
                <a:cs typeface="Arial Narrow"/>
                <a:sym typeface="Arial Narrow"/>
              </a:rPr>
              <a:t>49-Hours to make a difference…</a:t>
            </a:r>
            <a:endParaRPr sz="3400" b="1">
              <a:latin typeface="Arial Narrow"/>
              <a:ea typeface="Arial Narrow"/>
              <a:cs typeface="Arial Narrow"/>
              <a:sym typeface="Arial Narrow"/>
            </a:endParaRPr>
          </a:p>
          <a:p>
            <a:pPr marL="457200" lvl="0" indent="-419100" algn="l" rtl="0">
              <a:lnSpc>
                <a:spcPct val="90000"/>
              </a:lnSpc>
              <a:spcBef>
                <a:spcPts val="1000"/>
              </a:spcBef>
              <a:spcAft>
                <a:spcPts val="0"/>
              </a:spcAft>
              <a:buClr>
                <a:srgbClr val="A49665"/>
              </a:buClr>
              <a:buSzPts val="3000"/>
              <a:buFont typeface="Arial Narrow"/>
              <a:buChar char="•"/>
            </a:pPr>
            <a:r>
              <a:rPr lang="en-US" sz="3000" b="1">
                <a:solidFill>
                  <a:srgbClr val="A49665"/>
                </a:solidFill>
                <a:latin typeface="Arial Narrow"/>
                <a:ea typeface="Arial Narrow"/>
                <a:cs typeface="Arial Narrow"/>
                <a:sym typeface="Arial Narrow"/>
              </a:rPr>
              <a:t>Generating necessary support for UNC Charlotte programs and priorities</a:t>
            </a:r>
            <a:endParaRPr sz="3000" b="1">
              <a:solidFill>
                <a:srgbClr val="A49665"/>
              </a:solidFill>
              <a:latin typeface="Arial Narrow"/>
              <a:ea typeface="Arial Narrow"/>
              <a:cs typeface="Arial Narrow"/>
              <a:sym typeface="Arial Narrow"/>
            </a:endParaRPr>
          </a:p>
          <a:p>
            <a:pPr marL="457200" lvl="0" indent="-419100" algn="l" rtl="0">
              <a:lnSpc>
                <a:spcPct val="90000"/>
              </a:lnSpc>
              <a:spcBef>
                <a:spcPts val="1000"/>
              </a:spcBef>
              <a:spcAft>
                <a:spcPts val="0"/>
              </a:spcAft>
              <a:buClr>
                <a:srgbClr val="A49665"/>
              </a:buClr>
              <a:buSzPts val="3000"/>
              <a:buFont typeface="Arial Narrow"/>
              <a:buChar char="•"/>
            </a:pPr>
            <a:r>
              <a:rPr lang="en-US" sz="3000" b="1">
                <a:solidFill>
                  <a:srgbClr val="A49665"/>
                </a:solidFill>
                <a:latin typeface="Arial Narrow"/>
                <a:ea typeface="Arial Narrow"/>
                <a:cs typeface="Arial Narrow"/>
                <a:sym typeface="Arial Narrow"/>
              </a:rPr>
              <a:t>Build UNC Charlotte pride</a:t>
            </a:r>
            <a:endParaRPr sz="3000" b="1">
              <a:solidFill>
                <a:srgbClr val="A49665"/>
              </a:solidFill>
              <a:latin typeface="Arial Narrow"/>
              <a:ea typeface="Arial Narrow"/>
              <a:cs typeface="Arial Narrow"/>
              <a:sym typeface="Arial Narrow"/>
            </a:endParaRPr>
          </a:p>
          <a:p>
            <a:pPr marL="457200" lvl="0" indent="-419100" algn="l" rtl="0">
              <a:lnSpc>
                <a:spcPct val="90000"/>
              </a:lnSpc>
              <a:spcBef>
                <a:spcPts val="1000"/>
              </a:spcBef>
              <a:spcAft>
                <a:spcPts val="0"/>
              </a:spcAft>
              <a:buClr>
                <a:srgbClr val="A49665"/>
              </a:buClr>
              <a:buSzPts val="3000"/>
              <a:buFont typeface="Arial Narrow"/>
              <a:buChar char="•"/>
            </a:pPr>
            <a:r>
              <a:rPr lang="en-US" sz="3000" b="1">
                <a:solidFill>
                  <a:srgbClr val="A49665"/>
                </a:solidFill>
                <a:latin typeface="Arial Narrow"/>
                <a:ea typeface="Arial Narrow"/>
                <a:cs typeface="Arial Narrow"/>
                <a:sym typeface="Arial Narrow"/>
              </a:rPr>
              <a:t>Foster a culture of philanthropy and provide philanthropy education</a:t>
            </a:r>
            <a:endParaRPr>
              <a:solidFill>
                <a:srgbClr val="A49665"/>
              </a:solidFill>
            </a:endParaRPr>
          </a:p>
          <a:p>
            <a:pPr marL="457200" lvl="0" indent="-406400" algn="l" rtl="0">
              <a:lnSpc>
                <a:spcPct val="90000"/>
              </a:lnSpc>
              <a:spcBef>
                <a:spcPts val="1000"/>
              </a:spcBef>
              <a:spcAft>
                <a:spcPts val="0"/>
              </a:spcAft>
              <a:buClr>
                <a:srgbClr val="A49665"/>
              </a:buClr>
              <a:buSzPts val="2800"/>
              <a:buChar char="•"/>
            </a:pPr>
            <a:r>
              <a:rPr lang="en-US" sz="3000" b="1">
                <a:solidFill>
                  <a:srgbClr val="A49665"/>
                </a:solidFill>
                <a:latin typeface="Arial Narrow"/>
                <a:ea typeface="Arial Narrow"/>
                <a:cs typeface="Arial Narrow"/>
                <a:sym typeface="Arial Narrow"/>
              </a:rPr>
              <a:t>Show appreciation to donors and all alumni</a:t>
            </a:r>
            <a:endParaRPr>
              <a:solidFill>
                <a:srgbClr val="A49665"/>
              </a:solidFill>
            </a:endParaRPr>
          </a:p>
          <a:p>
            <a:pPr marL="50800" lvl="0" indent="0" algn="l" rtl="0">
              <a:lnSpc>
                <a:spcPct val="90000"/>
              </a:lnSpc>
              <a:spcBef>
                <a:spcPts val="1000"/>
              </a:spcBef>
              <a:spcAft>
                <a:spcPts val="0"/>
              </a:spcAft>
              <a:buSzPts val="2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216ecc0155b_0_84"/>
          <p:cNvSpPr txBox="1">
            <a:spLocks noGrp="1"/>
          </p:cNvSpPr>
          <p:nvPr>
            <p:ph type="body" idx="1"/>
          </p:nvPr>
        </p:nvSpPr>
        <p:spPr>
          <a:xfrm>
            <a:off x="706250" y="1651475"/>
            <a:ext cx="5781000" cy="226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500"/>
              <a:buFont typeface="Arial"/>
              <a:buNone/>
            </a:pPr>
            <a:r>
              <a:rPr lang="en-US" sz="2800" b="1" u="sng">
                <a:solidFill>
                  <a:srgbClr val="00421E"/>
                </a:solidFill>
                <a:latin typeface="Arial Narrow"/>
                <a:ea typeface="Arial Narrow"/>
                <a:cs typeface="Arial Narrow"/>
                <a:sym typeface="Arial Narrow"/>
              </a:rPr>
              <a:t>UNIVERSITY-WIDE CAMPAIGN</a:t>
            </a:r>
            <a:endParaRPr sz="2800" b="1" u="sng">
              <a:solidFill>
                <a:srgbClr val="00421E"/>
              </a:solidFill>
              <a:latin typeface="Arial Narrow"/>
              <a:ea typeface="Arial Narrow"/>
              <a:cs typeface="Arial Narrow"/>
              <a:sym typeface="Arial Narrow"/>
            </a:endParaRPr>
          </a:p>
          <a:p>
            <a:pPr marL="609600" lvl="0" indent="-431800" algn="l" rtl="0">
              <a:lnSpc>
                <a:spcPct val="90000"/>
              </a:lnSpc>
              <a:spcBef>
                <a:spcPts val="1000"/>
              </a:spcBef>
              <a:spcAft>
                <a:spcPts val="0"/>
              </a:spcAft>
              <a:buClr>
                <a:schemeClr val="dk1"/>
              </a:buClr>
              <a:buSzPts val="2000"/>
              <a:buFont typeface="Arial Narrow"/>
              <a:buChar char="●"/>
            </a:pPr>
            <a:r>
              <a:rPr lang="en-US" sz="2000">
                <a:solidFill>
                  <a:schemeClr val="dk1"/>
                </a:solidFill>
                <a:latin typeface="Arial Narrow"/>
                <a:ea typeface="Arial Narrow"/>
                <a:cs typeface="Arial Narrow"/>
                <a:sym typeface="Arial Narrow"/>
              </a:rPr>
              <a:t>Alumni</a:t>
            </a:r>
            <a:endParaRPr sz="2000">
              <a:solidFill>
                <a:schemeClr val="dk1"/>
              </a:solidFill>
              <a:latin typeface="Arial Narrow"/>
              <a:ea typeface="Arial Narrow"/>
              <a:cs typeface="Arial Narrow"/>
              <a:sym typeface="Arial Narrow"/>
            </a:endParaRPr>
          </a:p>
          <a:p>
            <a:pPr marL="609600" lvl="0" indent="-431800" algn="l" rtl="0">
              <a:lnSpc>
                <a:spcPct val="90000"/>
              </a:lnSpc>
              <a:spcBef>
                <a:spcPts val="1000"/>
              </a:spcBef>
              <a:spcAft>
                <a:spcPts val="0"/>
              </a:spcAft>
              <a:buClr>
                <a:schemeClr val="dk1"/>
              </a:buClr>
              <a:buSzPts val="2000"/>
              <a:buFont typeface="Arial Narrow"/>
              <a:buChar char="●"/>
            </a:pPr>
            <a:r>
              <a:rPr lang="en-US" sz="2000">
                <a:solidFill>
                  <a:schemeClr val="dk1"/>
                </a:solidFill>
                <a:latin typeface="Arial Narrow"/>
                <a:ea typeface="Arial Narrow"/>
                <a:cs typeface="Arial Narrow"/>
                <a:sym typeface="Arial Narrow"/>
              </a:rPr>
              <a:t>Faculty &amp; Staff</a:t>
            </a:r>
            <a:endParaRPr sz="2000">
              <a:solidFill>
                <a:schemeClr val="dk1"/>
              </a:solidFill>
              <a:latin typeface="Arial Narrow"/>
              <a:ea typeface="Arial Narrow"/>
              <a:cs typeface="Arial Narrow"/>
              <a:sym typeface="Arial Narrow"/>
            </a:endParaRPr>
          </a:p>
          <a:p>
            <a:pPr marL="609600" lvl="0" indent="-431800" algn="l" rtl="0">
              <a:lnSpc>
                <a:spcPct val="90000"/>
              </a:lnSpc>
              <a:spcBef>
                <a:spcPts val="1000"/>
              </a:spcBef>
              <a:spcAft>
                <a:spcPts val="0"/>
              </a:spcAft>
              <a:buClr>
                <a:schemeClr val="dk1"/>
              </a:buClr>
              <a:buSzPts val="2000"/>
              <a:buFont typeface="Arial Narrow"/>
              <a:buChar char="●"/>
            </a:pPr>
            <a:r>
              <a:rPr lang="en-US" sz="2000">
                <a:solidFill>
                  <a:schemeClr val="dk1"/>
                </a:solidFill>
                <a:latin typeface="Arial Narrow"/>
                <a:ea typeface="Arial Narrow"/>
                <a:cs typeface="Arial Narrow"/>
                <a:sym typeface="Arial Narrow"/>
              </a:rPr>
              <a:t>Students (focus on graduating seniors)</a:t>
            </a:r>
            <a:endParaRPr sz="2000">
              <a:solidFill>
                <a:schemeClr val="dk1"/>
              </a:solidFill>
              <a:latin typeface="Arial Narrow"/>
              <a:ea typeface="Arial Narrow"/>
              <a:cs typeface="Arial Narrow"/>
              <a:sym typeface="Arial Narrow"/>
            </a:endParaRPr>
          </a:p>
          <a:p>
            <a:pPr marL="609600" lvl="0" indent="-431800" algn="l" rtl="0">
              <a:lnSpc>
                <a:spcPct val="90000"/>
              </a:lnSpc>
              <a:spcBef>
                <a:spcPts val="1000"/>
              </a:spcBef>
              <a:spcAft>
                <a:spcPts val="0"/>
              </a:spcAft>
              <a:buClr>
                <a:schemeClr val="dk1"/>
              </a:buClr>
              <a:buSzPts val="2000"/>
              <a:buFont typeface="Arial Narrow"/>
              <a:buChar char="●"/>
            </a:pPr>
            <a:r>
              <a:rPr lang="en-US" sz="2000">
                <a:solidFill>
                  <a:schemeClr val="dk1"/>
                </a:solidFill>
                <a:latin typeface="Arial Narrow"/>
                <a:ea typeface="Arial Narrow"/>
                <a:cs typeface="Arial Narrow"/>
                <a:sym typeface="Arial Narrow"/>
              </a:rPr>
              <a:t>Parents</a:t>
            </a:r>
            <a:endParaRPr sz="2000">
              <a:solidFill>
                <a:schemeClr val="dk1"/>
              </a:solidFill>
              <a:latin typeface="Arial Narrow"/>
              <a:ea typeface="Arial Narrow"/>
              <a:cs typeface="Arial Narrow"/>
              <a:sym typeface="Arial Narrow"/>
            </a:endParaRPr>
          </a:p>
          <a:p>
            <a:pPr marL="609600" lvl="0" indent="-400050" algn="l" rtl="0">
              <a:lnSpc>
                <a:spcPct val="90000"/>
              </a:lnSpc>
              <a:spcBef>
                <a:spcPts val="1000"/>
              </a:spcBef>
              <a:spcAft>
                <a:spcPts val="0"/>
              </a:spcAft>
              <a:buClr>
                <a:schemeClr val="dk1"/>
              </a:buClr>
              <a:buSzPts val="1500"/>
              <a:buFont typeface="Arial Narrow"/>
              <a:buChar char="●"/>
            </a:pPr>
            <a:r>
              <a:rPr lang="en-US" sz="2000">
                <a:solidFill>
                  <a:schemeClr val="dk1"/>
                </a:solidFill>
                <a:latin typeface="Arial Narrow"/>
                <a:ea typeface="Arial Narrow"/>
                <a:cs typeface="Arial Narrow"/>
                <a:sym typeface="Arial Narrow"/>
              </a:rPr>
              <a:t>Friends</a:t>
            </a:r>
            <a:r>
              <a:rPr lang="en-US" sz="1500">
                <a:solidFill>
                  <a:schemeClr val="dk1"/>
                </a:solidFill>
                <a:latin typeface="Arial Narrow"/>
                <a:ea typeface="Arial Narrow"/>
                <a:cs typeface="Arial Narrow"/>
                <a:sym typeface="Arial Narrow"/>
              </a:rPr>
              <a:t>	</a:t>
            </a:r>
            <a:endParaRPr sz="1500">
              <a:solidFill>
                <a:schemeClr val="dk1"/>
              </a:solidFill>
              <a:latin typeface="Arial Narrow"/>
              <a:ea typeface="Arial Narrow"/>
              <a:cs typeface="Arial Narrow"/>
              <a:sym typeface="Arial Narrow"/>
            </a:endParaRPr>
          </a:p>
        </p:txBody>
      </p:sp>
      <p:sp>
        <p:nvSpPr>
          <p:cNvPr id="100" name="Google Shape;100;g216ecc0155b_0_84"/>
          <p:cNvSpPr/>
          <p:nvPr/>
        </p:nvSpPr>
        <p:spPr>
          <a:xfrm>
            <a:off x="0" y="6094400"/>
            <a:ext cx="12368400" cy="763500"/>
          </a:xfrm>
          <a:prstGeom prst="rect">
            <a:avLst/>
          </a:prstGeom>
          <a:solidFill>
            <a:srgbClr val="005035"/>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01" name="Google Shape;101;g216ecc0155b_0_84"/>
          <p:cNvSpPr/>
          <p:nvPr/>
        </p:nvSpPr>
        <p:spPr>
          <a:xfrm>
            <a:off x="-521267" y="451300"/>
            <a:ext cx="7184700" cy="1026000"/>
          </a:xfrm>
          <a:prstGeom prst="parallelogram">
            <a:avLst>
              <a:gd name="adj" fmla="val 14583"/>
            </a:avLst>
          </a:prstGeom>
          <a:solidFill>
            <a:srgbClr val="A4966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02" name="Google Shape;102;g216ecc0155b_0_84"/>
          <p:cNvSpPr txBox="1"/>
          <p:nvPr/>
        </p:nvSpPr>
        <p:spPr>
          <a:xfrm>
            <a:off x="-172100" y="389700"/>
            <a:ext cx="7070700" cy="11544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5900"/>
              <a:buFont typeface="Arial"/>
              <a:buNone/>
            </a:pPr>
            <a:r>
              <a:rPr lang="en-US" sz="5900" b="1" i="0" u="none" strike="noStrike" cap="none">
                <a:solidFill>
                  <a:srgbClr val="F6F5F0"/>
                </a:solidFill>
                <a:latin typeface="Arial Narrow"/>
                <a:ea typeface="Arial Narrow"/>
                <a:cs typeface="Arial Narrow"/>
                <a:sym typeface="Arial Narrow"/>
              </a:rPr>
              <a:t>AUDIENCES</a:t>
            </a:r>
            <a:endParaRPr sz="1900" b="0" i="0" u="none" strike="noStrike" cap="none">
              <a:solidFill>
                <a:srgbClr val="000000"/>
              </a:solidFill>
              <a:latin typeface="Arial"/>
              <a:ea typeface="Arial"/>
              <a:cs typeface="Arial"/>
              <a:sym typeface="Arial"/>
            </a:endParaRPr>
          </a:p>
        </p:txBody>
      </p:sp>
      <p:sp>
        <p:nvSpPr>
          <p:cNvPr id="103" name="Google Shape;103;g216ecc0155b_0_84"/>
          <p:cNvSpPr txBox="1">
            <a:spLocks noGrp="1"/>
          </p:cNvSpPr>
          <p:nvPr>
            <p:ph type="body" idx="1"/>
          </p:nvPr>
        </p:nvSpPr>
        <p:spPr>
          <a:xfrm>
            <a:off x="5841425" y="1651475"/>
            <a:ext cx="5781000" cy="524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dk1"/>
              </a:buClr>
              <a:buSzPts val="1500"/>
              <a:buFont typeface="Arial"/>
              <a:buNone/>
            </a:pPr>
            <a:r>
              <a:rPr lang="en-US" b="1" u="sng">
                <a:solidFill>
                  <a:srgbClr val="00421E"/>
                </a:solidFill>
                <a:latin typeface="Arial Narrow"/>
                <a:ea typeface="Arial Narrow"/>
                <a:cs typeface="Arial Narrow"/>
                <a:sym typeface="Arial Narrow"/>
              </a:rPr>
              <a:t>Areas of Representation</a:t>
            </a:r>
            <a:endParaRPr sz="2800" b="1" u="sng">
              <a:solidFill>
                <a:srgbClr val="00421E"/>
              </a:solidFill>
              <a:latin typeface="Arial Narrow"/>
              <a:ea typeface="Arial Narrow"/>
              <a:cs typeface="Arial Narrow"/>
              <a:sym typeface="Arial Narrow"/>
            </a:endParaRPr>
          </a:p>
          <a:p>
            <a:pPr marL="0" lvl="0" indent="0" algn="l" rtl="0">
              <a:lnSpc>
                <a:spcPct val="90000"/>
              </a:lnSpc>
              <a:spcBef>
                <a:spcPts val="1000"/>
              </a:spcBef>
              <a:spcAft>
                <a:spcPts val="0"/>
              </a:spcAft>
              <a:buSzPts val="2800"/>
              <a:buNone/>
            </a:pPr>
            <a:endParaRPr sz="1500">
              <a:latin typeface="Arial Narrow"/>
              <a:ea typeface="Arial Narrow"/>
              <a:cs typeface="Arial Narrow"/>
              <a:sym typeface="Arial Narrow"/>
            </a:endParaRPr>
          </a:p>
        </p:txBody>
      </p:sp>
      <p:sp>
        <p:nvSpPr>
          <p:cNvPr id="104" name="Google Shape;104;g216ecc0155b_0_84"/>
          <p:cNvSpPr txBox="1"/>
          <p:nvPr/>
        </p:nvSpPr>
        <p:spPr>
          <a:xfrm>
            <a:off x="8957125" y="2176925"/>
            <a:ext cx="2435700" cy="3504300"/>
          </a:xfrm>
          <a:prstGeom prst="rect">
            <a:avLst/>
          </a:prstGeom>
          <a:noFill/>
          <a:ln>
            <a:noFill/>
          </a:ln>
        </p:spPr>
        <p:txBody>
          <a:bodyPr spcFirstLastPara="1" wrap="square" lIns="91425" tIns="91425" rIns="91425" bIns="91425" anchor="t" anchorCtr="0">
            <a:spAutoFit/>
          </a:bodyPr>
          <a:lstStyle/>
          <a:p>
            <a:pPr marL="609600" marR="0" lvl="0" indent="-400050" algn="l" rtl="0">
              <a:lnSpc>
                <a:spcPct val="90000"/>
              </a:lnSpc>
              <a:spcBef>
                <a:spcPts val="1000"/>
              </a:spcBef>
              <a:spcAft>
                <a:spcPts val="0"/>
              </a:spcAft>
              <a:buClr>
                <a:schemeClr val="dk1"/>
              </a:buClr>
              <a:buSzPts val="1500"/>
              <a:buFont typeface="Arial Narrow"/>
              <a:buChar char="●"/>
            </a:pPr>
            <a:r>
              <a:rPr lang="en-US" sz="1500" b="0" i="0" u="none" strike="noStrike" cap="none">
                <a:solidFill>
                  <a:schemeClr val="dk1"/>
                </a:solidFill>
                <a:latin typeface="Arial Narrow"/>
                <a:ea typeface="Arial Narrow"/>
                <a:cs typeface="Arial Narrow"/>
                <a:sym typeface="Arial Narrow"/>
              </a:rPr>
              <a:t>CLAS</a:t>
            </a:r>
            <a:endParaRPr sz="1500" b="0" i="0" u="none" strike="noStrike" cap="none">
              <a:solidFill>
                <a:schemeClr val="dk1"/>
              </a:solidFill>
              <a:latin typeface="Arial Narrow"/>
              <a:ea typeface="Arial Narrow"/>
              <a:cs typeface="Arial Narrow"/>
              <a:sym typeface="Arial Narrow"/>
            </a:endParaRPr>
          </a:p>
          <a:p>
            <a:pPr marL="609600" marR="0" lvl="0" indent="-400050" algn="l" rtl="0">
              <a:lnSpc>
                <a:spcPct val="90000"/>
              </a:lnSpc>
              <a:spcBef>
                <a:spcPts val="1000"/>
              </a:spcBef>
              <a:spcAft>
                <a:spcPts val="0"/>
              </a:spcAft>
              <a:buClr>
                <a:schemeClr val="dk1"/>
              </a:buClr>
              <a:buSzPts val="1500"/>
              <a:buFont typeface="Arial Narrow"/>
              <a:buChar char="●"/>
            </a:pPr>
            <a:r>
              <a:rPr lang="en-US" sz="1500" b="0" i="0" u="none" strike="noStrike" cap="none">
                <a:solidFill>
                  <a:schemeClr val="dk1"/>
                </a:solidFill>
                <a:latin typeface="Arial Narrow"/>
                <a:ea typeface="Arial Narrow"/>
                <a:cs typeface="Arial Narrow"/>
                <a:sym typeface="Arial Narrow"/>
              </a:rPr>
              <a:t>COED</a:t>
            </a:r>
            <a:endParaRPr sz="1500" b="0" i="0" u="none" strike="noStrike" cap="none">
              <a:solidFill>
                <a:schemeClr val="dk1"/>
              </a:solidFill>
              <a:latin typeface="Arial Narrow"/>
              <a:ea typeface="Arial Narrow"/>
              <a:cs typeface="Arial Narrow"/>
              <a:sym typeface="Arial Narrow"/>
            </a:endParaRPr>
          </a:p>
          <a:p>
            <a:pPr marL="609600" marR="0" lvl="0" indent="-400050" algn="l" rtl="0">
              <a:lnSpc>
                <a:spcPct val="90000"/>
              </a:lnSpc>
              <a:spcBef>
                <a:spcPts val="1000"/>
              </a:spcBef>
              <a:spcAft>
                <a:spcPts val="0"/>
              </a:spcAft>
              <a:buClr>
                <a:schemeClr val="dk1"/>
              </a:buClr>
              <a:buSzPts val="1500"/>
              <a:buFont typeface="Arial Narrow"/>
              <a:buChar char="●"/>
            </a:pPr>
            <a:r>
              <a:rPr lang="en-US" sz="1500" b="0" i="0" u="none" strike="noStrike" cap="none">
                <a:solidFill>
                  <a:schemeClr val="dk1"/>
                </a:solidFill>
                <a:latin typeface="Arial Narrow"/>
                <a:ea typeface="Arial Narrow"/>
                <a:cs typeface="Arial Narrow"/>
                <a:sym typeface="Arial Narrow"/>
              </a:rPr>
              <a:t>Engineering</a:t>
            </a:r>
            <a:endParaRPr sz="1500" b="0" i="0" u="none" strike="noStrike" cap="none">
              <a:solidFill>
                <a:schemeClr val="dk1"/>
              </a:solidFill>
              <a:latin typeface="Arial Narrow"/>
              <a:ea typeface="Arial Narrow"/>
              <a:cs typeface="Arial Narrow"/>
              <a:sym typeface="Arial Narrow"/>
            </a:endParaRPr>
          </a:p>
          <a:p>
            <a:pPr marL="609600" marR="0" lvl="0" indent="-400050" algn="l" rtl="0">
              <a:lnSpc>
                <a:spcPct val="90000"/>
              </a:lnSpc>
              <a:spcBef>
                <a:spcPts val="1000"/>
              </a:spcBef>
              <a:spcAft>
                <a:spcPts val="0"/>
              </a:spcAft>
              <a:buClr>
                <a:schemeClr val="dk1"/>
              </a:buClr>
              <a:buSzPts val="1500"/>
              <a:buFont typeface="Arial Narrow"/>
              <a:buChar char="●"/>
            </a:pPr>
            <a:r>
              <a:rPr lang="en-US" sz="1500" b="0" i="0" u="none" strike="noStrike" cap="none">
                <a:solidFill>
                  <a:schemeClr val="dk1"/>
                </a:solidFill>
                <a:latin typeface="Arial Narrow"/>
                <a:ea typeface="Arial Narrow"/>
                <a:cs typeface="Arial Narrow"/>
                <a:sym typeface="Arial Narrow"/>
              </a:rPr>
              <a:t>Graduate School</a:t>
            </a:r>
            <a:endParaRPr sz="1500" b="0" i="0" u="none" strike="noStrike" cap="none">
              <a:solidFill>
                <a:schemeClr val="dk1"/>
              </a:solidFill>
              <a:latin typeface="Arial Narrow"/>
              <a:ea typeface="Arial Narrow"/>
              <a:cs typeface="Arial Narrow"/>
              <a:sym typeface="Arial Narrow"/>
            </a:endParaRPr>
          </a:p>
          <a:p>
            <a:pPr marL="609600" marR="0" lvl="0" indent="-400050" algn="l" rtl="0">
              <a:lnSpc>
                <a:spcPct val="90000"/>
              </a:lnSpc>
              <a:spcBef>
                <a:spcPts val="1000"/>
              </a:spcBef>
              <a:spcAft>
                <a:spcPts val="0"/>
              </a:spcAft>
              <a:buClr>
                <a:schemeClr val="dk1"/>
              </a:buClr>
              <a:buSzPts val="1500"/>
              <a:buFont typeface="Arial Narrow"/>
              <a:buChar char="●"/>
            </a:pPr>
            <a:r>
              <a:rPr lang="en-US" sz="1500">
                <a:solidFill>
                  <a:schemeClr val="dk1"/>
                </a:solidFill>
                <a:latin typeface="Arial Narrow"/>
                <a:ea typeface="Arial Narrow"/>
                <a:cs typeface="Arial Narrow"/>
                <a:sym typeface="Arial Narrow"/>
              </a:rPr>
              <a:t>Honors College</a:t>
            </a:r>
            <a:endParaRPr sz="1500" b="0" i="0" u="none" strike="noStrike" cap="none">
              <a:solidFill>
                <a:schemeClr val="dk1"/>
              </a:solidFill>
              <a:latin typeface="Arial Narrow"/>
              <a:ea typeface="Arial Narrow"/>
              <a:cs typeface="Arial Narrow"/>
              <a:sym typeface="Arial Narrow"/>
            </a:endParaRPr>
          </a:p>
          <a:p>
            <a:pPr marL="609600" marR="0" lvl="0" indent="-400050" algn="l" rtl="0">
              <a:lnSpc>
                <a:spcPct val="90000"/>
              </a:lnSpc>
              <a:spcBef>
                <a:spcPts val="1000"/>
              </a:spcBef>
              <a:spcAft>
                <a:spcPts val="0"/>
              </a:spcAft>
              <a:buClr>
                <a:schemeClr val="dk1"/>
              </a:buClr>
              <a:buSzPts val="1500"/>
              <a:buFont typeface="Arial Narrow"/>
              <a:buChar char="●"/>
            </a:pPr>
            <a:r>
              <a:rPr lang="en-US" sz="1500">
                <a:solidFill>
                  <a:schemeClr val="dk1"/>
                </a:solidFill>
                <a:latin typeface="Arial Narrow"/>
                <a:ea typeface="Arial Narrow"/>
                <a:cs typeface="Arial Narrow"/>
                <a:sym typeface="Arial Narrow"/>
              </a:rPr>
              <a:t>Levine Scholars </a:t>
            </a:r>
            <a:endParaRPr sz="1500" b="0" i="0" u="none" strike="noStrike" cap="none">
              <a:solidFill>
                <a:schemeClr val="dk1"/>
              </a:solidFill>
              <a:latin typeface="Arial Narrow"/>
              <a:ea typeface="Arial Narrow"/>
              <a:cs typeface="Arial Narrow"/>
              <a:sym typeface="Arial Narrow"/>
            </a:endParaRPr>
          </a:p>
          <a:p>
            <a:pPr marL="609600" marR="0" lvl="0" indent="-400050" algn="l" rtl="0">
              <a:lnSpc>
                <a:spcPct val="90000"/>
              </a:lnSpc>
              <a:spcBef>
                <a:spcPts val="1000"/>
              </a:spcBef>
              <a:spcAft>
                <a:spcPts val="0"/>
              </a:spcAft>
              <a:buClr>
                <a:schemeClr val="dk1"/>
              </a:buClr>
              <a:buSzPts val="1500"/>
              <a:buFont typeface="Arial Narrow"/>
              <a:buChar char="●"/>
            </a:pPr>
            <a:r>
              <a:rPr lang="en-US" sz="1500" b="0" i="0" u="none" strike="noStrike" cap="none">
                <a:solidFill>
                  <a:schemeClr val="dk1"/>
                </a:solidFill>
                <a:latin typeface="Arial Narrow"/>
                <a:ea typeface="Arial Narrow"/>
                <a:cs typeface="Arial Narrow"/>
                <a:sym typeface="Arial Narrow"/>
              </a:rPr>
              <a:t>School of Professional Studies</a:t>
            </a:r>
            <a:endParaRPr sz="1500" b="0" i="0" u="none" strike="noStrike" cap="none">
              <a:solidFill>
                <a:schemeClr val="dk1"/>
              </a:solidFill>
              <a:latin typeface="Arial Narrow"/>
              <a:ea typeface="Arial Narrow"/>
              <a:cs typeface="Arial Narrow"/>
              <a:sym typeface="Arial Narrow"/>
            </a:endParaRPr>
          </a:p>
          <a:p>
            <a:pPr marL="609600" marR="0" lvl="0" indent="-400050" algn="l" rtl="0">
              <a:lnSpc>
                <a:spcPct val="90000"/>
              </a:lnSpc>
              <a:spcBef>
                <a:spcPts val="1000"/>
              </a:spcBef>
              <a:spcAft>
                <a:spcPts val="0"/>
              </a:spcAft>
              <a:buClr>
                <a:schemeClr val="dk1"/>
              </a:buClr>
              <a:buSzPts val="1500"/>
              <a:buFont typeface="Arial Narrow"/>
              <a:buChar char="●"/>
            </a:pPr>
            <a:r>
              <a:rPr lang="en-US" sz="1500" b="0" i="0" u="none" strike="noStrike" cap="none">
                <a:solidFill>
                  <a:schemeClr val="dk1"/>
                </a:solidFill>
                <a:latin typeface="Arial Narrow"/>
                <a:ea typeface="Arial Narrow"/>
                <a:cs typeface="Arial Narrow"/>
                <a:sym typeface="Arial Narrow"/>
              </a:rPr>
              <a:t>Student Affairs</a:t>
            </a:r>
            <a:endParaRPr sz="1500" b="0" i="0" u="none" strike="noStrike" cap="none">
              <a:solidFill>
                <a:schemeClr val="dk1"/>
              </a:solidFill>
              <a:latin typeface="Arial Narrow"/>
              <a:ea typeface="Arial Narrow"/>
              <a:cs typeface="Arial Narrow"/>
              <a:sym typeface="Arial Narrow"/>
            </a:endParaRPr>
          </a:p>
          <a:p>
            <a:pPr marL="609600" marR="0" lvl="0" indent="-400050" algn="l" rtl="0">
              <a:lnSpc>
                <a:spcPct val="90000"/>
              </a:lnSpc>
              <a:spcBef>
                <a:spcPts val="1000"/>
              </a:spcBef>
              <a:spcAft>
                <a:spcPts val="0"/>
              </a:spcAft>
              <a:buClr>
                <a:schemeClr val="dk1"/>
              </a:buClr>
              <a:buSzPts val="1500"/>
              <a:buFont typeface="Arial Narrow"/>
              <a:buChar char="●"/>
            </a:pPr>
            <a:r>
              <a:rPr lang="en-US" sz="1500" b="0" i="0" u="none" strike="noStrike" cap="none">
                <a:solidFill>
                  <a:schemeClr val="dk1"/>
                </a:solidFill>
                <a:latin typeface="Arial Narrow"/>
                <a:ea typeface="Arial Narrow"/>
                <a:cs typeface="Arial Narrow"/>
                <a:sym typeface="Arial Narrow"/>
              </a:rPr>
              <a:t>UCOL</a:t>
            </a:r>
            <a:endParaRPr sz="15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5" name="Google Shape;105;g216ecc0155b_0_84"/>
          <p:cNvSpPr txBox="1"/>
          <p:nvPr/>
        </p:nvSpPr>
        <p:spPr>
          <a:xfrm>
            <a:off x="6738850" y="2180825"/>
            <a:ext cx="2056500" cy="3160500"/>
          </a:xfrm>
          <a:prstGeom prst="rect">
            <a:avLst/>
          </a:prstGeom>
          <a:noFill/>
          <a:ln>
            <a:noFill/>
          </a:ln>
        </p:spPr>
        <p:txBody>
          <a:bodyPr spcFirstLastPara="1" wrap="square" lIns="91425" tIns="91425" rIns="91425" bIns="91425" anchor="t" anchorCtr="0">
            <a:spAutoFit/>
          </a:bodyPr>
          <a:lstStyle/>
          <a:p>
            <a:pPr marL="609600" marR="0" lvl="0" indent="-400050" algn="l" rtl="0">
              <a:lnSpc>
                <a:spcPct val="90000"/>
              </a:lnSpc>
              <a:spcBef>
                <a:spcPts val="1000"/>
              </a:spcBef>
              <a:spcAft>
                <a:spcPts val="0"/>
              </a:spcAft>
              <a:buClr>
                <a:schemeClr val="dk1"/>
              </a:buClr>
              <a:buSzPts val="1500"/>
              <a:buFont typeface="Arial Narrow"/>
              <a:buChar char="●"/>
            </a:pPr>
            <a:r>
              <a:rPr lang="en-US" sz="1500" b="0" i="0" u="none" strike="noStrike" cap="none">
                <a:solidFill>
                  <a:schemeClr val="dk1"/>
                </a:solidFill>
                <a:latin typeface="Arial Narrow"/>
                <a:ea typeface="Arial Narrow"/>
                <a:cs typeface="Arial Narrow"/>
                <a:sym typeface="Arial Narrow"/>
              </a:rPr>
              <a:t>Academic Affairs</a:t>
            </a:r>
            <a:endParaRPr sz="1500" b="0" i="0" u="none" strike="noStrike" cap="none">
              <a:solidFill>
                <a:schemeClr val="dk1"/>
              </a:solidFill>
              <a:latin typeface="Arial Narrow"/>
              <a:ea typeface="Arial Narrow"/>
              <a:cs typeface="Arial Narrow"/>
              <a:sym typeface="Arial Narrow"/>
            </a:endParaRPr>
          </a:p>
          <a:p>
            <a:pPr marL="609600" marR="0" lvl="0" indent="-400050" algn="l" rtl="0">
              <a:lnSpc>
                <a:spcPct val="90000"/>
              </a:lnSpc>
              <a:spcBef>
                <a:spcPts val="1000"/>
              </a:spcBef>
              <a:spcAft>
                <a:spcPts val="0"/>
              </a:spcAft>
              <a:buClr>
                <a:schemeClr val="dk1"/>
              </a:buClr>
              <a:buSzPts val="1500"/>
              <a:buFont typeface="Arial Narrow"/>
              <a:buChar char="●"/>
            </a:pPr>
            <a:r>
              <a:rPr lang="en-US" sz="1500" b="0" i="0" u="none" strike="noStrike" cap="none">
                <a:solidFill>
                  <a:schemeClr val="dk1"/>
                </a:solidFill>
                <a:latin typeface="Arial Narrow"/>
                <a:ea typeface="Arial Narrow"/>
                <a:cs typeface="Arial Narrow"/>
                <a:sym typeface="Arial Narrow"/>
              </a:rPr>
              <a:t>A</a:t>
            </a:r>
            <a:r>
              <a:rPr lang="en-US" sz="1500">
                <a:solidFill>
                  <a:schemeClr val="dk1"/>
                </a:solidFill>
                <a:latin typeface="Arial Narrow"/>
                <a:ea typeface="Arial Narrow"/>
                <a:cs typeface="Arial Narrow"/>
                <a:sym typeface="Arial Narrow"/>
              </a:rPr>
              <a:t>lumni Association</a:t>
            </a:r>
            <a:endParaRPr sz="1500" b="0" i="0" u="none" strike="noStrike" cap="none">
              <a:solidFill>
                <a:schemeClr val="dk1"/>
              </a:solidFill>
              <a:latin typeface="Arial Narrow"/>
              <a:ea typeface="Arial Narrow"/>
              <a:cs typeface="Arial Narrow"/>
              <a:sym typeface="Arial Narrow"/>
            </a:endParaRPr>
          </a:p>
          <a:p>
            <a:pPr marL="609600" marR="0" lvl="0" indent="-400050" algn="l" rtl="0">
              <a:lnSpc>
                <a:spcPct val="90000"/>
              </a:lnSpc>
              <a:spcBef>
                <a:spcPts val="1000"/>
              </a:spcBef>
              <a:spcAft>
                <a:spcPts val="0"/>
              </a:spcAft>
              <a:buClr>
                <a:schemeClr val="dk1"/>
              </a:buClr>
              <a:buSzPts val="1500"/>
              <a:buFont typeface="Arial Narrow"/>
              <a:buChar char="●"/>
            </a:pPr>
            <a:r>
              <a:rPr lang="en-US" sz="1500" b="0" i="0" u="none" strike="noStrike" cap="none">
                <a:solidFill>
                  <a:schemeClr val="dk1"/>
                </a:solidFill>
                <a:latin typeface="Arial Narrow"/>
                <a:ea typeface="Arial Narrow"/>
                <a:cs typeface="Arial Narrow"/>
                <a:sym typeface="Arial Narrow"/>
              </a:rPr>
              <a:t>Arts + Architecture</a:t>
            </a:r>
            <a:endParaRPr sz="1500" b="0" i="0" u="none" strike="noStrike" cap="none">
              <a:solidFill>
                <a:schemeClr val="dk1"/>
              </a:solidFill>
              <a:latin typeface="Arial Narrow"/>
              <a:ea typeface="Arial Narrow"/>
              <a:cs typeface="Arial Narrow"/>
              <a:sym typeface="Arial Narrow"/>
            </a:endParaRPr>
          </a:p>
          <a:p>
            <a:pPr marL="609600" marR="0" lvl="0" indent="-400050" algn="l" rtl="0">
              <a:lnSpc>
                <a:spcPct val="90000"/>
              </a:lnSpc>
              <a:spcBef>
                <a:spcPts val="1000"/>
              </a:spcBef>
              <a:spcAft>
                <a:spcPts val="0"/>
              </a:spcAft>
              <a:buClr>
                <a:schemeClr val="dk1"/>
              </a:buClr>
              <a:buSzPts val="1500"/>
              <a:buFont typeface="Arial Narrow"/>
              <a:buChar char="●"/>
            </a:pPr>
            <a:r>
              <a:rPr lang="en-US" sz="1500" b="0" i="0" u="none" strike="noStrike" cap="none">
                <a:solidFill>
                  <a:schemeClr val="dk1"/>
                </a:solidFill>
                <a:latin typeface="Arial Narrow"/>
                <a:ea typeface="Arial Narrow"/>
                <a:cs typeface="Arial Narrow"/>
                <a:sym typeface="Arial Narrow"/>
              </a:rPr>
              <a:t>Athletics</a:t>
            </a:r>
            <a:endParaRPr sz="1500" b="0" i="0" u="none" strike="noStrike" cap="none">
              <a:solidFill>
                <a:schemeClr val="dk1"/>
              </a:solidFill>
              <a:latin typeface="Arial Narrow"/>
              <a:ea typeface="Arial Narrow"/>
              <a:cs typeface="Arial Narrow"/>
              <a:sym typeface="Arial Narrow"/>
            </a:endParaRPr>
          </a:p>
          <a:p>
            <a:pPr marL="609600" marR="0" lvl="0" indent="-400050" algn="l" rtl="0">
              <a:lnSpc>
                <a:spcPct val="90000"/>
              </a:lnSpc>
              <a:spcBef>
                <a:spcPts val="1000"/>
              </a:spcBef>
              <a:spcAft>
                <a:spcPts val="0"/>
              </a:spcAft>
              <a:buClr>
                <a:schemeClr val="dk1"/>
              </a:buClr>
              <a:buSzPts val="1500"/>
              <a:buFont typeface="Arial Narrow"/>
              <a:buChar char="●"/>
            </a:pPr>
            <a:r>
              <a:rPr lang="en-US" sz="1500" b="0" i="0" u="none" strike="noStrike" cap="none">
                <a:solidFill>
                  <a:schemeClr val="dk1"/>
                </a:solidFill>
                <a:latin typeface="Arial Narrow"/>
                <a:ea typeface="Arial Narrow"/>
                <a:cs typeface="Arial Narrow"/>
                <a:sym typeface="Arial Narrow"/>
              </a:rPr>
              <a:t>BCOB</a:t>
            </a:r>
            <a:endParaRPr sz="1500" b="0" i="0" u="none" strike="noStrike" cap="none">
              <a:solidFill>
                <a:schemeClr val="dk1"/>
              </a:solidFill>
              <a:latin typeface="Arial Narrow"/>
              <a:ea typeface="Arial Narrow"/>
              <a:cs typeface="Arial Narrow"/>
              <a:sym typeface="Arial Narrow"/>
            </a:endParaRPr>
          </a:p>
          <a:p>
            <a:pPr marL="609600" marR="0" lvl="0" indent="-400050" algn="l" rtl="0">
              <a:lnSpc>
                <a:spcPct val="90000"/>
              </a:lnSpc>
              <a:spcBef>
                <a:spcPts val="1000"/>
              </a:spcBef>
              <a:spcAft>
                <a:spcPts val="0"/>
              </a:spcAft>
              <a:buClr>
                <a:schemeClr val="dk1"/>
              </a:buClr>
              <a:buSzPts val="1500"/>
              <a:buFont typeface="Arial Narrow"/>
              <a:buChar char="●"/>
            </a:pPr>
            <a:r>
              <a:rPr lang="en-US" sz="1500" b="0" i="0" u="none" strike="noStrike" cap="none">
                <a:solidFill>
                  <a:schemeClr val="dk1"/>
                </a:solidFill>
                <a:latin typeface="Arial Narrow"/>
                <a:ea typeface="Arial Narrow"/>
                <a:cs typeface="Arial Narrow"/>
                <a:sym typeface="Arial Narrow"/>
              </a:rPr>
              <a:t>Business Affairs</a:t>
            </a:r>
            <a:endParaRPr sz="1500" b="0" i="0" u="none" strike="noStrike" cap="none">
              <a:solidFill>
                <a:schemeClr val="dk1"/>
              </a:solidFill>
              <a:latin typeface="Arial Narrow"/>
              <a:ea typeface="Arial Narrow"/>
              <a:cs typeface="Arial Narrow"/>
              <a:sym typeface="Arial Narrow"/>
            </a:endParaRPr>
          </a:p>
          <a:p>
            <a:pPr marL="609600" marR="0" lvl="0" indent="-400050" algn="l" rtl="0">
              <a:lnSpc>
                <a:spcPct val="90000"/>
              </a:lnSpc>
              <a:spcBef>
                <a:spcPts val="1000"/>
              </a:spcBef>
              <a:spcAft>
                <a:spcPts val="0"/>
              </a:spcAft>
              <a:buClr>
                <a:schemeClr val="dk1"/>
              </a:buClr>
              <a:buSzPts val="1500"/>
              <a:buFont typeface="Arial Narrow"/>
              <a:buChar char="●"/>
            </a:pPr>
            <a:r>
              <a:rPr lang="en-US" sz="1500" b="0" i="0" u="none" strike="noStrike" cap="none">
                <a:solidFill>
                  <a:schemeClr val="dk1"/>
                </a:solidFill>
                <a:latin typeface="Arial Narrow"/>
                <a:ea typeface="Arial Narrow"/>
                <a:cs typeface="Arial Narrow"/>
                <a:sym typeface="Arial Narrow"/>
              </a:rPr>
              <a:t>CCI</a:t>
            </a:r>
            <a:endParaRPr sz="1500" b="0" i="0" u="none" strike="noStrike" cap="none">
              <a:solidFill>
                <a:schemeClr val="dk1"/>
              </a:solidFill>
              <a:latin typeface="Arial Narrow"/>
              <a:ea typeface="Arial Narrow"/>
              <a:cs typeface="Arial Narrow"/>
              <a:sym typeface="Arial Narrow"/>
            </a:endParaRPr>
          </a:p>
          <a:p>
            <a:pPr marL="609600" marR="0" lvl="0" indent="-400050" algn="l" rtl="0">
              <a:lnSpc>
                <a:spcPct val="90000"/>
              </a:lnSpc>
              <a:spcBef>
                <a:spcPts val="1000"/>
              </a:spcBef>
              <a:spcAft>
                <a:spcPts val="0"/>
              </a:spcAft>
              <a:buClr>
                <a:schemeClr val="dk1"/>
              </a:buClr>
              <a:buSzPts val="1500"/>
              <a:buFont typeface="Arial Narrow"/>
              <a:buChar char="●"/>
            </a:pPr>
            <a:r>
              <a:rPr lang="en-US" sz="1500" b="0" i="0" u="none" strike="noStrike" cap="none">
                <a:solidFill>
                  <a:schemeClr val="dk1"/>
                </a:solidFill>
                <a:latin typeface="Arial Narrow"/>
                <a:ea typeface="Arial Narrow"/>
                <a:cs typeface="Arial Narrow"/>
                <a:sym typeface="Arial Narrow"/>
              </a:rPr>
              <a:t>CHHS</a:t>
            </a:r>
            <a:endParaRPr sz="1400" b="0" i="0" u="none" strike="noStrike" cap="none">
              <a:solidFill>
                <a:srgbClr val="000000"/>
              </a:solidFill>
              <a:latin typeface="Calibri"/>
              <a:ea typeface="Calibri"/>
              <a:cs typeface="Calibri"/>
              <a:sym typeface="Calibri"/>
            </a:endParaRPr>
          </a:p>
        </p:txBody>
      </p:sp>
      <p:pic>
        <p:nvPicPr>
          <p:cNvPr id="106" name="Google Shape;106;g216ecc0155b_0_84"/>
          <p:cNvPicPr preferRelativeResize="0"/>
          <p:nvPr/>
        </p:nvPicPr>
        <p:blipFill rotWithShape="1">
          <a:blip r:embed="rId3">
            <a:alphaModFix/>
          </a:blip>
          <a:srcRect l="14880" t="27522" r="16291" b="20341"/>
          <a:stretch/>
        </p:blipFill>
        <p:spPr>
          <a:xfrm>
            <a:off x="264723" y="4631875"/>
            <a:ext cx="2998799" cy="1277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0daa1684f9_2_96"/>
          <p:cNvSpPr txBox="1"/>
          <p:nvPr/>
        </p:nvSpPr>
        <p:spPr>
          <a:xfrm>
            <a:off x="6373125" y="4366301"/>
            <a:ext cx="2379900" cy="969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3200" b="1" i="0" u="none" strike="noStrike" cap="none">
                <a:solidFill>
                  <a:srgbClr val="000000"/>
                </a:solidFill>
                <a:latin typeface="Arial Narrow"/>
                <a:ea typeface="Arial Narrow"/>
                <a:cs typeface="Arial Narrow"/>
                <a:sym typeface="Arial Narrow"/>
              </a:rPr>
              <a:t>       1,300</a:t>
            </a:r>
            <a:endParaRPr sz="3200" b="1" i="0" u="none" strike="noStrike" cap="none">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2800"/>
              <a:buFont typeface="Arial"/>
              <a:buNone/>
            </a:pPr>
            <a:r>
              <a:rPr lang="en-US" sz="2500" b="1" i="0" u="none" strike="noStrike" cap="none">
                <a:solidFill>
                  <a:srgbClr val="000000"/>
                </a:solidFill>
                <a:latin typeface="Arial Narrow"/>
                <a:ea typeface="Arial Narrow"/>
                <a:cs typeface="Arial Narrow"/>
                <a:sym typeface="Arial Narrow"/>
              </a:rPr>
              <a:t>STUDENT GIFTS</a:t>
            </a:r>
            <a:endParaRPr sz="2500" b="1" i="0" u="none" strike="noStrike" cap="none">
              <a:solidFill>
                <a:srgbClr val="000000"/>
              </a:solidFill>
              <a:latin typeface="Arial Narrow"/>
              <a:ea typeface="Arial Narrow"/>
              <a:cs typeface="Arial Narrow"/>
              <a:sym typeface="Arial Narrow"/>
            </a:endParaRPr>
          </a:p>
        </p:txBody>
      </p:sp>
      <p:sp>
        <p:nvSpPr>
          <p:cNvPr id="112" name="Google Shape;112;g10daa1684f9_2_96"/>
          <p:cNvSpPr txBox="1"/>
          <p:nvPr/>
        </p:nvSpPr>
        <p:spPr>
          <a:xfrm>
            <a:off x="1443400" y="2776650"/>
            <a:ext cx="1506000" cy="969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3200" b="1" i="0" u="none" strike="noStrike" cap="none">
                <a:solidFill>
                  <a:srgbClr val="000000"/>
                </a:solidFill>
                <a:latin typeface="Arial Narrow"/>
                <a:ea typeface="Arial Narrow"/>
                <a:cs typeface="Arial Narrow"/>
                <a:sym typeface="Arial Narrow"/>
              </a:rPr>
              <a:t> 4,300</a:t>
            </a:r>
            <a:endParaRPr sz="3200" b="1" i="0" u="none" strike="noStrike" cap="none">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2800"/>
              <a:buFont typeface="Arial"/>
              <a:buNone/>
            </a:pPr>
            <a:r>
              <a:rPr lang="en-US" sz="2500" b="1" i="0" u="none" strike="noStrike" cap="none">
                <a:solidFill>
                  <a:srgbClr val="000000"/>
                </a:solidFill>
                <a:latin typeface="Arial Narrow"/>
                <a:ea typeface="Arial Narrow"/>
                <a:cs typeface="Arial Narrow"/>
                <a:sym typeface="Arial Narrow"/>
              </a:rPr>
              <a:t>DONORS</a:t>
            </a:r>
            <a:endParaRPr sz="2500" b="1" i="0" u="none" strike="noStrike" cap="none">
              <a:solidFill>
                <a:srgbClr val="000000"/>
              </a:solidFill>
              <a:latin typeface="Arial Narrow"/>
              <a:ea typeface="Arial Narrow"/>
              <a:cs typeface="Arial Narrow"/>
              <a:sym typeface="Arial Narrow"/>
            </a:endParaRPr>
          </a:p>
        </p:txBody>
      </p:sp>
      <p:pic>
        <p:nvPicPr>
          <p:cNvPr id="113" name="Google Shape;113;g10daa1684f9_2_96"/>
          <p:cNvPicPr preferRelativeResize="0"/>
          <p:nvPr/>
        </p:nvPicPr>
        <p:blipFill rotWithShape="1">
          <a:blip r:embed="rId3">
            <a:alphaModFix/>
          </a:blip>
          <a:srcRect/>
          <a:stretch/>
        </p:blipFill>
        <p:spPr>
          <a:xfrm>
            <a:off x="4840288" y="1516213"/>
            <a:ext cx="1295150" cy="1296980"/>
          </a:xfrm>
          <a:prstGeom prst="rect">
            <a:avLst/>
          </a:prstGeom>
          <a:noFill/>
          <a:ln>
            <a:noFill/>
          </a:ln>
        </p:spPr>
      </p:pic>
      <p:sp>
        <p:nvSpPr>
          <p:cNvPr id="114" name="Google Shape;114;g10daa1684f9_2_96"/>
          <p:cNvSpPr txBox="1"/>
          <p:nvPr/>
        </p:nvSpPr>
        <p:spPr>
          <a:xfrm>
            <a:off x="4329563" y="2735439"/>
            <a:ext cx="2556000" cy="969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3200" b="1" i="0" u="none" strike="noStrike" cap="none">
                <a:solidFill>
                  <a:srgbClr val="000000"/>
                </a:solidFill>
                <a:latin typeface="Arial Narrow"/>
                <a:ea typeface="Arial Narrow"/>
                <a:cs typeface="Arial Narrow"/>
                <a:sym typeface="Arial Narrow"/>
              </a:rPr>
              <a:t>$3,000,000</a:t>
            </a:r>
            <a:endParaRPr sz="3200" b="1" i="0" u="none" strike="noStrike" cap="none">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2800"/>
              <a:buFont typeface="Arial"/>
              <a:buNone/>
            </a:pPr>
            <a:r>
              <a:rPr lang="en-US" sz="2500" b="1" i="0" u="none" strike="noStrike" cap="none">
                <a:solidFill>
                  <a:srgbClr val="000000"/>
                </a:solidFill>
                <a:latin typeface="Arial Narrow"/>
                <a:ea typeface="Arial Narrow"/>
                <a:cs typeface="Arial Narrow"/>
                <a:sym typeface="Arial Narrow"/>
              </a:rPr>
              <a:t>TOTAL DOLLARS</a:t>
            </a:r>
            <a:endParaRPr sz="1100" b="1" i="0" u="none" strike="noStrike" cap="none">
              <a:solidFill>
                <a:srgbClr val="000000"/>
              </a:solidFill>
              <a:latin typeface="Arial Narrow"/>
              <a:ea typeface="Arial Narrow"/>
              <a:cs typeface="Arial Narrow"/>
              <a:sym typeface="Arial Narrow"/>
            </a:endParaRPr>
          </a:p>
        </p:txBody>
      </p:sp>
      <p:pic>
        <p:nvPicPr>
          <p:cNvPr id="115" name="Google Shape;115;g10daa1684f9_2_96"/>
          <p:cNvPicPr preferRelativeResize="0"/>
          <p:nvPr/>
        </p:nvPicPr>
        <p:blipFill rotWithShape="1">
          <a:blip r:embed="rId4">
            <a:alphaModFix/>
          </a:blip>
          <a:srcRect/>
          <a:stretch/>
        </p:blipFill>
        <p:spPr>
          <a:xfrm>
            <a:off x="8302950" y="1058550"/>
            <a:ext cx="1174050" cy="1174050"/>
          </a:xfrm>
          <a:prstGeom prst="rect">
            <a:avLst/>
          </a:prstGeom>
          <a:noFill/>
          <a:ln>
            <a:noFill/>
          </a:ln>
        </p:spPr>
      </p:pic>
      <p:sp>
        <p:nvSpPr>
          <p:cNvPr id="116" name="Google Shape;116;g10daa1684f9_2_96"/>
          <p:cNvSpPr txBox="1"/>
          <p:nvPr/>
        </p:nvSpPr>
        <p:spPr>
          <a:xfrm>
            <a:off x="7972500" y="2301275"/>
            <a:ext cx="1878000" cy="969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3200" b="1" i="0" u="none" strike="noStrike" cap="none">
                <a:solidFill>
                  <a:srgbClr val="000000"/>
                </a:solidFill>
                <a:latin typeface="Arial Narrow"/>
                <a:ea typeface="Arial Narrow"/>
                <a:cs typeface="Arial Narrow"/>
                <a:sym typeface="Arial Narrow"/>
              </a:rPr>
              <a:t>5,800</a:t>
            </a:r>
            <a:endParaRPr sz="3200" b="1" i="0" u="none" strike="noStrike" cap="none">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2800"/>
              <a:buFont typeface="Arial"/>
              <a:buNone/>
            </a:pPr>
            <a:r>
              <a:rPr lang="en-US" sz="2500" b="1" i="0" u="none" strike="noStrike" cap="none">
                <a:solidFill>
                  <a:srgbClr val="000000"/>
                </a:solidFill>
                <a:latin typeface="Arial Narrow"/>
                <a:ea typeface="Arial Narrow"/>
                <a:cs typeface="Arial Narrow"/>
                <a:sym typeface="Arial Narrow"/>
              </a:rPr>
              <a:t>TOTAL GIFTS</a:t>
            </a:r>
            <a:endParaRPr sz="1100" b="1" i="0" u="none" strike="noStrike" cap="none">
              <a:solidFill>
                <a:srgbClr val="000000"/>
              </a:solidFill>
              <a:latin typeface="Arial Narrow"/>
              <a:ea typeface="Arial Narrow"/>
              <a:cs typeface="Arial Narrow"/>
              <a:sym typeface="Arial Narrow"/>
            </a:endParaRPr>
          </a:p>
        </p:txBody>
      </p:sp>
      <p:pic>
        <p:nvPicPr>
          <p:cNvPr id="117" name="Google Shape;117;g10daa1684f9_2_96"/>
          <p:cNvPicPr preferRelativeResize="0"/>
          <p:nvPr/>
        </p:nvPicPr>
        <p:blipFill rotWithShape="1">
          <a:blip r:embed="rId5">
            <a:alphaModFix/>
          </a:blip>
          <a:srcRect/>
          <a:stretch/>
        </p:blipFill>
        <p:spPr>
          <a:xfrm>
            <a:off x="10008375" y="3628363"/>
            <a:ext cx="1174050" cy="1174050"/>
          </a:xfrm>
          <a:prstGeom prst="rect">
            <a:avLst/>
          </a:prstGeom>
          <a:noFill/>
          <a:ln>
            <a:noFill/>
          </a:ln>
        </p:spPr>
      </p:pic>
      <p:sp>
        <p:nvSpPr>
          <p:cNvPr id="118" name="Google Shape;118;g10daa1684f9_2_96"/>
          <p:cNvSpPr txBox="1"/>
          <p:nvPr/>
        </p:nvSpPr>
        <p:spPr>
          <a:xfrm>
            <a:off x="9365851" y="4746713"/>
            <a:ext cx="2459100" cy="969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3200" b="1" i="0" u="none" strike="noStrike" cap="none">
                <a:solidFill>
                  <a:srgbClr val="000000"/>
                </a:solidFill>
                <a:latin typeface="Arial Narrow"/>
                <a:ea typeface="Arial Narrow"/>
                <a:cs typeface="Arial Narrow"/>
                <a:sym typeface="Arial Narrow"/>
              </a:rPr>
              <a:t>$525,000</a:t>
            </a:r>
            <a:endParaRPr sz="3200" b="1" i="0" u="none" strike="noStrike" cap="none">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2800"/>
              <a:buFont typeface="Arial"/>
              <a:buNone/>
            </a:pPr>
            <a:r>
              <a:rPr lang="en-US" sz="2500" b="1" i="0" u="none" strike="noStrike" cap="none">
                <a:solidFill>
                  <a:srgbClr val="000000"/>
                </a:solidFill>
                <a:latin typeface="Arial Narrow"/>
                <a:ea typeface="Arial Narrow"/>
                <a:cs typeface="Arial Narrow"/>
                <a:sym typeface="Arial Narrow"/>
              </a:rPr>
              <a:t>IN CHALLENGES</a:t>
            </a:r>
            <a:endParaRPr sz="2500" b="1" i="0" u="none" strike="noStrike" cap="none">
              <a:solidFill>
                <a:srgbClr val="000000"/>
              </a:solidFill>
              <a:latin typeface="Arial Narrow"/>
              <a:ea typeface="Arial Narrow"/>
              <a:cs typeface="Arial Narrow"/>
              <a:sym typeface="Arial Narrow"/>
            </a:endParaRPr>
          </a:p>
        </p:txBody>
      </p:sp>
      <p:sp>
        <p:nvSpPr>
          <p:cNvPr id="119" name="Google Shape;119;g10daa1684f9_2_96"/>
          <p:cNvSpPr txBox="1"/>
          <p:nvPr/>
        </p:nvSpPr>
        <p:spPr>
          <a:xfrm>
            <a:off x="2419052" y="4491913"/>
            <a:ext cx="2856600" cy="969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3200" b="1" i="0" u="none" strike="noStrike" cap="none">
                <a:solidFill>
                  <a:srgbClr val="000000"/>
                </a:solidFill>
                <a:latin typeface="Arial Narrow"/>
                <a:ea typeface="Arial Narrow"/>
                <a:cs typeface="Arial Narrow"/>
                <a:sym typeface="Arial Narrow"/>
              </a:rPr>
              <a:t>2,000</a:t>
            </a:r>
            <a:endParaRPr sz="3200" b="1" i="0" u="none" strike="noStrike" cap="none">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2800"/>
              <a:buFont typeface="Arial"/>
              <a:buNone/>
            </a:pPr>
            <a:r>
              <a:rPr lang="en-US" sz="2500" b="1" i="0" u="none" strike="noStrike" cap="none">
                <a:solidFill>
                  <a:srgbClr val="000000"/>
                </a:solidFill>
                <a:latin typeface="Arial Narrow"/>
                <a:ea typeface="Arial Narrow"/>
                <a:cs typeface="Arial Narrow"/>
                <a:sym typeface="Arial Narrow"/>
              </a:rPr>
              <a:t>Alumni Donors</a:t>
            </a:r>
            <a:endParaRPr sz="2500" b="1" i="0" u="none" strike="noStrike" cap="none">
              <a:solidFill>
                <a:srgbClr val="000000"/>
              </a:solidFill>
              <a:latin typeface="Arial Narrow"/>
              <a:ea typeface="Arial Narrow"/>
              <a:cs typeface="Arial Narrow"/>
              <a:sym typeface="Arial Narrow"/>
            </a:endParaRPr>
          </a:p>
        </p:txBody>
      </p:sp>
      <p:pic>
        <p:nvPicPr>
          <p:cNvPr id="120" name="Google Shape;120;g10daa1684f9_2_96"/>
          <p:cNvPicPr preferRelativeResize="0"/>
          <p:nvPr/>
        </p:nvPicPr>
        <p:blipFill rotWithShape="1">
          <a:blip r:embed="rId6">
            <a:alphaModFix/>
          </a:blip>
          <a:srcRect/>
          <a:stretch/>
        </p:blipFill>
        <p:spPr>
          <a:xfrm>
            <a:off x="3260325" y="3409752"/>
            <a:ext cx="1174050" cy="1174023"/>
          </a:xfrm>
          <a:prstGeom prst="rect">
            <a:avLst/>
          </a:prstGeom>
          <a:noFill/>
          <a:ln>
            <a:noFill/>
          </a:ln>
        </p:spPr>
      </p:pic>
      <p:pic>
        <p:nvPicPr>
          <p:cNvPr id="121" name="Google Shape;121;g10daa1684f9_2_96"/>
          <p:cNvPicPr preferRelativeResize="0"/>
          <p:nvPr/>
        </p:nvPicPr>
        <p:blipFill rotWithShape="1">
          <a:blip r:embed="rId7">
            <a:alphaModFix/>
          </a:blip>
          <a:srcRect/>
          <a:stretch/>
        </p:blipFill>
        <p:spPr>
          <a:xfrm>
            <a:off x="7132875" y="3420952"/>
            <a:ext cx="900400" cy="900421"/>
          </a:xfrm>
          <a:prstGeom prst="rect">
            <a:avLst/>
          </a:prstGeom>
          <a:noFill/>
          <a:ln>
            <a:noFill/>
          </a:ln>
        </p:spPr>
      </p:pic>
      <p:pic>
        <p:nvPicPr>
          <p:cNvPr id="122" name="Google Shape;122;g10daa1684f9_2_96"/>
          <p:cNvPicPr preferRelativeResize="0"/>
          <p:nvPr/>
        </p:nvPicPr>
        <p:blipFill rotWithShape="1">
          <a:blip r:embed="rId8">
            <a:alphaModFix/>
          </a:blip>
          <a:srcRect/>
          <a:stretch/>
        </p:blipFill>
        <p:spPr>
          <a:xfrm>
            <a:off x="8356837" y="5789051"/>
            <a:ext cx="692425" cy="690828"/>
          </a:xfrm>
          <a:prstGeom prst="rect">
            <a:avLst/>
          </a:prstGeom>
          <a:noFill/>
          <a:ln>
            <a:noFill/>
          </a:ln>
        </p:spPr>
      </p:pic>
      <p:sp>
        <p:nvSpPr>
          <p:cNvPr id="123" name="Google Shape;123;g10daa1684f9_2_96"/>
          <p:cNvSpPr txBox="1"/>
          <p:nvPr/>
        </p:nvSpPr>
        <p:spPr>
          <a:xfrm>
            <a:off x="9049264" y="5895951"/>
            <a:ext cx="1730700" cy="47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500" b="1" i="0" u="none" strike="noStrike" cap="none">
                <a:solidFill>
                  <a:srgbClr val="000000"/>
                </a:solidFill>
                <a:latin typeface="Arial Narrow"/>
                <a:ea typeface="Arial Narrow"/>
                <a:cs typeface="Arial Narrow"/>
                <a:sym typeface="Arial Narrow"/>
              </a:rPr>
              <a:t>50 STATES</a:t>
            </a:r>
            <a:endParaRPr sz="2500" b="1" i="0" u="none" strike="noStrike" cap="none">
              <a:solidFill>
                <a:srgbClr val="000000"/>
              </a:solidFill>
              <a:latin typeface="Arial Narrow"/>
              <a:ea typeface="Arial Narrow"/>
              <a:cs typeface="Arial Narrow"/>
              <a:sym typeface="Arial Narrow"/>
            </a:endParaRPr>
          </a:p>
        </p:txBody>
      </p:sp>
      <p:sp>
        <p:nvSpPr>
          <p:cNvPr id="124" name="Google Shape;124;g10daa1684f9_2_96"/>
          <p:cNvSpPr txBox="1"/>
          <p:nvPr/>
        </p:nvSpPr>
        <p:spPr>
          <a:xfrm>
            <a:off x="4666375" y="5925763"/>
            <a:ext cx="33669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3000" b="1" i="0" u="none" strike="noStrike" cap="none">
                <a:solidFill>
                  <a:srgbClr val="000000"/>
                </a:solidFill>
                <a:latin typeface="Arial Narrow"/>
                <a:ea typeface="Arial Narrow"/>
                <a:cs typeface="Arial Narrow"/>
                <a:sym typeface="Arial Narrow"/>
              </a:rPr>
              <a:t>175 AMBASSADORS</a:t>
            </a:r>
            <a:endParaRPr sz="2500" b="1" i="0" u="none" strike="noStrike" cap="none">
              <a:solidFill>
                <a:srgbClr val="000000"/>
              </a:solidFill>
              <a:latin typeface="Arial Narrow"/>
              <a:ea typeface="Arial Narrow"/>
              <a:cs typeface="Arial Narrow"/>
              <a:sym typeface="Arial Narrow"/>
            </a:endParaRPr>
          </a:p>
        </p:txBody>
      </p:sp>
      <p:pic>
        <p:nvPicPr>
          <p:cNvPr id="125" name="Google Shape;125;g10daa1684f9_2_96"/>
          <p:cNvPicPr preferRelativeResize="0"/>
          <p:nvPr/>
        </p:nvPicPr>
        <p:blipFill rotWithShape="1">
          <a:blip r:embed="rId9">
            <a:alphaModFix/>
          </a:blip>
          <a:srcRect/>
          <a:stretch/>
        </p:blipFill>
        <p:spPr>
          <a:xfrm>
            <a:off x="3447425" y="5461513"/>
            <a:ext cx="1295150" cy="1074050"/>
          </a:xfrm>
          <a:prstGeom prst="rect">
            <a:avLst/>
          </a:prstGeom>
          <a:noFill/>
          <a:ln>
            <a:noFill/>
          </a:ln>
        </p:spPr>
      </p:pic>
      <p:sp>
        <p:nvSpPr>
          <p:cNvPr id="126" name="Google Shape;126;g10daa1684f9_2_96"/>
          <p:cNvSpPr/>
          <p:nvPr/>
        </p:nvSpPr>
        <p:spPr>
          <a:xfrm>
            <a:off x="-267992" y="267850"/>
            <a:ext cx="7184700" cy="1026000"/>
          </a:xfrm>
          <a:prstGeom prst="parallelogram">
            <a:avLst>
              <a:gd name="adj" fmla="val 14583"/>
            </a:avLst>
          </a:prstGeom>
          <a:solidFill>
            <a:srgbClr val="A4966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27" name="Google Shape;127;g10daa1684f9_2_96"/>
          <p:cNvSpPr txBox="1"/>
          <p:nvPr/>
        </p:nvSpPr>
        <p:spPr>
          <a:xfrm>
            <a:off x="-152400" y="275163"/>
            <a:ext cx="7070700" cy="9852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5900"/>
              <a:buFont typeface="Arial"/>
              <a:buNone/>
            </a:pPr>
            <a:r>
              <a:rPr lang="en-US" sz="4800" b="1" i="0" u="none" strike="noStrike" cap="none">
                <a:solidFill>
                  <a:srgbClr val="F6F5F0"/>
                </a:solidFill>
                <a:latin typeface="Arial Narrow"/>
                <a:ea typeface="Arial Narrow"/>
                <a:cs typeface="Arial Narrow"/>
                <a:sym typeface="Arial Narrow"/>
              </a:rPr>
              <a:t>2023 GOAL BREAKDOWN</a:t>
            </a:r>
            <a:endParaRPr sz="800" b="0" i="0" u="none" strike="noStrike" cap="none">
              <a:solidFill>
                <a:srgbClr val="000000"/>
              </a:solidFill>
              <a:latin typeface="Arial"/>
              <a:ea typeface="Arial"/>
              <a:cs typeface="Arial"/>
              <a:sym typeface="Arial"/>
            </a:endParaRPr>
          </a:p>
        </p:txBody>
      </p:sp>
      <p:pic>
        <p:nvPicPr>
          <p:cNvPr id="128" name="Google Shape;128;g10daa1684f9_2_96"/>
          <p:cNvPicPr preferRelativeResize="0"/>
          <p:nvPr/>
        </p:nvPicPr>
        <p:blipFill rotWithShape="1">
          <a:blip r:embed="rId10">
            <a:alphaModFix/>
          </a:blip>
          <a:srcRect l="24767" t="27147" r="26058" b="29409"/>
          <a:stretch/>
        </p:blipFill>
        <p:spPr>
          <a:xfrm>
            <a:off x="1359150" y="1538529"/>
            <a:ext cx="1417425" cy="1252363"/>
          </a:xfrm>
          <a:prstGeom prst="rect">
            <a:avLst/>
          </a:prstGeom>
          <a:noFill/>
          <a:ln>
            <a:noFill/>
          </a:ln>
        </p:spPr>
      </p:pic>
      <p:sp>
        <p:nvSpPr>
          <p:cNvPr id="129" name="Google Shape;129;g10daa1684f9_2_96"/>
          <p:cNvSpPr txBox="1"/>
          <p:nvPr/>
        </p:nvSpPr>
        <p:spPr>
          <a:xfrm>
            <a:off x="461324" y="5018453"/>
            <a:ext cx="1787400" cy="1354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3200" b="1" i="0" u="none" strike="noStrike" cap="none">
                <a:solidFill>
                  <a:srgbClr val="A49665"/>
                </a:solidFill>
                <a:latin typeface="Arial Narrow"/>
                <a:ea typeface="Arial Narrow"/>
                <a:cs typeface="Arial Narrow"/>
                <a:sym typeface="Arial Narrow"/>
              </a:rPr>
              <a:t>900</a:t>
            </a:r>
            <a:endParaRPr sz="3200" b="1" i="0" u="none" strike="noStrike" cap="none">
              <a:solidFill>
                <a:srgbClr val="A49665"/>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2800"/>
              <a:buFont typeface="Arial"/>
              <a:buNone/>
            </a:pPr>
            <a:r>
              <a:rPr lang="en-US" sz="2500" b="1" i="0" u="none" strike="noStrike" cap="none">
                <a:solidFill>
                  <a:srgbClr val="A49665"/>
                </a:solidFill>
                <a:latin typeface="Arial Narrow"/>
                <a:ea typeface="Arial Narrow"/>
                <a:cs typeface="Arial Narrow"/>
                <a:sym typeface="Arial Narrow"/>
              </a:rPr>
              <a:t>Faculty &amp; Staff Donors</a:t>
            </a:r>
            <a:endParaRPr sz="2500" b="1" i="0" u="none" strike="noStrike" cap="none">
              <a:solidFill>
                <a:srgbClr val="A49665"/>
              </a:solidFill>
              <a:latin typeface="Arial Narrow"/>
              <a:ea typeface="Arial Narrow"/>
              <a:cs typeface="Arial Narrow"/>
              <a:sym typeface="Arial Narrow"/>
            </a:endParaRPr>
          </a:p>
        </p:txBody>
      </p:sp>
      <p:pic>
        <p:nvPicPr>
          <p:cNvPr id="130" name="Google Shape;130;g10daa1684f9_2_96"/>
          <p:cNvPicPr preferRelativeResize="0"/>
          <p:nvPr/>
        </p:nvPicPr>
        <p:blipFill rotWithShape="1">
          <a:blip r:embed="rId11">
            <a:alphaModFix/>
          </a:blip>
          <a:srcRect/>
          <a:stretch/>
        </p:blipFill>
        <p:spPr>
          <a:xfrm>
            <a:off x="839945" y="4321375"/>
            <a:ext cx="1030166" cy="970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17e0d6b682_0_162"/>
          <p:cNvSpPr/>
          <p:nvPr/>
        </p:nvSpPr>
        <p:spPr>
          <a:xfrm>
            <a:off x="0" y="6492875"/>
            <a:ext cx="12192000" cy="365100"/>
          </a:xfrm>
          <a:prstGeom prst="rect">
            <a:avLst/>
          </a:prstGeom>
          <a:solidFill>
            <a:srgbClr val="0050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6" name="Google Shape;136;g217e0d6b682_0_162"/>
          <p:cNvPicPr preferRelativeResize="0"/>
          <p:nvPr/>
        </p:nvPicPr>
        <p:blipFill rotWithShape="1">
          <a:blip r:embed="rId3">
            <a:alphaModFix/>
          </a:blip>
          <a:srcRect/>
          <a:stretch/>
        </p:blipFill>
        <p:spPr>
          <a:xfrm>
            <a:off x="10995582" y="5243013"/>
            <a:ext cx="716437" cy="844579"/>
          </a:xfrm>
          <a:prstGeom prst="rect">
            <a:avLst/>
          </a:prstGeom>
          <a:noFill/>
          <a:ln>
            <a:noFill/>
          </a:ln>
        </p:spPr>
      </p:pic>
      <p:pic>
        <p:nvPicPr>
          <p:cNvPr id="137" name="Google Shape;137;g217e0d6b682_0_162"/>
          <p:cNvPicPr preferRelativeResize="0"/>
          <p:nvPr/>
        </p:nvPicPr>
        <p:blipFill rotWithShape="1">
          <a:blip r:embed="rId4">
            <a:alphaModFix/>
          </a:blip>
          <a:srcRect/>
          <a:stretch/>
        </p:blipFill>
        <p:spPr>
          <a:xfrm>
            <a:off x="244175" y="1344150"/>
            <a:ext cx="5391150" cy="4743450"/>
          </a:xfrm>
          <a:prstGeom prst="rect">
            <a:avLst/>
          </a:prstGeom>
          <a:noFill/>
          <a:ln>
            <a:noFill/>
          </a:ln>
        </p:spPr>
      </p:pic>
      <p:sp>
        <p:nvSpPr>
          <p:cNvPr id="138" name="Google Shape;138;g217e0d6b682_0_162"/>
          <p:cNvSpPr/>
          <p:nvPr/>
        </p:nvSpPr>
        <p:spPr>
          <a:xfrm>
            <a:off x="-390950" y="338475"/>
            <a:ext cx="5388600" cy="769500"/>
          </a:xfrm>
          <a:prstGeom prst="parallelogram">
            <a:avLst>
              <a:gd name="adj" fmla="val 14583"/>
            </a:avLst>
          </a:prstGeom>
          <a:solidFill>
            <a:srgbClr val="A496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9" name="Google Shape;139;g217e0d6b682_0_162"/>
          <p:cNvPicPr preferRelativeResize="0"/>
          <p:nvPr/>
        </p:nvPicPr>
        <p:blipFill rotWithShape="1">
          <a:blip r:embed="rId5">
            <a:alphaModFix/>
          </a:blip>
          <a:srcRect/>
          <a:stretch/>
        </p:blipFill>
        <p:spPr>
          <a:xfrm>
            <a:off x="5879700" y="911525"/>
            <a:ext cx="5224126" cy="3726001"/>
          </a:xfrm>
          <a:prstGeom prst="rect">
            <a:avLst/>
          </a:prstGeom>
          <a:noFill/>
          <a:ln>
            <a:noFill/>
          </a:ln>
        </p:spPr>
      </p:pic>
      <p:sp>
        <p:nvSpPr>
          <p:cNvPr id="140" name="Google Shape;140;g217e0d6b682_0_162"/>
          <p:cNvSpPr txBox="1"/>
          <p:nvPr/>
        </p:nvSpPr>
        <p:spPr>
          <a:xfrm>
            <a:off x="-234650" y="292275"/>
            <a:ext cx="53031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F6F5F0"/>
                </a:solidFill>
                <a:latin typeface="Arial Narrow"/>
                <a:ea typeface="Arial Narrow"/>
                <a:cs typeface="Arial Narrow"/>
                <a:sym typeface="Arial Narrow"/>
              </a:rPr>
              <a:t>THE STAND OUTS</a:t>
            </a:r>
            <a:endParaRPr sz="1400" b="0" i="0" u="none" strike="noStrike" cap="none">
              <a:solidFill>
                <a:srgbClr val="000000"/>
              </a:solidFill>
              <a:latin typeface="Arial"/>
              <a:ea typeface="Arial"/>
              <a:cs typeface="Arial"/>
              <a:sym typeface="Arial"/>
            </a:endParaRPr>
          </a:p>
        </p:txBody>
      </p:sp>
      <p:pic>
        <p:nvPicPr>
          <p:cNvPr id="141" name="Google Shape;141;g217e0d6b682_0_162"/>
          <p:cNvPicPr preferRelativeResize="0"/>
          <p:nvPr/>
        </p:nvPicPr>
        <p:blipFill rotWithShape="1">
          <a:blip r:embed="rId6">
            <a:alphaModFix/>
          </a:blip>
          <a:srcRect/>
          <a:stretch/>
        </p:blipFill>
        <p:spPr>
          <a:xfrm rot="619837">
            <a:off x="9671608" y="392630"/>
            <a:ext cx="2209108" cy="1242588"/>
          </a:xfrm>
          <a:prstGeom prst="rect">
            <a:avLst/>
          </a:prstGeom>
          <a:noFill/>
          <a:ln>
            <a:noFill/>
          </a:ln>
        </p:spPr>
      </p:pic>
      <p:pic>
        <p:nvPicPr>
          <p:cNvPr id="142" name="Google Shape;142;g217e0d6b682_0_162"/>
          <p:cNvPicPr preferRelativeResize="0"/>
          <p:nvPr/>
        </p:nvPicPr>
        <p:blipFill rotWithShape="1">
          <a:blip r:embed="rId7">
            <a:alphaModFix/>
          </a:blip>
          <a:srcRect/>
          <a:stretch/>
        </p:blipFill>
        <p:spPr>
          <a:xfrm rot="-651433">
            <a:off x="5809498" y="4246605"/>
            <a:ext cx="2731030" cy="1536465"/>
          </a:xfrm>
          <a:prstGeom prst="rect">
            <a:avLst/>
          </a:prstGeom>
          <a:noFill/>
          <a:ln>
            <a:noFill/>
          </a:ln>
        </p:spPr>
      </p:pic>
      <p:pic>
        <p:nvPicPr>
          <p:cNvPr id="143" name="Google Shape;143;g217e0d6b682_0_162"/>
          <p:cNvPicPr preferRelativeResize="0"/>
          <p:nvPr/>
        </p:nvPicPr>
        <p:blipFill rotWithShape="1">
          <a:blip r:embed="rId8">
            <a:alphaModFix/>
          </a:blip>
          <a:srcRect/>
          <a:stretch/>
        </p:blipFill>
        <p:spPr>
          <a:xfrm>
            <a:off x="7871675" y="4712650"/>
            <a:ext cx="3962815" cy="1605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17e0d6b682_0_83"/>
          <p:cNvSpPr/>
          <p:nvPr/>
        </p:nvSpPr>
        <p:spPr>
          <a:xfrm>
            <a:off x="-14375" y="3600"/>
            <a:ext cx="12192000" cy="6858000"/>
          </a:xfrm>
          <a:prstGeom prst="rect">
            <a:avLst/>
          </a:prstGeom>
          <a:solidFill>
            <a:srgbClr val="00503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g217e0d6b682_0_83"/>
          <p:cNvSpPr/>
          <p:nvPr/>
        </p:nvSpPr>
        <p:spPr>
          <a:xfrm>
            <a:off x="-596650" y="1905000"/>
            <a:ext cx="7240800" cy="1387500"/>
          </a:xfrm>
          <a:prstGeom prst="parallelogram">
            <a:avLst>
              <a:gd name="adj" fmla="val 14583"/>
            </a:avLst>
          </a:prstGeom>
          <a:solidFill>
            <a:srgbClr val="E4E0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g217e0d6b682_0_83"/>
          <p:cNvSpPr txBox="1">
            <a:spLocks noGrp="1"/>
          </p:cNvSpPr>
          <p:nvPr>
            <p:ph type="body" idx="1"/>
          </p:nvPr>
        </p:nvSpPr>
        <p:spPr>
          <a:xfrm>
            <a:off x="709475" y="3702175"/>
            <a:ext cx="10286100" cy="23076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1000"/>
              </a:spcBef>
              <a:spcAft>
                <a:spcPts val="0"/>
              </a:spcAft>
              <a:buSzPts val="2800"/>
              <a:buNone/>
            </a:pPr>
            <a:endParaRPr sz="4900" b="1">
              <a:solidFill>
                <a:schemeClr val="lt1"/>
              </a:solidFill>
              <a:latin typeface="Arial Narrow"/>
              <a:ea typeface="Arial Narrow"/>
              <a:cs typeface="Arial Narrow"/>
              <a:sym typeface="Arial Narrow"/>
            </a:endParaRPr>
          </a:p>
          <a:p>
            <a:pPr marL="457200" lvl="0" indent="0" algn="l" rtl="0">
              <a:lnSpc>
                <a:spcPct val="90000"/>
              </a:lnSpc>
              <a:spcBef>
                <a:spcPts val="1000"/>
              </a:spcBef>
              <a:spcAft>
                <a:spcPts val="0"/>
              </a:spcAft>
              <a:buSzPts val="2800"/>
              <a:buNone/>
            </a:pPr>
            <a:endParaRPr sz="3000" b="1">
              <a:latin typeface="Arial Narrow"/>
              <a:ea typeface="Arial Narrow"/>
              <a:cs typeface="Arial Narrow"/>
              <a:sym typeface="Arial Narrow"/>
            </a:endParaRPr>
          </a:p>
          <a:p>
            <a:pPr marL="50800" lvl="0" indent="0" algn="l" rtl="0">
              <a:lnSpc>
                <a:spcPct val="90000"/>
              </a:lnSpc>
              <a:spcBef>
                <a:spcPts val="1000"/>
              </a:spcBef>
              <a:spcAft>
                <a:spcPts val="0"/>
              </a:spcAft>
              <a:buSzPts val="2800"/>
              <a:buNone/>
            </a:pPr>
            <a:br>
              <a:rPr lang="en-US"/>
            </a:br>
            <a:endParaRPr/>
          </a:p>
        </p:txBody>
      </p:sp>
      <p:sp>
        <p:nvSpPr>
          <p:cNvPr id="151" name="Google Shape;151;g217e0d6b682_0_83"/>
          <p:cNvSpPr txBox="1"/>
          <p:nvPr/>
        </p:nvSpPr>
        <p:spPr>
          <a:xfrm>
            <a:off x="753650" y="2229925"/>
            <a:ext cx="5528700" cy="84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900" b="1">
                <a:solidFill>
                  <a:srgbClr val="005035"/>
                </a:solidFill>
                <a:latin typeface="Arial Narrow"/>
                <a:ea typeface="Arial Narrow"/>
                <a:cs typeface="Arial Narrow"/>
                <a:sym typeface="Arial Narrow"/>
              </a:rPr>
              <a:t>What you can do!</a:t>
            </a:r>
            <a:endParaRPr sz="4900" b="1" i="0" u="none" strike="noStrike" cap="none">
              <a:solidFill>
                <a:srgbClr val="005035"/>
              </a:solidFill>
              <a:latin typeface="Arial Narrow"/>
              <a:ea typeface="Arial Narrow"/>
              <a:cs typeface="Arial Narrow"/>
              <a:sym typeface="Arial Narro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16ecc0155b_0_249"/>
          <p:cNvSpPr/>
          <p:nvPr/>
        </p:nvSpPr>
        <p:spPr>
          <a:xfrm>
            <a:off x="0" y="6492875"/>
            <a:ext cx="12192000" cy="365100"/>
          </a:xfrm>
          <a:prstGeom prst="rect">
            <a:avLst/>
          </a:prstGeom>
          <a:solidFill>
            <a:srgbClr val="0050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 name="Google Shape;157;g216ecc0155b_0_249"/>
          <p:cNvSpPr/>
          <p:nvPr/>
        </p:nvSpPr>
        <p:spPr>
          <a:xfrm>
            <a:off x="-521267" y="451300"/>
            <a:ext cx="6158400" cy="1026000"/>
          </a:xfrm>
          <a:prstGeom prst="parallelogram">
            <a:avLst>
              <a:gd name="adj" fmla="val 14583"/>
            </a:avLst>
          </a:prstGeom>
          <a:solidFill>
            <a:srgbClr val="A4966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58" name="Google Shape;158;g216ecc0155b_0_249"/>
          <p:cNvSpPr txBox="1"/>
          <p:nvPr/>
        </p:nvSpPr>
        <p:spPr>
          <a:xfrm>
            <a:off x="-292733" y="389700"/>
            <a:ext cx="6158400" cy="11544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5900"/>
              <a:buFont typeface="Arial"/>
              <a:buNone/>
            </a:pPr>
            <a:r>
              <a:rPr lang="en-US" sz="5900" b="1" i="0" u="none" strike="noStrike" cap="none">
                <a:solidFill>
                  <a:srgbClr val="F6F5F0"/>
                </a:solidFill>
                <a:latin typeface="Arial Narrow"/>
                <a:ea typeface="Arial Narrow"/>
                <a:cs typeface="Arial Narrow"/>
                <a:sym typeface="Arial Narrow"/>
              </a:rPr>
              <a:t>ENGAGEMENT</a:t>
            </a:r>
            <a:endParaRPr sz="1900" b="0" i="0" u="none" strike="noStrike" cap="none">
              <a:solidFill>
                <a:srgbClr val="000000"/>
              </a:solidFill>
              <a:latin typeface="Arial"/>
              <a:ea typeface="Arial"/>
              <a:cs typeface="Arial"/>
              <a:sym typeface="Arial"/>
            </a:endParaRPr>
          </a:p>
        </p:txBody>
      </p:sp>
      <p:sp>
        <p:nvSpPr>
          <p:cNvPr id="159" name="Google Shape;159;g216ecc0155b_0_249"/>
          <p:cNvSpPr txBox="1">
            <a:spLocks noGrp="1"/>
          </p:cNvSpPr>
          <p:nvPr>
            <p:ph type="subTitle" idx="1"/>
          </p:nvPr>
        </p:nvSpPr>
        <p:spPr>
          <a:xfrm>
            <a:off x="716250" y="1921000"/>
            <a:ext cx="5952000" cy="226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500"/>
              <a:buFont typeface="Arial"/>
              <a:buNone/>
            </a:pPr>
            <a:r>
              <a:rPr lang="en-US" sz="3000" b="1" u="sng">
                <a:solidFill>
                  <a:srgbClr val="00421E"/>
                </a:solidFill>
                <a:latin typeface="Arial Narrow"/>
                <a:ea typeface="Arial Narrow"/>
                <a:cs typeface="Arial Narrow"/>
                <a:sym typeface="Arial Narrow"/>
              </a:rPr>
              <a:t>Engaging with Faculty/Staff</a:t>
            </a:r>
            <a:endParaRPr sz="3000" b="1" u="sng">
              <a:solidFill>
                <a:srgbClr val="00421E"/>
              </a:solidFill>
              <a:latin typeface="Arial Narrow"/>
              <a:ea typeface="Arial Narrow"/>
              <a:cs typeface="Arial Narrow"/>
              <a:sym typeface="Arial Narrow"/>
            </a:endParaRPr>
          </a:p>
          <a:p>
            <a:pPr marL="609600" lvl="0" indent="-444500" algn="l" rtl="0">
              <a:lnSpc>
                <a:spcPct val="90000"/>
              </a:lnSpc>
              <a:spcBef>
                <a:spcPts val="1000"/>
              </a:spcBef>
              <a:spcAft>
                <a:spcPts val="0"/>
              </a:spcAft>
              <a:buClr>
                <a:schemeClr val="dk1"/>
              </a:buClr>
              <a:buSzPts val="2200"/>
              <a:buFont typeface="Arial Narrow"/>
              <a:buChar char="●"/>
            </a:pPr>
            <a:r>
              <a:rPr lang="en-US" sz="2200">
                <a:latin typeface="Arial Narrow"/>
                <a:ea typeface="Arial Narrow"/>
                <a:cs typeface="Arial Narrow"/>
                <a:sym typeface="Arial Narrow"/>
              </a:rPr>
              <a:t>University wide communication - emails, Niner Insider, etc</a:t>
            </a:r>
            <a:endParaRPr sz="2200">
              <a:solidFill>
                <a:schemeClr val="dk1"/>
              </a:solidFill>
              <a:latin typeface="Arial Narrow"/>
              <a:ea typeface="Arial Narrow"/>
              <a:cs typeface="Arial Narrow"/>
              <a:sym typeface="Arial Narrow"/>
            </a:endParaRPr>
          </a:p>
          <a:p>
            <a:pPr marL="609600" lvl="0" indent="-444500" algn="l" rtl="0">
              <a:lnSpc>
                <a:spcPct val="90000"/>
              </a:lnSpc>
              <a:spcBef>
                <a:spcPts val="1000"/>
              </a:spcBef>
              <a:spcAft>
                <a:spcPts val="0"/>
              </a:spcAft>
              <a:buClr>
                <a:schemeClr val="dk1"/>
              </a:buClr>
              <a:buSzPts val="2200"/>
              <a:buFont typeface="Arial Narrow"/>
              <a:buChar char="●"/>
            </a:pPr>
            <a:r>
              <a:rPr lang="en-US" sz="2200">
                <a:latin typeface="Arial Narrow"/>
                <a:ea typeface="Arial Narrow"/>
                <a:cs typeface="Arial Narrow"/>
                <a:sym typeface="Arial Narrow"/>
              </a:rPr>
              <a:t>Campus Mailer </a:t>
            </a:r>
            <a:endParaRPr sz="2200">
              <a:solidFill>
                <a:schemeClr val="dk1"/>
              </a:solidFill>
              <a:latin typeface="Arial Narrow"/>
              <a:ea typeface="Arial Narrow"/>
              <a:cs typeface="Arial Narrow"/>
              <a:sym typeface="Arial Narrow"/>
            </a:endParaRPr>
          </a:p>
          <a:p>
            <a:pPr marL="609600" lvl="0" indent="-444500" algn="l" rtl="0">
              <a:lnSpc>
                <a:spcPct val="90000"/>
              </a:lnSpc>
              <a:spcBef>
                <a:spcPts val="1000"/>
              </a:spcBef>
              <a:spcAft>
                <a:spcPts val="0"/>
              </a:spcAft>
              <a:buClr>
                <a:schemeClr val="dk1"/>
              </a:buClr>
              <a:buSzPts val="2200"/>
              <a:buFont typeface="Arial Narrow"/>
              <a:buChar char="●"/>
            </a:pPr>
            <a:r>
              <a:rPr lang="en-US" sz="2200">
                <a:latin typeface="Arial Narrow"/>
                <a:ea typeface="Arial Narrow"/>
                <a:cs typeface="Arial Narrow"/>
                <a:sym typeface="Arial Narrow"/>
              </a:rPr>
              <a:t>Events </a:t>
            </a:r>
            <a:endParaRPr sz="2200">
              <a:latin typeface="Arial Narrow"/>
              <a:ea typeface="Arial Narrow"/>
              <a:cs typeface="Arial Narrow"/>
              <a:sym typeface="Arial Narrow"/>
            </a:endParaRPr>
          </a:p>
          <a:p>
            <a:pPr marL="609600" lvl="0" indent="-444500" algn="l" rtl="0">
              <a:lnSpc>
                <a:spcPct val="90000"/>
              </a:lnSpc>
              <a:spcBef>
                <a:spcPts val="1000"/>
              </a:spcBef>
              <a:spcAft>
                <a:spcPts val="0"/>
              </a:spcAft>
              <a:buSzPts val="2200"/>
              <a:buFont typeface="Arial Narrow"/>
              <a:buChar char="●"/>
            </a:pPr>
            <a:r>
              <a:rPr lang="en-US" sz="2200">
                <a:latin typeface="Arial Narrow"/>
                <a:ea typeface="Arial Narrow"/>
                <a:cs typeface="Arial Narrow"/>
                <a:sym typeface="Arial Narrow"/>
              </a:rPr>
              <a:t>Designated college/unit ambassador to share timely updates with your area </a:t>
            </a:r>
            <a:endParaRPr sz="2200">
              <a:latin typeface="Arial Narrow"/>
              <a:ea typeface="Arial Narrow"/>
              <a:cs typeface="Arial Narrow"/>
              <a:sym typeface="Arial Narrow"/>
            </a:endParaRPr>
          </a:p>
          <a:p>
            <a:pPr marL="609600" lvl="0" indent="-444500" algn="l" rtl="0">
              <a:lnSpc>
                <a:spcPct val="90000"/>
              </a:lnSpc>
              <a:spcBef>
                <a:spcPts val="1000"/>
              </a:spcBef>
              <a:spcAft>
                <a:spcPts val="0"/>
              </a:spcAft>
              <a:buSzPts val="2200"/>
              <a:buFont typeface="Arial Narrow"/>
              <a:buChar char="●"/>
            </a:pPr>
            <a:r>
              <a:rPr lang="en-US" sz="2200">
                <a:latin typeface="Arial Narrow"/>
                <a:ea typeface="Arial Narrow"/>
                <a:cs typeface="Arial Narrow"/>
                <a:sym typeface="Arial Narrow"/>
              </a:rPr>
              <a:t>Gift Officers and Development staff to update Deans and Leadership of significant gifts and milestones</a:t>
            </a:r>
            <a:endParaRPr sz="2200">
              <a:latin typeface="Arial Narrow"/>
              <a:ea typeface="Arial Narrow"/>
              <a:cs typeface="Arial Narrow"/>
              <a:sym typeface="Arial Narrow"/>
            </a:endParaRPr>
          </a:p>
          <a:p>
            <a:pPr marL="0" lvl="0" indent="0" algn="l" rtl="0">
              <a:lnSpc>
                <a:spcPct val="90000"/>
              </a:lnSpc>
              <a:spcBef>
                <a:spcPts val="1000"/>
              </a:spcBef>
              <a:spcAft>
                <a:spcPts val="0"/>
              </a:spcAft>
              <a:buSzPts val="2400"/>
              <a:buNone/>
            </a:pPr>
            <a:endParaRPr sz="2400">
              <a:latin typeface="Arial Narrow"/>
              <a:ea typeface="Arial Narrow"/>
              <a:cs typeface="Arial Narrow"/>
              <a:sym typeface="Arial Narrow"/>
            </a:endParaRPr>
          </a:p>
        </p:txBody>
      </p:sp>
      <p:pic>
        <p:nvPicPr>
          <p:cNvPr id="160" name="Google Shape;160;g216ecc0155b_0_249"/>
          <p:cNvPicPr preferRelativeResize="0"/>
          <p:nvPr/>
        </p:nvPicPr>
        <p:blipFill rotWithShape="1">
          <a:blip r:embed="rId3">
            <a:alphaModFix/>
          </a:blip>
          <a:srcRect/>
          <a:stretch/>
        </p:blipFill>
        <p:spPr>
          <a:xfrm>
            <a:off x="6935025" y="871150"/>
            <a:ext cx="4585476" cy="4858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16ef41825c_0_21"/>
          <p:cNvSpPr/>
          <p:nvPr/>
        </p:nvSpPr>
        <p:spPr>
          <a:xfrm>
            <a:off x="-390950" y="567075"/>
            <a:ext cx="6682500" cy="769500"/>
          </a:xfrm>
          <a:prstGeom prst="parallelogram">
            <a:avLst>
              <a:gd name="adj" fmla="val 14583"/>
            </a:avLst>
          </a:prstGeom>
          <a:solidFill>
            <a:srgbClr val="A496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g216ef41825c_0_21"/>
          <p:cNvSpPr txBox="1">
            <a:spLocks noGrp="1"/>
          </p:cNvSpPr>
          <p:nvPr>
            <p:ph type="body" idx="1"/>
          </p:nvPr>
        </p:nvSpPr>
        <p:spPr>
          <a:xfrm>
            <a:off x="6361913" y="1635725"/>
            <a:ext cx="5280300" cy="4458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3800" b="1">
                <a:solidFill>
                  <a:srgbClr val="005035"/>
                </a:solidFill>
              </a:rPr>
              <a:t>Faculty/Staff Kick-Off </a:t>
            </a:r>
            <a:endParaRPr sz="3800" b="1">
              <a:solidFill>
                <a:srgbClr val="005035"/>
              </a:solidFill>
            </a:endParaRPr>
          </a:p>
          <a:p>
            <a:pPr marL="0" lvl="0" indent="0" algn="l" rtl="0">
              <a:lnSpc>
                <a:spcPct val="90000"/>
              </a:lnSpc>
              <a:spcBef>
                <a:spcPts val="1000"/>
              </a:spcBef>
              <a:spcAft>
                <a:spcPts val="0"/>
              </a:spcAft>
              <a:buSzPts val="2800"/>
              <a:buNone/>
            </a:pPr>
            <a:r>
              <a:rPr lang="en-US" sz="3000" b="1"/>
              <a:t>DATE: Tuesday, March 28th</a:t>
            </a:r>
            <a:endParaRPr sz="3000" b="1"/>
          </a:p>
          <a:p>
            <a:pPr marL="0" lvl="0" indent="0" algn="l" rtl="0">
              <a:lnSpc>
                <a:spcPct val="90000"/>
              </a:lnSpc>
              <a:spcBef>
                <a:spcPts val="1000"/>
              </a:spcBef>
              <a:spcAft>
                <a:spcPts val="0"/>
              </a:spcAft>
              <a:buSzPts val="2800"/>
              <a:buNone/>
            </a:pPr>
            <a:r>
              <a:rPr lang="en-US" sz="3000" b="1"/>
              <a:t>TIME: 11 a.m - 1 p.m.</a:t>
            </a:r>
            <a:endParaRPr sz="3000" b="1"/>
          </a:p>
          <a:p>
            <a:pPr marL="0" lvl="0" indent="0" algn="l" rtl="0">
              <a:lnSpc>
                <a:spcPct val="90000"/>
              </a:lnSpc>
              <a:spcBef>
                <a:spcPts val="1000"/>
              </a:spcBef>
              <a:spcAft>
                <a:spcPts val="0"/>
              </a:spcAft>
              <a:buSzPts val="2800"/>
              <a:buNone/>
            </a:pPr>
            <a:r>
              <a:rPr lang="en-US" sz="3000" b="1"/>
              <a:t>LOCATION: PMSU Multipurpose</a:t>
            </a:r>
            <a:endParaRPr sz="3000" b="1"/>
          </a:p>
          <a:p>
            <a:pPr marL="0" lvl="0" indent="0" algn="l" rtl="0">
              <a:lnSpc>
                <a:spcPct val="90000"/>
              </a:lnSpc>
              <a:spcBef>
                <a:spcPts val="1000"/>
              </a:spcBef>
              <a:spcAft>
                <a:spcPts val="0"/>
              </a:spcAft>
              <a:buSzPts val="2800"/>
              <a:buNone/>
            </a:pPr>
            <a:r>
              <a:rPr lang="en-US" sz="3000" b="1"/>
              <a:t> </a:t>
            </a:r>
            <a:endParaRPr sz="3000" b="1"/>
          </a:p>
          <a:p>
            <a:pPr marL="0" lvl="0" indent="0" algn="l" rtl="0">
              <a:lnSpc>
                <a:spcPct val="90000"/>
              </a:lnSpc>
              <a:spcBef>
                <a:spcPts val="1000"/>
              </a:spcBef>
              <a:spcAft>
                <a:spcPts val="0"/>
              </a:spcAft>
              <a:buSzPts val="2800"/>
              <a:buNone/>
            </a:pPr>
            <a:endParaRPr sz="3000" b="1"/>
          </a:p>
        </p:txBody>
      </p:sp>
      <p:sp>
        <p:nvSpPr>
          <p:cNvPr id="167" name="Google Shape;167;g216ef41825c_0_21"/>
          <p:cNvSpPr txBox="1"/>
          <p:nvPr/>
        </p:nvSpPr>
        <p:spPr>
          <a:xfrm>
            <a:off x="185950" y="567075"/>
            <a:ext cx="55287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F6F5F0"/>
                </a:solidFill>
                <a:latin typeface="Arial Narrow"/>
                <a:ea typeface="Arial Narrow"/>
                <a:cs typeface="Arial Narrow"/>
                <a:sym typeface="Arial Narrow"/>
              </a:rPr>
              <a:t>SAVE THE DATE</a:t>
            </a:r>
            <a:endParaRPr sz="4400" b="1" i="0" u="none" strike="noStrike" cap="none">
              <a:solidFill>
                <a:srgbClr val="F6F5F0"/>
              </a:solidFill>
              <a:latin typeface="Arial Narrow"/>
              <a:ea typeface="Arial Narrow"/>
              <a:cs typeface="Arial Narrow"/>
              <a:sym typeface="Arial Narrow"/>
            </a:endParaRPr>
          </a:p>
        </p:txBody>
      </p:sp>
      <p:pic>
        <p:nvPicPr>
          <p:cNvPr id="168" name="Google Shape;168;g216ef41825c_0_21"/>
          <p:cNvPicPr preferRelativeResize="0"/>
          <p:nvPr/>
        </p:nvPicPr>
        <p:blipFill rotWithShape="1">
          <a:blip r:embed="rId3">
            <a:alphaModFix/>
          </a:blip>
          <a:srcRect/>
          <a:stretch/>
        </p:blipFill>
        <p:spPr>
          <a:xfrm>
            <a:off x="5714650" y="4249775"/>
            <a:ext cx="6477350" cy="1844843"/>
          </a:xfrm>
          <a:prstGeom prst="rect">
            <a:avLst/>
          </a:prstGeom>
          <a:noFill/>
          <a:ln>
            <a:noFill/>
          </a:ln>
        </p:spPr>
      </p:pic>
      <p:pic>
        <p:nvPicPr>
          <p:cNvPr id="169" name="Google Shape;169;g216ef41825c_0_21"/>
          <p:cNvPicPr preferRelativeResize="0"/>
          <p:nvPr/>
        </p:nvPicPr>
        <p:blipFill rotWithShape="1">
          <a:blip r:embed="rId4">
            <a:alphaModFix/>
          </a:blip>
          <a:srcRect l="6187" r="7996"/>
          <a:stretch/>
        </p:blipFill>
        <p:spPr>
          <a:xfrm>
            <a:off x="250375" y="1599027"/>
            <a:ext cx="5411727" cy="4203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1731b99fb5_1_0"/>
          <p:cNvSpPr/>
          <p:nvPr/>
        </p:nvSpPr>
        <p:spPr>
          <a:xfrm>
            <a:off x="-390950" y="567075"/>
            <a:ext cx="6682500" cy="769500"/>
          </a:xfrm>
          <a:prstGeom prst="parallelogram">
            <a:avLst>
              <a:gd name="adj" fmla="val 14583"/>
            </a:avLst>
          </a:prstGeom>
          <a:solidFill>
            <a:srgbClr val="0050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g21731b99fb5_1_0"/>
          <p:cNvSpPr txBox="1">
            <a:spLocks noGrp="1"/>
          </p:cNvSpPr>
          <p:nvPr>
            <p:ph type="body" idx="1"/>
          </p:nvPr>
        </p:nvSpPr>
        <p:spPr>
          <a:xfrm>
            <a:off x="6590275" y="1514675"/>
            <a:ext cx="5601600" cy="3845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2800"/>
              <a:buNone/>
            </a:pPr>
            <a:r>
              <a:rPr lang="en-US" sz="3800" b="1">
                <a:solidFill>
                  <a:srgbClr val="005035"/>
                </a:solidFill>
              </a:rPr>
              <a:t>#NinerNationGives </a:t>
            </a:r>
            <a:endParaRPr sz="3800" b="1">
              <a:solidFill>
                <a:srgbClr val="005035"/>
              </a:solidFill>
            </a:endParaRPr>
          </a:p>
          <a:p>
            <a:pPr marL="0" lvl="0" indent="0" algn="ctr" rtl="0">
              <a:lnSpc>
                <a:spcPct val="90000"/>
              </a:lnSpc>
              <a:spcBef>
                <a:spcPts val="1000"/>
              </a:spcBef>
              <a:spcAft>
                <a:spcPts val="0"/>
              </a:spcAft>
              <a:buSzPts val="2800"/>
              <a:buNone/>
            </a:pPr>
            <a:r>
              <a:rPr lang="en-US" sz="3800" b="1">
                <a:solidFill>
                  <a:srgbClr val="005035"/>
                </a:solidFill>
              </a:rPr>
              <a:t>Celebration at Discovery Place</a:t>
            </a:r>
            <a:endParaRPr sz="3800" b="1">
              <a:solidFill>
                <a:srgbClr val="005035"/>
              </a:solidFill>
            </a:endParaRPr>
          </a:p>
          <a:p>
            <a:pPr marL="0" lvl="0" indent="0" algn="ctr" rtl="0">
              <a:lnSpc>
                <a:spcPct val="90000"/>
              </a:lnSpc>
              <a:spcBef>
                <a:spcPts val="1000"/>
              </a:spcBef>
              <a:spcAft>
                <a:spcPts val="0"/>
              </a:spcAft>
              <a:buSzPts val="2800"/>
              <a:buNone/>
            </a:pPr>
            <a:r>
              <a:rPr lang="en-US" b="1"/>
              <a:t>DATE: Tuesday, March 28</a:t>
            </a:r>
            <a:endParaRPr b="1"/>
          </a:p>
          <a:p>
            <a:pPr marL="0" lvl="0" indent="0" algn="ctr" rtl="0">
              <a:lnSpc>
                <a:spcPct val="90000"/>
              </a:lnSpc>
              <a:spcBef>
                <a:spcPts val="1000"/>
              </a:spcBef>
              <a:spcAft>
                <a:spcPts val="0"/>
              </a:spcAft>
              <a:buSzPts val="2800"/>
              <a:buNone/>
            </a:pPr>
            <a:r>
              <a:rPr lang="en-US" b="1"/>
              <a:t>TIME: 5:30 - 7:30 p.m.</a:t>
            </a:r>
            <a:endParaRPr b="1"/>
          </a:p>
          <a:p>
            <a:pPr marL="0" lvl="0" indent="0" algn="ctr" rtl="0">
              <a:lnSpc>
                <a:spcPct val="90000"/>
              </a:lnSpc>
              <a:spcBef>
                <a:spcPts val="1000"/>
              </a:spcBef>
              <a:spcAft>
                <a:spcPts val="0"/>
              </a:spcAft>
              <a:buSzPts val="2800"/>
              <a:buNone/>
            </a:pPr>
            <a:r>
              <a:rPr lang="en-US" b="1"/>
              <a:t>LOCATION: Discovery Place Science, 301 N Tryon St, Charlotte, NC 28202</a:t>
            </a:r>
            <a:endParaRPr b="1"/>
          </a:p>
          <a:p>
            <a:pPr marL="1371600" lvl="0" indent="457200" algn="l" rtl="0">
              <a:lnSpc>
                <a:spcPct val="90000"/>
              </a:lnSpc>
              <a:spcBef>
                <a:spcPts val="1000"/>
              </a:spcBef>
              <a:spcAft>
                <a:spcPts val="0"/>
              </a:spcAft>
              <a:buSzPts val="2800"/>
              <a:buNone/>
            </a:pPr>
            <a:endParaRPr sz="1100" b="1"/>
          </a:p>
          <a:p>
            <a:pPr marL="0" lvl="0" indent="0" algn="ctr" rtl="0">
              <a:lnSpc>
                <a:spcPct val="90000"/>
              </a:lnSpc>
              <a:spcBef>
                <a:spcPts val="1000"/>
              </a:spcBef>
              <a:spcAft>
                <a:spcPts val="0"/>
              </a:spcAft>
              <a:buSzPts val="2800"/>
              <a:buNone/>
            </a:pPr>
            <a:r>
              <a:rPr lang="en-US" sz="3500" b="1">
                <a:solidFill>
                  <a:srgbClr val="005035"/>
                </a:solidFill>
              </a:rPr>
              <a:t>LINK TO RSVP: </a:t>
            </a:r>
            <a:r>
              <a:rPr lang="en-US" sz="3500" b="1" u="sng">
                <a:solidFill>
                  <a:srgbClr val="005035"/>
                </a:solidFill>
                <a:hlinkClick r:id="rId3">
                  <a:extLst>
                    <a:ext uri="{A12FA001-AC4F-418D-AE19-62706E023703}">
                      <ahyp:hlinkClr xmlns:ahyp="http://schemas.microsoft.com/office/drawing/2018/hyperlinkcolor" val="tx"/>
                    </a:ext>
                  </a:extLst>
                </a:hlinkClick>
              </a:rPr>
              <a:t>nng.charlotte.edu</a:t>
            </a:r>
            <a:r>
              <a:rPr lang="en-US" sz="3500" b="1">
                <a:solidFill>
                  <a:srgbClr val="005035"/>
                </a:solidFill>
              </a:rPr>
              <a:t> </a:t>
            </a:r>
            <a:endParaRPr sz="3000" b="1"/>
          </a:p>
        </p:txBody>
      </p:sp>
      <p:sp>
        <p:nvSpPr>
          <p:cNvPr id="176" name="Google Shape;176;g21731b99fb5_1_0"/>
          <p:cNvSpPr txBox="1"/>
          <p:nvPr/>
        </p:nvSpPr>
        <p:spPr>
          <a:xfrm>
            <a:off x="185950" y="567075"/>
            <a:ext cx="55287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F6F5F0"/>
                </a:solidFill>
                <a:latin typeface="Arial Narrow"/>
                <a:ea typeface="Arial Narrow"/>
                <a:cs typeface="Arial Narrow"/>
                <a:sym typeface="Arial Narrow"/>
              </a:rPr>
              <a:t>SAVE THE DATES</a:t>
            </a:r>
            <a:endParaRPr sz="4400" b="1" i="0" u="none" strike="noStrike" cap="none">
              <a:solidFill>
                <a:srgbClr val="F6F5F0"/>
              </a:solidFill>
              <a:latin typeface="Arial Narrow"/>
              <a:ea typeface="Arial Narrow"/>
              <a:cs typeface="Arial Narrow"/>
              <a:sym typeface="Arial Narrow"/>
            </a:endParaRPr>
          </a:p>
        </p:txBody>
      </p:sp>
      <p:pic>
        <p:nvPicPr>
          <p:cNvPr id="177" name="Google Shape;177;g21731b99fb5_1_0"/>
          <p:cNvPicPr preferRelativeResize="0"/>
          <p:nvPr/>
        </p:nvPicPr>
        <p:blipFill rotWithShape="1">
          <a:blip r:embed="rId4">
            <a:alphaModFix/>
          </a:blip>
          <a:srcRect l="19268" r="11941"/>
          <a:stretch/>
        </p:blipFill>
        <p:spPr>
          <a:xfrm>
            <a:off x="185950" y="1514675"/>
            <a:ext cx="6320675" cy="516849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622</Words>
  <Application>Microsoft Office PowerPoint</Application>
  <PresentationFormat>Widescreen</PresentationFormat>
  <Paragraphs>112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Arial</vt:lpstr>
      <vt:lpstr>Arial Narrow</vt:lpstr>
      <vt:lpstr>Pacifico</vt:lpstr>
      <vt:lpstr>Office Theme</vt:lpstr>
      <vt:lpstr>PowerPoint Presentation</vt:lpstr>
      <vt:lpstr> March 28 - 30,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Shayna</dc:creator>
  <cp:lastModifiedBy>Matt Wyse</cp:lastModifiedBy>
  <cp:revision>1</cp:revision>
  <dcterms:modified xsi:type="dcterms:W3CDTF">2023-03-15T13:04:51Z</dcterms:modified>
</cp:coreProperties>
</file>