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Oswald" pitchFamily="2" charset="0"/>
      <p:regular r:id="rId28"/>
      <p:bold r:id="rId29"/>
    </p:embeddedFont>
    <p:embeddedFont>
      <p:font typeface="Oswald Medium" pitchFamily="2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mrsrD3D25CsJzQuYXDDnulIZZ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B474B8-2579-4CF7-AA49-6D1440CE1827}">
  <a:tblStyle styleId="{DCB474B8-2579-4CF7-AA49-6D1440CE182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0D0EA3E-3C76-4CC4-8662-FDF28D2E53F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1BD8815-4A0D-4463-8138-1E18AFC51CB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-0o-18-prod-01-apps-viewer.googleusercontent.com/viewer2/prod-01/pdf/hrp9013b3gdflr2g5on12rb7oejojg3s/9loikvi109hqgsjpbk1r539r6c2dvueo/1697730225000/3/107528881941702063032/APznzaY32rpPDQL_Dwk23a1dvqJ4wQ9gPY0pP_2P1bhYM2g2LlM-G1FV5g5YHLXCfzKNcQNbdg25I3LRIanB2qS5GieLQhnDHlXTlySjHFHXrT5I1NPqEX9G16B2rqDtBjKIKhFLpsrDgFYQl05JEAD5wdDQUZT8HYY4psDDC7oJqfnjFtdOsG-ZwAqPf8uRyDBEJrywVdS2gQgQaEQIPZPhXS_7sffNub5Z2AVtCo1n85XnPWDVwui66mDeBRn5G5X7bmTKf9Vs6oK9UCWlKc6kdGiJpJQXUmrvnh3UYDiVADjRlztWC3z5AVhtAb65KIrtxQPFEUCeHHV-E0JEv3LapV79NQm4pzuSAv5cXmlrzQUwfiNQHgk3oSQHw00kU_tI8psqUGbr-wEuvSC9j3KMY4HF8YF-C5j2tXxdOOho9B8dwggZWHo=?authuser=0&amp;nonce=k1550grkv7uq2&amp;user=107528881941702063032&amp;hash=97gqgro1b6ereki1nlacpiunntggrps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23b3d6fdf_2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2823b3d6fdf_2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0b532beb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Epid = Public Health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doc-0o-18-prod-01-apps-viewer.googleusercontent.com/viewer2/prod-01/pdf/hrp9013b3gdflr2g5on12rb7oejojg3s/9loikvi109hqgsjpbk1r539r6c2dvueo/1697730225000/3/107528881941702063032/APznzaY32rpPDQL_Dwk23a1dvqJ4wQ9gPY0pP_2P1bhYM2g2LlM-G1FV5g5YHLXCfzKNcQNbdg25I3LRIanB2qS5GieLQhnDHlXTlySjHFHXrT5I1NPqEX9G16B2rqDtBjKIKhFLpsrDgFYQl05JEAD5wdDQUZT8HYY4psDDC7oJqfnjFtdOsG-ZwAqPf8uRyDBEJrywVdS2gQgQaEQIPZPhXS_7sffNub5Z2AVtCo1n85XnPWDVwui66mDeBRn5G5X7bmTKf9Vs6oK9UCWlKc6kdGiJpJQXUmrvnh3UYDiVADjRlztWC3z5AVhtAb65KIrtxQPFEUCeHHV-E0JEv3LapV79NQm4pzuSAv5cXmlrzQUwfiNQHgk3oSQHw00kU_tI8psqUGbr-wEuvSC9j3KMY4HF8YF-C5j2tXxdOOho9B8dwggZWHo=?authuser=0&amp;nonce=k1550grkv7uq2&amp;user=107528881941702063032&amp;hash=97gqgro1b6ereki1nlacpiunntggrpsn</a:t>
            </a:r>
            <a:endParaRPr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290b532beb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35e6083b9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g2935e6083b9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0504ead8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g290504ead8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23b3d6fdf_2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g2823b3d6fdf_2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0504ead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Peak is 3.9M students in 2025 and then declines to 3.5M by 2037</a:t>
            </a:r>
            <a:endParaRPr/>
          </a:p>
        </p:txBody>
      </p:sp>
      <p:sp>
        <p:nvSpPr>
          <p:cNvPr id="88" name="Google Shape;88;g290504ead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0504ead8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Peak in 2026 at 120K graduates - declines to 112K in 2037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Key point is that we have an opportunity through 2026 but then we see dramatic shift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Demographic changes are more impactful - the makeup of the student population is changing </a:t>
            </a:r>
            <a:endParaRPr/>
          </a:p>
        </p:txBody>
      </p:sp>
      <p:sp>
        <p:nvSpPr>
          <p:cNvPr id="98" name="Google Shape;98;g290504ead8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0504ead8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290504ead8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7b142b963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These are the forces we focus on when setting strategy.</a:t>
            </a:r>
            <a:endParaRPr/>
          </a:p>
        </p:txBody>
      </p:sp>
      <p:sp>
        <p:nvSpPr>
          <p:cNvPr id="117" name="Google Shape;117;g267b142b963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0504ead8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g290504ead8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0b532be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290b532be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35e6083b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g2935e6083b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0b532beb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g290b532beb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84fc801ce2_0_3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g284fc801ce2_0_3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g284fc801ce2_0_3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284fc801ce2_0_3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284fc801ce2_0_3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4fc801ce2_0_3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284fc801ce2_0_38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284fc801ce2_0_3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284fc801ce2_0_3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284fc801ce2_0_3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4fc801ce2_0_38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284fc801ce2_0_38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284fc801ce2_0_3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84fc801ce2_0_3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284fc801ce2_0_3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84fc801ce2_0_3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284fc801ce2_0_3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g284fc801ce2_0_3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84fc801ce2_0_3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284fc801ce2_0_3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84fc801ce2_0_3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84fc801ce2_0_3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g284fc801ce2_0_3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84fc801ce2_0_3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284fc801ce2_0_3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84fc801ce2_0_3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84fc801ce2_0_3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g284fc801ce2_0_3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g284fc801ce2_0_3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284fc801ce2_0_3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284fc801ce2_0_3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84fc801ce2_0_3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284fc801ce2_0_3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g284fc801ce2_0_3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284fc801ce2_0_3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g284fc801ce2_0_3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g284fc801ce2_0_3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g284fc801ce2_0_3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284fc801ce2_0_3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84fc801ce2_0_3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284fc801ce2_0_3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284fc801ce2_0_3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284fc801ce2_0_3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4fc801ce2_0_3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284fc801ce2_0_3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284fc801ce2_0_3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84fc801ce2_0_3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284fc801ce2_0_36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g284fc801ce2_0_36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g284fc801ce2_0_3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284fc801ce2_0_3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284fc801ce2_0_3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4fc801ce2_0_3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284fc801ce2_0_37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284fc801ce2_0_37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g284fc801ce2_0_3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284fc801ce2_0_3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284fc801ce2_0_3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84fc801ce2_0_3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84fc801ce2_0_3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284fc801ce2_0_3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284fc801ce2_0_3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284fc801ce2_0_3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23b3d6fdf_2_529"/>
          <p:cNvSpPr txBox="1">
            <a:spLocks noGrp="1"/>
          </p:cNvSpPr>
          <p:nvPr>
            <p:ph type="ctrTitle" idx="4294967295"/>
          </p:nvPr>
        </p:nvSpPr>
        <p:spPr>
          <a:xfrm>
            <a:off x="772250" y="1122375"/>
            <a:ext cx="105579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UNC CHARLOTTE</a:t>
            </a:r>
            <a:r>
              <a:rPr lang="en-US" sz="4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400" b="0" i="0" u="none" strike="noStrike" cap="none">
                <a:solidFill>
                  <a:srgbClr val="A49665"/>
                </a:solidFill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en-US" sz="4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4400" b="0" i="1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Strategic Enrollment Planning</a:t>
            </a:r>
            <a:endParaRPr sz="4400" b="0" i="1" u="none" strike="noStrike" cap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g2823b3d6fdf_2_529"/>
          <p:cNvSpPr txBox="1">
            <a:spLocks noGrp="1"/>
          </p:cNvSpPr>
          <p:nvPr>
            <p:ph type="subTitle" idx="4294967295"/>
          </p:nvPr>
        </p:nvSpPr>
        <p:spPr>
          <a:xfrm>
            <a:off x="1002725" y="3678250"/>
            <a:ext cx="10186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Claire Kirby, Associate Provost for Enrollment Management</a:t>
            </a:r>
            <a:endParaRPr sz="24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Dr. Pinku Mukherjee, Interim Associate Provost and Dean of the Graduate School</a:t>
            </a:r>
            <a:endParaRPr sz="24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0b532beba_0_4"/>
          <p:cNvSpPr txBox="1">
            <a:spLocks noGrp="1"/>
          </p:cNvSpPr>
          <p:nvPr>
            <p:ph type="title"/>
          </p:nvPr>
        </p:nvSpPr>
        <p:spPr>
          <a:xfrm>
            <a:off x="734475" y="469925"/>
            <a:ext cx="10515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GRADUATE ENROLLMENT LANDSCAPE</a:t>
            </a:r>
            <a:endParaRPr sz="40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0" name="Google Shape;160;g290b532beba_0_4"/>
          <p:cNvSpPr txBox="1"/>
          <p:nvPr/>
        </p:nvSpPr>
        <p:spPr>
          <a:xfrm>
            <a:off x="786425" y="1266934"/>
            <a:ext cx="10832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5035"/>
                </a:solidFill>
                <a:latin typeface="Oswald Medium"/>
                <a:ea typeface="Oswald Medium"/>
                <a:cs typeface="Oswald Medium"/>
                <a:sym typeface="Oswald Medium"/>
              </a:rPr>
              <a:t>FASTEST GROWING OCCUPATIONS IN NC REQUIRING AN ADVANCED DEGREE (CGS)</a:t>
            </a:r>
            <a:endParaRPr sz="1800" b="0" i="0" u="none" strike="noStrike" cap="none">
              <a:solidFill>
                <a:srgbClr val="005035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61" name="Google Shape;161;g290b532beba_0_4"/>
          <p:cNvSpPr txBox="1"/>
          <p:nvPr/>
        </p:nvSpPr>
        <p:spPr>
          <a:xfrm>
            <a:off x="894100" y="5847400"/>
            <a:ext cx="8196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*Lightcast: Master’s Alumni 1998 through 2022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** NC Department of Commerce: 2021-2030 Long-Term Employment Projections and US Bureau of Labor Statistics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g290b532beba_0_4"/>
          <p:cNvGrpSpPr/>
          <p:nvPr/>
        </p:nvGrpSpPr>
        <p:grpSpPr>
          <a:xfrm>
            <a:off x="894100" y="1967278"/>
            <a:ext cx="4057399" cy="2574522"/>
            <a:chOff x="4114801" y="1328695"/>
            <a:chExt cx="3124200" cy="1983300"/>
          </a:xfrm>
        </p:grpSpPr>
        <p:sp>
          <p:nvSpPr>
            <p:cNvPr id="163" name="Google Shape;163;g290b532beba_0_4"/>
            <p:cNvSpPr txBox="1"/>
            <p:nvPr/>
          </p:nvSpPr>
          <p:spPr>
            <a:xfrm>
              <a:off x="4114801" y="1328695"/>
              <a:ext cx="3124200" cy="1983300"/>
            </a:xfrm>
            <a:prstGeom prst="rect">
              <a:avLst/>
            </a:prstGeom>
            <a:solidFill>
              <a:srgbClr val="A49665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latin typeface="Cambria"/>
                  <a:ea typeface="Cambria"/>
                  <a:cs typeface="Cambria"/>
                  <a:sym typeface="Cambria"/>
                </a:rPr>
                <a:t>WORKFORCE DEMANDS IN NC</a:t>
              </a:r>
              <a:br>
                <a:rPr lang="en-US" sz="1500">
                  <a:latin typeface="Arial Narrow"/>
                  <a:ea typeface="Arial Narrow"/>
                  <a:cs typeface="Arial Narrow"/>
                  <a:sym typeface="Arial Narrow"/>
                </a:rPr>
              </a:br>
              <a:br>
                <a:rPr lang="en-US" sz="1500">
                  <a:latin typeface="Arial Narrow"/>
                  <a:ea typeface="Arial Narrow"/>
                  <a:cs typeface="Arial Narrow"/>
                  <a:sym typeface="Arial Narrow"/>
                </a:rPr>
              </a:br>
              <a:r>
                <a:rPr lang="en-US" sz="1500">
                  <a:latin typeface="Arial Narrow"/>
                  <a:ea typeface="Arial Narrow"/>
                  <a:cs typeface="Arial Narrow"/>
                  <a:sym typeface="Arial Narrow"/>
                </a:rPr>
                <a:t>Among the fastest growing occupation in North Carolina requiring an advanced degree:</a:t>
              </a:r>
              <a:endParaRPr sz="1500"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SzPts val="1500"/>
                <a:buFont typeface="Arial Narrow"/>
                <a:buChar char="●"/>
              </a:pPr>
              <a:r>
                <a:rPr lang="en-US" sz="1500" b="1" i="1">
                  <a:latin typeface="Arial Narrow"/>
                  <a:ea typeface="Arial Narrow"/>
                  <a:cs typeface="Arial Narrow"/>
                  <a:sym typeface="Arial Narrow"/>
                </a:rPr>
                <a:t>Nurse Practitioners</a:t>
              </a:r>
              <a:endParaRPr sz="1500" b="1" i="1"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SzPts val="1500"/>
                <a:buFont typeface="Arial Narrow"/>
                <a:buChar char="●"/>
              </a:pPr>
              <a:r>
                <a:rPr lang="en-US" sz="1500" b="1" i="1">
                  <a:latin typeface="Arial Narrow"/>
                  <a:ea typeface="Arial Narrow"/>
                  <a:cs typeface="Arial Narrow"/>
                  <a:sym typeface="Arial Narrow"/>
                </a:rPr>
                <a:t>Statisticians</a:t>
              </a:r>
              <a:endParaRPr sz="1500" b="1" i="1"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SzPts val="1500"/>
                <a:buFont typeface="Arial Narrow"/>
                <a:buChar char="●"/>
              </a:pPr>
              <a:r>
                <a:rPr lang="en-US" sz="1500" b="1" i="1">
                  <a:latin typeface="Arial Narrow"/>
                  <a:ea typeface="Arial Narrow"/>
                  <a:cs typeface="Arial Narrow"/>
                  <a:sym typeface="Arial Narrow"/>
                </a:rPr>
                <a:t>Epidemiologists</a:t>
              </a:r>
              <a:endParaRPr sz="1500" b="1" i="1"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SzPts val="1500"/>
                <a:buFont typeface="Arial Narrow"/>
                <a:buChar char="●"/>
              </a:pPr>
              <a:r>
                <a:rPr lang="en-US" sz="1500" b="1" i="1">
                  <a:latin typeface="Arial Narrow"/>
                  <a:ea typeface="Arial Narrow"/>
                  <a:cs typeface="Arial Narrow"/>
                  <a:sym typeface="Arial Narrow"/>
                </a:rPr>
                <a:t>Economists</a:t>
              </a:r>
              <a:endParaRPr sz="1500" b="1" i="1"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SzPts val="1500"/>
                <a:buFont typeface="Arial Narrow"/>
                <a:buChar char="●"/>
              </a:pPr>
              <a:r>
                <a:rPr lang="en-US" sz="1500">
                  <a:latin typeface="Arial Narrow"/>
                  <a:ea typeface="Arial Narrow"/>
                  <a:cs typeface="Arial Narrow"/>
                  <a:sym typeface="Arial Narrow"/>
                </a:rPr>
                <a:t>Physician Assistants</a:t>
              </a:r>
              <a:endParaRPr sz="1500"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4" name="Google Shape;164;g290b532beba_0_4"/>
            <p:cNvSpPr/>
            <p:nvPr/>
          </p:nvSpPr>
          <p:spPr>
            <a:xfrm>
              <a:off x="4238618" y="2272611"/>
              <a:ext cx="1952700" cy="760800"/>
            </a:xfrm>
            <a:prstGeom prst="rect">
              <a:avLst/>
            </a:prstGeom>
            <a:noFill/>
            <a:ln w="28575" cap="flat" cmpd="sng">
              <a:solidFill>
                <a:srgbClr val="005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g290b532beba_0_4"/>
          <p:cNvSpPr txBox="1"/>
          <p:nvPr/>
        </p:nvSpPr>
        <p:spPr>
          <a:xfrm>
            <a:off x="5553875" y="2048350"/>
            <a:ext cx="4839300" cy="30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 Narrow"/>
              <a:buChar char="●"/>
            </a:pPr>
            <a:r>
              <a:rPr lang="en-US"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Fall 2023 Grad Enrollment</a:t>
            </a:r>
            <a:endParaRPr sz="17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 Narrow"/>
              <a:buChar char="○"/>
            </a:pPr>
            <a:r>
              <a:rPr lang="en-US"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66% In-State</a:t>
            </a:r>
            <a:endParaRPr sz="17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 Narrow"/>
              <a:buChar char="○"/>
            </a:pPr>
            <a:r>
              <a:rPr lang="en-US"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57% of Master’s alumni work in NC*</a:t>
            </a:r>
            <a:endParaRPr sz="17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 Narrow"/>
              <a:buChar char="●"/>
            </a:pPr>
            <a:r>
              <a:rPr lang="en-US"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 NC</a:t>
            </a:r>
            <a:r>
              <a:rPr lang="en-US"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, jobs that require a master’s degree at an entry-level are projected to grow by **</a:t>
            </a:r>
            <a:r>
              <a:rPr lang="en-US" sz="1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15</a:t>
            </a:r>
            <a:r>
              <a:rPr lang="en-US"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% between 2021 and 2030, the fastest across all educational levels.</a:t>
            </a:r>
            <a:endParaRPr sz="17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66" name="Google Shape;166;g290b532beba_0_4"/>
          <p:cNvGrpSpPr/>
          <p:nvPr/>
        </p:nvGrpSpPr>
        <p:grpSpPr>
          <a:xfrm>
            <a:off x="6284234" y="5510598"/>
            <a:ext cx="2883993" cy="768014"/>
            <a:chOff x="4284250" y="4463775"/>
            <a:chExt cx="2175449" cy="634775"/>
          </a:xfrm>
        </p:grpSpPr>
        <p:pic>
          <p:nvPicPr>
            <p:cNvPr id="167" name="Google Shape;167;g290b532beba_0_4"/>
            <p:cNvPicPr preferRelativeResize="0"/>
            <p:nvPr/>
          </p:nvPicPr>
          <p:blipFill rotWithShape="1">
            <a:blip r:embed="rId4">
              <a:alphaModFix/>
            </a:blip>
            <a:srcRect l="56216" r="7141" b="40835"/>
            <a:stretch/>
          </p:blipFill>
          <p:spPr>
            <a:xfrm>
              <a:off x="4284250" y="4463775"/>
              <a:ext cx="1087724" cy="634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g290b532beba_0_4"/>
            <p:cNvPicPr preferRelativeResize="0"/>
            <p:nvPr/>
          </p:nvPicPr>
          <p:blipFill rotWithShape="1">
            <a:blip r:embed="rId4">
              <a:alphaModFix/>
            </a:blip>
            <a:srcRect l="56216" t="59163" r="7141"/>
            <a:stretch/>
          </p:blipFill>
          <p:spPr>
            <a:xfrm>
              <a:off x="5371975" y="4562088"/>
              <a:ext cx="1087724" cy="4381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35e6083b9_1_32"/>
          <p:cNvSpPr txBox="1">
            <a:spLocks noGrp="1"/>
          </p:cNvSpPr>
          <p:nvPr>
            <p:ph type="title"/>
          </p:nvPr>
        </p:nvSpPr>
        <p:spPr>
          <a:xfrm>
            <a:off x="734475" y="469925"/>
            <a:ext cx="10515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GRADUATE ENROLLMENT LANDSCAPE</a:t>
            </a:r>
            <a:endParaRPr sz="40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4" name="Google Shape;174;g2935e6083b9_1_32"/>
          <p:cNvSpPr txBox="1"/>
          <p:nvPr/>
        </p:nvSpPr>
        <p:spPr>
          <a:xfrm>
            <a:off x="658275" y="1284734"/>
            <a:ext cx="10832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5035"/>
                </a:solidFill>
                <a:latin typeface="Oswald Medium"/>
                <a:ea typeface="Oswald Medium"/>
                <a:cs typeface="Oswald Medium"/>
                <a:sym typeface="Oswald Medium"/>
              </a:rPr>
              <a:t>CGS/GRE SURVEY OF GRADUATE ENROLLMENT AND DEGREES REPORT (2022 V 2021)</a:t>
            </a:r>
            <a:endParaRPr sz="1800" b="0" i="0" u="none" strike="noStrike" cap="none">
              <a:solidFill>
                <a:srgbClr val="005035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75" name="Google Shape;175;g2935e6083b9_1_32"/>
          <p:cNvSpPr txBox="1"/>
          <p:nvPr/>
        </p:nvSpPr>
        <p:spPr>
          <a:xfrm>
            <a:off x="798600" y="1733725"/>
            <a:ext cx="5835600" cy="4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Char char="●"/>
            </a:pPr>
            <a:r>
              <a:rPr lang="en-US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Decreases in first-time and total enrollment among underrepresented minorities.</a:t>
            </a:r>
            <a:endParaRPr sz="2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Char char="●"/>
            </a:pPr>
            <a:r>
              <a:rPr lang="en-US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Increases in international first-time enrollments (+10.2%) across all fields except engineering.</a:t>
            </a:r>
            <a:endParaRPr sz="2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Char char="●"/>
            </a:pPr>
            <a:r>
              <a:rPr lang="en-US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Decreases in domestic first-time enrollment (-4.7%) in all fields of study </a:t>
            </a:r>
            <a:endParaRPr sz="2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Char char="○"/>
            </a:pPr>
            <a:r>
              <a:rPr lang="en-US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Largest decreases:</a:t>
            </a:r>
            <a:endParaRPr sz="2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marR="0" lvl="2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Char char="■"/>
            </a:pPr>
            <a:r>
              <a:rPr lang="en-US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Engineering (-16.1%)</a:t>
            </a:r>
            <a:endParaRPr sz="2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marR="0" lvl="2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Char char="■"/>
            </a:pPr>
            <a:r>
              <a:rPr lang="en-US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Public Administration and Services (-13.4%)</a:t>
            </a:r>
            <a:endParaRPr sz="2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marR="0" lvl="2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Char char="■"/>
            </a:pPr>
            <a:r>
              <a:rPr lang="en-US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Business (-11.3%)</a:t>
            </a:r>
            <a:endParaRPr sz="2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marR="0" lvl="2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Char char="■"/>
            </a:pPr>
            <a:r>
              <a:rPr lang="en-US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Health sciences (-10.7%).</a:t>
            </a:r>
            <a:endParaRPr sz="21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76" name="Google Shape;176;g2935e6083b9_1_32"/>
          <p:cNvGrpSpPr/>
          <p:nvPr/>
        </p:nvGrpSpPr>
        <p:grpSpPr>
          <a:xfrm>
            <a:off x="6772270" y="2096215"/>
            <a:ext cx="4794485" cy="3083997"/>
            <a:chOff x="4309325" y="1301150"/>
            <a:chExt cx="4448400" cy="2785150"/>
          </a:xfrm>
        </p:grpSpPr>
        <p:sp>
          <p:nvSpPr>
            <p:cNvPr id="177" name="Google Shape;177;g2935e6083b9_1_32"/>
            <p:cNvSpPr/>
            <p:nvPr/>
          </p:nvSpPr>
          <p:spPr>
            <a:xfrm>
              <a:off x="4404725" y="1409700"/>
              <a:ext cx="4353000" cy="2676600"/>
            </a:xfrm>
            <a:prstGeom prst="rect">
              <a:avLst/>
            </a:prstGeom>
            <a:solidFill>
              <a:srgbClr val="A49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8" name="Google Shape;178;g2935e6083b9_1_32" title="Points scor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09325" y="1301150"/>
              <a:ext cx="4352925" cy="2691492"/>
            </a:xfrm>
            <a:prstGeom prst="rect">
              <a:avLst/>
            </a:prstGeom>
            <a:noFill/>
            <a:ln w="9525" cap="flat" cmpd="sng">
              <a:solidFill>
                <a:srgbClr val="10182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0504ead85_0_32"/>
          <p:cNvSpPr txBox="1"/>
          <p:nvPr/>
        </p:nvSpPr>
        <p:spPr>
          <a:xfrm>
            <a:off x="874800" y="1809925"/>
            <a:ext cx="104424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Aid Leveraging</a:t>
            </a:r>
            <a:endParaRPr sz="1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Out-of-State and International</a:t>
            </a:r>
            <a:endParaRPr sz="1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Transfer</a:t>
            </a:r>
            <a:endParaRPr sz="1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Distance Education / Online</a:t>
            </a:r>
            <a:endParaRPr sz="1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Enrollment Marketing</a:t>
            </a:r>
            <a:endParaRPr sz="1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4" name="Google Shape;184;g290504ead85_0_32"/>
          <p:cNvSpPr txBox="1">
            <a:spLocks noGrp="1"/>
          </p:cNvSpPr>
          <p:nvPr>
            <p:ph type="title"/>
          </p:nvPr>
        </p:nvSpPr>
        <p:spPr>
          <a:xfrm>
            <a:off x="734475" y="469925"/>
            <a:ext cx="10515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KEY ENROLLMENT STRATEGIES IN DEVELOPMENT</a:t>
            </a:r>
            <a:endParaRPr sz="40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5" name="Google Shape;185;g290504ead85_0_32"/>
          <p:cNvSpPr txBox="1"/>
          <p:nvPr/>
        </p:nvSpPr>
        <p:spPr>
          <a:xfrm>
            <a:off x="734475" y="1437134"/>
            <a:ext cx="10832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5035"/>
                </a:solidFill>
                <a:latin typeface="Oswald Medium"/>
                <a:ea typeface="Oswald Medium"/>
                <a:cs typeface="Oswald Medium"/>
                <a:sym typeface="Oswald Medium"/>
              </a:rPr>
              <a:t>New Enrollment</a:t>
            </a:r>
            <a:endParaRPr sz="1800" b="0" i="0" u="none" strike="noStrike" cap="none">
              <a:solidFill>
                <a:srgbClr val="005035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6" name="Google Shape;186;g290504ead85_0_32"/>
          <p:cNvSpPr txBox="1"/>
          <p:nvPr/>
        </p:nvSpPr>
        <p:spPr>
          <a:xfrm>
            <a:off x="874800" y="3704975"/>
            <a:ext cx="104424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Advising</a:t>
            </a:r>
            <a:endParaRPr sz="1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Transition Support</a:t>
            </a:r>
            <a:endParaRPr sz="1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Course Scheduling </a:t>
            </a:r>
            <a:endParaRPr sz="1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Peer Engagement</a:t>
            </a:r>
            <a:endParaRPr sz="1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Student Employment and Financial Literacy</a:t>
            </a:r>
            <a:endParaRPr sz="1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7" name="Google Shape;187;g290504ead85_0_32"/>
          <p:cNvSpPr txBox="1"/>
          <p:nvPr/>
        </p:nvSpPr>
        <p:spPr>
          <a:xfrm>
            <a:off x="734475" y="3342134"/>
            <a:ext cx="10832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5035"/>
                </a:solidFill>
                <a:latin typeface="Oswald Medium"/>
                <a:ea typeface="Oswald Medium"/>
                <a:cs typeface="Oswald Medium"/>
                <a:sym typeface="Oswald Medium"/>
              </a:rPr>
              <a:t>Retention</a:t>
            </a:r>
            <a:endParaRPr sz="1800" b="0" i="0" u="none" strike="noStrike" cap="none">
              <a:solidFill>
                <a:srgbClr val="005035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88" name="Google Shape;188;g290504ead85_0_32"/>
          <p:cNvSpPr txBox="1"/>
          <p:nvPr/>
        </p:nvSpPr>
        <p:spPr>
          <a:xfrm>
            <a:off x="874800" y="5517850"/>
            <a:ext cx="10442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High demand programs</a:t>
            </a:r>
            <a:endParaRPr sz="1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 Narrow"/>
              <a:buChar char="●"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Teacher Licensure </a:t>
            </a:r>
            <a:endParaRPr sz="16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9" name="Google Shape;189;g290504ead85_0_32"/>
          <p:cNvSpPr txBox="1"/>
          <p:nvPr/>
        </p:nvSpPr>
        <p:spPr>
          <a:xfrm>
            <a:off x="734475" y="5145059"/>
            <a:ext cx="10832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5035"/>
                </a:solidFill>
                <a:latin typeface="Oswald Medium"/>
                <a:ea typeface="Oswald Medium"/>
                <a:cs typeface="Oswald Medium"/>
                <a:sym typeface="Oswald Medium"/>
              </a:rPr>
              <a:t>Graduate</a:t>
            </a:r>
            <a:endParaRPr sz="1800" b="0" i="0" u="none" strike="noStrike" cap="none">
              <a:solidFill>
                <a:srgbClr val="005035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23b3d6fdf_2_452"/>
          <p:cNvSpPr txBox="1">
            <a:spLocks noGrp="1"/>
          </p:cNvSpPr>
          <p:nvPr>
            <p:ph type="subTitle" idx="4294967295"/>
          </p:nvPr>
        </p:nvSpPr>
        <p:spPr>
          <a:xfrm>
            <a:off x="4031550" y="2601150"/>
            <a:ext cx="41289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9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0504ead85_0_0"/>
          <p:cNvSpPr txBox="1">
            <a:spLocks noGrp="1"/>
          </p:cNvSpPr>
          <p:nvPr>
            <p:ph type="title"/>
          </p:nvPr>
        </p:nvSpPr>
        <p:spPr>
          <a:xfrm>
            <a:off x="734475" y="469925"/>
            <a:ext cx="10515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HIGHER EDUCATION ENROLLMENT LANDSCAPE</a:t>
            </a:r>
            <a:endParaRPr sz="40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91" name="Google Shape;91;g290504ead85_0_0"/>
          <p:cNvSpPr txBox="1"/>
          <p:nvPr/>
        </p:nvSpPr>
        <p:spPr>
          <a:xfrm>
            <a:off x="734475" y="1190200"/>
            <a:ext cx="106194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Projected change in high school graduates, United States 2017-2036</a:t>
            </a:r>
            <a:endParaRPr sz="12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92" name="Google Shape;92;g290504ead8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099" y="1798450"/>
            <a:ext cx="7875799" cy="39046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90504ead85_0_0"/>
          <p:cNvSpPr txBox="1"/>
          <p:nvPr/>
        </p:nvSpPr>
        <p:spPr>
          <a:xfrm>
            <a:off x="894100" y="5703125"/>
            <a:ext cx="5168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8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Western Interstate Commission for Higher Education, </a:t>
            </a:r>
            <a:r>
              <a:rPr lang="en-US" sz="825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Knocking at the College Door: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825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Projections of High School Graduates, 2020, www.knocking.wiche.edu</a:t>
            </a:r>
            <a:endParaRPr sz="8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4" name="Google Shape;94;g290504ead85_0_0"/>
          <p:cNvGraphicFramePr/>
          <p:nvPr/>
        </p:nvGraphicFramePr>
        <p:xfrm>
          <a:off x="9075250" y="3162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{DCB474B8-2579-4CF7-AA49-6D1440CE1827}</a:tableStyleId>
              </a:tblPr>
              <a:tblGrid>
                <a:gridCol w="241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b="1" i="1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-12% </a:t>
                      </a:r>
                      <a:endParaRPr sz="2400" b="1" i="1" u="none" strike="noStrike" cap="non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5" name="Google Shape;95;g290504ead85_0_0"/>
          <p:cNvSpPr txBox="1"/>
          <p:nvPr/>
        </p:nvSpPr>
        <p:spPr>
          <a:xfrm>
            <a:off x="10132275" y="3246950"/>
            <a:ext cx="12216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Decline in number of 18-year olds, 2025-2030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0504ead85_0_12"/>
          <p:cNvSpPr txBox="1">
            <a:spLocks noGrp="1"/>
          </p:cNvSpPr>
          <p:nvPr>
            <p:ph type="title"/>
          </p:nvPr>
        </p:nvSpPr>
        <p:spPr>
          <a:xfrm>
            <a:off x="734475" y="469925"/>
            <a:ext cx="10515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HIGHER EDUCATION ENROLLMENT LANDSCAPE</a:t>
            </a:r>
            <a:endParaRPr sz="40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01" name="Google Shape;101;g290504ead85_0_12"/>
          <p:cNvSpPr txBox="1"/>
          <p:nvPr/>
        </p:nvSpPr>
        <p:spPr>
          <a:xfrm>
            <a:off x="734475" y="1190200"/>
            <a:ext cx="106194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Projected change in high school graduates, North Carolina 2017-2036</a:t>
            </a:r>
            <a:endParaRPr sz="12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2" name="Google Shape;102;g290504ead85_0_12"/>
          <p:cNvSpPr txBox="1"/>
          <p:nvPr/>
        </p:nvSpPr>
        <p:spPr>
          <a:xfrm>
            <a:off x="894100" y="5703125"/>
            <a:ext cx="5168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8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Western Interstate Commission for Higher Education, </a:t>
            </a:r>
            <a:r>
              <a:rPr lang="en-US" sz="825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Knocking at the College Door: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825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Projections of High School Graduates, 2020, www.knocking.wiche.edu</a:t>
            </a:r>
            <a:endParaRPr sz="8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g290504ead85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100" y="1801900"/>
            <a:ext cx="6990801" cy="37885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g290504ead85_0_12"/>
          <p:cNvGraphicFramePr/>
          <p:nvPr/>
        </p:nvGraphicFramePr>
        <p:xfrm>
          <a:off x="8676150" y="310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{DCB474B8-2579-4CF7-AA49-6D1440CE1827}</a:tableStyleId>
              </a:tblPr>
              <a:tblGrid>
                <a:gridCol w="241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b="1" i="1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-2% </a:t>
                      </a:r>
                      <a:endParaRPr sz="2400" b="1" i="1" u="none" strike="noStrike" cap="non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5" name="Google Shape;105;g290504ead85_0_12"/>
          <p:cNvSpPr txBox="1"/>
          <p:nvPr/>
        </p:nvSpPr>
        <p:spPr>
          <a:xfrm>
            <a:off x="9733175" y="3192338"/>
            <a:ext cx="12216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Decline in number of HS graduates, 2023-2037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0504ead85_0_20"/>
          <p:cNvSpPr txBox="1">
            <a:spLocks noGrp="1"/>
          </p:cNvSpPr>
          <p:nvPr>
            <p:ph type="title"/>
          </p:nvPr>
        </p:nvSpPr>
        <p:spPr>
          <a:xfrm>
            <a:off x="734475" y="469925"/>
            <a:ext cx="10515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HIGHER EDUCATION ENROLLMENT LANDSCAPE</a:t>
            </a:r>
            <a:endParaRPr sz="40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11" name="Google Shape;111;g290504ead85_0_20"/>
          <p:cNvSpPr txBox="1"/>
          <p:nvPr/>
        </p:nvSpPr>
        <p:spPr>
          <a:xfrm>
            <a:off x="734475" y="1190200"/>
            <a:ext cx="106194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North Carolina Competition</a:t>
            </a:r>
            <a:endParaRPr sz="12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2" name="Google Shape;112;g290504ead85_0_20"/>
          <p:cNvSpPr txBox="1"/>
          <p:nvPr/>
        </p:nvSpPr>
        <p:spPr>
          <a:xfrm>
            <a:off x="894100" y="5626925"/>
            <a:ext cx="5168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Sources: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*Western Interstate Commission for Higher Education, </a:t>
            </a:r>
            <a:r>
              <a:rPr lang="en-US"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Knocking at the College Door: Projections of High School Graduates, 2020, www.knocking.wiche.edu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**National Center for Education Statistics, IPEDS, 2022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***National Center for Education Statistics. Freshman Migration Data for 2020-21</a:t>
            </a:r>
            <a:endParaRPr sz="8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3" name="Google Shape;113;g290504ead85_0_20"/>
          <p:cNvGraphicFramePr/>
          <p:nvPr/>
        </p:nvGraphicFramePr>
        <p:xfrm>
          <a:off x="894110" y="18460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{20D0EA3E-3C76-4CC4-8662-FDF28D2E53FE}</a:tableStyleId>
              </a:tblPr>
              <a:tblGrid>
                <a:gridCol w="307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96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In-state Counts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96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96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Rank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96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2022-23 High School Seniors*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114,610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i="0" u="none" strike="noStrike" cap="none">
                        <a:solidFill>
                          <a:srgbClr val="002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Institutions of Higher Education**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i="0" u="none" strike="noStrike" cap="none">
                        <a:solidFill>
                          <a:srgbClr val="002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College Continuation***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78,206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68.2%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Leave the State to Go to College***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11,545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10.1%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i="0" u="none" strike="noStrike" cap="none">
                        <a:solidFill>
                          <a:srgbClr val="002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i="0" u="none" strike="noStrike" cap="none">
                        <a:solidFill>
                          <a:srgbClr val="002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i="0" u="none" strike="noStrike" cap="none">
                        <a:solidFill>
                          <a:srgbClr val="002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i="0" u="none" strike="noStrike" cap="none">
                        <a:solidFill>
                          <a:srgbClr val="002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Largest Institutions***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96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In-state Freshman***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96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Estimated Market Share^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96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96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North Carolina State University at Raleigh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4135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6.20%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i="0" u="none" strike="noStrike" cap="none">
                        <a:solidFill>
                          <a:srgbClr val="002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University of North Carolina at Chapel Hill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3717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5.58%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i="0" u="none" strike="noStrike" cap="none">
                        <a:solidFill>
                          <a:srgbClr val="002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University of North Carolina at Charlotte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3658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5.49%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i="0" u="none" strike="noStrike" cap="none">
                        <a:solidFill>
                          <a:srgbClr val="002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Appalachian State University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3629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5.44%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i="0" u="none" strike="noStrike" cap="none">
                        <a:solidFill>
                          <a:srgbClr val="002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East Carolina University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3611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5.42%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i="0" u="none" strike="noStrike" cap="none">
                        <a:solidFill>
                          <a:srgbClr val="002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i="0" u="none" strike="noStrike" cap="none">
                        <a:solidFill>
                          <a:srgbClr val="002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i="0" u="none" strike="noStrike" cap="none">
                        <a:solidFill>
                          <a:srgbClr val="002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i="0" u="none" strike="noStrike" cap="none">
                        <a:solidFill>
                          <a:srgbClr val="002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i="0" u="none" strike="noStrike" cap="none">
                        <a:solidFill>
                          <a:srgbClr val="002D5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Remaining Students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96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Remaining Institutions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96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Per Institution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96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96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47,911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i="0" u="none" strike="noStrike" cap="none">
                          <a:solidFill>
                            <a:srgbClr val="002D5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E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14" name="Google Shape;114;g290504ead85_0_20"/>
          <p:cNvGraphicFramePr/>
          <p:nvPr/>
        </p:nvGraphicFramePr>
        <p:xfrm>
          <a:off x="7984975" y="361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{DCB474B8-2579-4CF7-AA49-6D1440CE1827}</a:tableStyleId>
              </a:tblPr>
              <a:tblGrid>
                <a:gridCol w="284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900" i="1" u="none" strike="noStrike" cap="none">
                          <a:solidFill>
                            <a:schemeClr val="lt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 years ago, our market share in NC was 3.4%</a:t>
                      </a:r>
                      <a:endParaRPr sz="1900" i="1" u="none" strike="noStrike" cap="none">
                        <a:solidFill>
                          <a:schemeClr val="lt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4966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81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7b142b963_0_582"/>
          <p:cNvSpPr txBox="1"/>
          <p:nvPr/>
        </p:nvSpPr>
        <p:spPr>
          <a:xfrm>
            <a:off x="874800" y="1733725"/>
            <a:ext cx="10442400" cy="3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AutoNum type="arabicPeriod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The demographic cliff - shifts and declines in traditional direct from HS enrollment </a:t>
            </a:r>
            <a:endParaRPr sz="1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AutoNum type="arabicPeriod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The enrollment “demand cliff*” - college-going rate declining, value proposition, higher entry-level wages creating competition</a:t>
            </a:r>
            <a:endParaRPr sz="1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Gen Z statistic from 2022 ECMC Group survey: 51% of Gen Z students are considering a four-year degree - a 20-pt drop since May 2020</a:t>
            </a:r>
            <a:endParaRPr sz="1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Non-consumers are similar to college-bound peers in family income, racial/ethnic/gender diversity</a:t>
            </a:r>
            <a:endParaRPr sz="1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AutoNum type="arabicPeriod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Market share and competition</a:t>
            </a:r>
            <a:endParaRPr sz="1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NC market share has increased significantly for FTIC, but declined for transfer students</a:t>
            </a:r>
            <a:endParaRPr sz="1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○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Competition is intensifying for all student types - first-year, transfer, adults, graduate students</a:t>
            </a:r>
            <a:endParaRPr sz="1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0" name="Google Shape;120;g267b142b963_0_582"/>
          <p:cNvSpPr txBox="1">
            <a:spLocks noGrp="1"/>
          </p:cNvSpPr>
          <p:nvPr>
            <p:ph type="title"/>
          </p:nvPr>
        </p:nvSpPr>
        <p:spPr>
          <a:xfrm>
            <a:off x="734475" y="469925"/>
            <a:ext cx="10515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HIGHER EDUCATION ENROLLMENT LANDSCAPE</a:t>
            </a:r>
            <a:endParaRPr sz="40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21" name="Google Shape;121;g267b142b963_0_582"/>
          <p:cNvSpPr txBox="1"/>
          <p:nvPr/>
        </p:nvSpPr>
        <p:spPr>
          <a:xfrm>
            <a:off x="734475" y="1437134"/>
            <a:ext cx="10832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5035"/>
                </a:solidFill>
                <a:latin typeface="Oswald Medium"/>
                <a:ea typeface="Oswald Medium"/>
                <a:cs typeface="Oswald Medium"/>
                <a:sym typeface="Oswald Medium"/>
              </a:rPr>
              <a:t>RECAP OF THE MACRO FORCES IMPACTING ENROLLMENT</a:t>
            </a:r>
            <a:endParaRPr sz="1800" b="0" i="0" u="none" strike="noStrike" cap="none">
              <a:solidFill>
                <a:srgbClr val="005035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22" name="Google Shape;122;g267b142b963_0_582"/>
          <p:cNvSpPr txBox="1"/>
          <p:nvPr/>
        </p:nvSpPr>
        <p:spPr>
          <a:xfrm>
            <a:off x="894100" y="5703125"/>
            <a:ext cx="51681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en-US" sz="8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Source: “Managing the Demand Cliff”, Inside Higher Ed, October 16, 2023</a:t>
            </a:r>
            <a:endParaRPr sz="8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0504ead85_0_39"/>
          <p:cNvSpPr txBox="1"/>
          <p:nvPr/>
        </p:nvSpPr>
        <p:spPr>
          <a:xfrm>
            <a:off x="874800" y="1733725"/>
            <a:ext cx="10442400" cy="26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Changes in visit activity - more visits post-admit</a:t>
            </a:r>
            <a:endParaRPr sz="2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Test-optional admissions processes and applicant behavior - students are applying to more schools, skews selective</a:t>
            </a:r>
            <a:endParaRPr sz="2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Race-conscious admissions</a:t>
            </a:r>
            <a:endParaRPr sz="2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Recruitment efforts also newly hampered by privacy laws</a:t>
            </a:r>
            <a:endParaRPr sz="2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/>
            </a:pPr>
            <a:r>
              <a:rPr lang="en-US" sz="2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Financial aid changes </a:t>
            </a:r>
            <a:endParaRPr sz="2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8" name="Google Shape;128;g290504ead85_0_39"/>
          <p:cNvSpPr txBox="1">
            <a:spLocks noGrp="1"/>
          </p:cNvSpPr>
          <p:nvPr>
            <p:ph type="title"/>
          </p:nvPr>
        </p:nvSpPr>
        <p:spPr>
          <a:xfrm>
            <a:off x="734475" y="469925"/>
            <a:ext cx="10515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HIGHER EDUCATION ENROLLMENT LANDSCAPE</a:t>
            </a:r>
            <a:endParaRPr sz="40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129" name="Google Shape;129;g290504ead85_0_39"/>
          <p:cNvSpPr txBox="1"/>
          <p:nvPr/>
        </p:nvSpPr>
        <p:spPr>
          <a:xfrm>
            <a:off x="734475" y="1437134"/>
            <a:ext cx="10832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5035"/>
                </a:solidFill>
                <a:latin typeface="Oswald Medium"/>
                <a:ea typeface="Oswald Medium"/>
                <a:cs typeface="Oswald Medium"/>
                <a:sym typeface="Oswald Medium"/>
              </a:rPr>
              <a:t>OTHER ENROLLMENT TRENDS</a:t>
            </a:r>
            <a:endParaRPr sz="1800" b="0" i="0" u="none" strike="noStrike" cap="none">
              <a:solidFill>
                <a:srgbClr val="005035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0b532beba_0_17"/>
          <p:cNvSpPr txBox="1">
            <a:spLocks noGrp="1"/>
          </p:cNvSpPr>
          <p:nvPr>
            <p:ph type="title"/>
          </p:nvPr>
        </p:nvSpPr>
        <p:spPr>
          <a:xfrm>
            <a:off x="734475" y="469925"/>
            <a:ext cx="10515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GRADUATE ENROLLMENT LANDSCAPE</a:t>
            </a:r>
            <a:endParaRPr sz="40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aphicFrame>
        <p:nvGraphicFramePr>
          <p:cNvPr id="135" name="Google Shape;135;g290b532beba_0_17"/>
          <p:cNvGraphicFramePr/>
          <p:nvPr/>
        </p:nvGraphicFramePr>
        <p:xfrm>
          <a:off x="2197888" y="208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{F1BD8815-4A0D-4463-8138-1E18AFC51CBD}</a:tableStyleId>
              </a:tblPr>
              <a:tblGrid>
                <a:gridCol w="194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Total Enrollment</a:t>
                      </a:r>
                      <a:endParaRPr sz="2200" b="1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966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Total International Enrollment</a:t>
                      </a:r>
                      <a:endParaRPr sz="2200" b="1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2F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New International Enrollment</a:t>
                      </a:r>
                      <a:endParaRPr sz="2200" b="1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New Domestic Enrollment</a:t>
                      </a:r>
                      <a:endParaRPr sz="2200" b="1">
                        <a:solidFill>
                          <a:srgbClr val="FFFF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018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i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3rd Highest</a:t>
                      </a:r>
                      <a:r>
                        <a:rPr lang="en-US" sz="210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in the UNC System</a:t>
                      </a:r>
                      <a:endParaRPr sz="210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966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i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3rd Highest</a:t>
                      </a:r>
                      <a:r>
                        <a:rPr lang="en-US" sz="210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in North Carolina</a:t>
                      </a:r>
                      <a:endParaRPr sz="210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02F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 i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i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45% Increase</a:t>
                      </a:r>
                      <a:r>
                        <a:rPr lang="en-US" sz="210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Compared to</a:t>
                      </a:r>
                      <a:endParaRPr sz="210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Fall 2019</a:t>
                      </a:r>
                      <a:endParaRPr sz="210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37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 i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i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7.5% Increase </a:t>
                      </a:r>
                      <a:r>
                        <a:rPr lang="en-US" sz="210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Compared to</a:t>
                      </a:r>
                      <a:endParaRPr sz="210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Fall 2019</a:t>
                      </a:r>
                      <a:endParaRPr sz="210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018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6" name="Google Shape;136;g290b532beba_0_17"/>
          <p:cNvSpPr/>
          <p:nvPr/>
        </p:nvSpPr>
        <p:spPr>
          <a:xfrm>
            <a:off x="3009888" y="3162300"/>
            <a:ext cx="283500" cy="426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90b532beba_0_17"/>
          <p:cNvSpPr/>
          <p:nvPr/>
        </p:nvSpPr>
        <p:spPr>
          <a:xfrm>
            <a:off x="8991588" y="3238213"/>
            <a:ext cx="283500" cy="426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90b532beba_0_17"/>
          <p:cNvSpPr/>
          <p:nvPr/>
        </p:nvSpPr>
        <p:spPr>
          <a:xfrm>
            <a:off x="5057763" y="3228700"/>
            <a:ext cx="283500" cy="426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90b532beba_0_17"/>
          <p:cNvSpPr/>
          <p:nvPr/>
        </p:nvSpPr>
        <p:spPr>
          <a:xfrm>
            <a:off x="7124688" y="3228700"/>
            <a:ext cx="283500" cy="426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90b532beba_0_17"/>
          <p:cNvSpPr txBox="1"/>
          <p:nvPr/>
        </p:nvSpPr>
        <p:spPr>
          <a:xfrm>
            <a:off x="734475" y="1284734"/>
            <a:ext cx="10832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5035"/>
                </a:solidFill>
                <a:latin typeface="Oswald Medium"/>
                <a:ea typeface="Oswald Medium"/>
                <a:cs typeface="Oswald Medium"/>
                <a:sym typeface="Oswald Medium"/>
              </a:rPr>
              <a:t>UNC CHARLOTTE ENROLLMENT TRENDS</a:t>
            </a:r>
            <a:endParaRPr sz="1800" b="0" i="0" u="none" strike="noStrike" cap="none">
              <a:solidFill>
                <a:srgbClr val="005035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35e6083b9_1_6"/>
          <p:cNvSpPr txBox="1">
            <a:spLocks noGrp="1"/>
          </p:cNvSpPr>
          <p:nvPr>
            <p:ph type="title"/>
          </p:nvPr>
        </p:nvSpPr>
        <p:spPr>
          <a:xfrm>
            <a:off x="734475" y="469925"/>
            <a:ext cx="10879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GRADUATE ENROLLMENT LANDSCAPE-NORTH CAROLINA</a:t>
            </a:r>
            <a:endParaRPr sz="40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graphicFrame>
        <p:nvGraphicFramePr>
          <p:cNvPr id="146" name="Google Shape;146;g2935e6083b9_1_6"/>
          <p:cNvGraphicFramePr/>
          <p:nvPr/>
        </p:nvGraphicFramePr>
        <p:xfrm>
          <a:off x="1016250" y="1895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{F1BD8815-4A0D-4463-8138-1E18AFC51CBD}</a:tableStyleId>
              </a:tblPr>
              <a:tblGrid>
                <a:gridCol w="127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3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INSTITUTION</a:t>
                      </a:r>
                      <a:endParaRPr sz="1200" b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rgbClr val="802F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ENROLLMENT</a:t>
                      </a:r>
                      <a:endParaRPr sz="1200" b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rgbClr val="802F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GRADUATE ENROLLMENT</a:t>
                      </a:r>
                      <a:endParaRPr sz="1200" b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rgbClr val="802F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GRADUATE</a:t>
                      </a:r>
                      <a:endParaRPr sz="1200" b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rgbClr val="802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UNC Chapel Hill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32,234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11,553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36%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NC State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37,323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10,000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27%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UNC Charlotte</a:t>
                      </a:r>
                      <a:endParaRPr sz="1200" b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rgbClr val="00503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30,298</a:t>
                      </a:r>
                      <a:endParaRPr sz="1200" b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rgbClr val="00503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6,317</a:t>
                      </a:r>
                      <a:endParaRPr sz="1200" b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rgbClr val="00503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21%</a:t>
                      </a:r>
                      <a:endParaRPr sz="1200" b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rgbClr val="0050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ECU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26,785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5,457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20%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UNC Greensboro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17,743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3,587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20%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7" name="Google Shape;147;g2935e6083b9_1_6"/>
          <p:cNvGraphicFramePr/>
          <p:nvPr/>
        </p:nvGraphicFramePr>
        <p:xfrm>
          <a:off x="6412100" y="153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{F1BD8815-4A0D-4463-8138-1E18AFC51CBD}</a:tableStyleId>
              </a:tblPr>
              <a:tblGrid>
                <a:gridCol w="140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4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INSTITUTIONS HOSTING</a:t>
                      </a:r>
                      <a:endParaRPr sz="1200" b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INTERNATIONAL STUDENTS PER STATE</a:t>
                      </a:r>
                      <a:endParaRPr sz="1200" b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rgbClr val="0073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INSTITUTION</a:t>
                      </a:r>
                      <a:endParaRPr sz="12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CITY</a:t>
                      </a:r>
                      <a:endParaRPr sz="12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</a:t>
                      </a:r>
                      <a:endParaRPr sz="12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NC State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Raleigh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5,195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Duke University &amp; Medical Center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Durham</a:t>
                      </a:r>
                      <a:endParaRPr sz="1200" b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5,039</a:t>
                      </a:r>
                      <a:endParaRPr sz="1200" b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UNC Charlotte</a:t>
                      </a:r>
                      <a:endParaRPr sz="1200" b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503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Charlotte</a:t>
                      </a:r>
                      <a:endParaRPr sz="1200" b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503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2,633</a:t>
                      </a:r>
                      <a:endParaRPr sz="1200" b="1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0050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UNC Chapel Hill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Chapel Hill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2,501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Wake Forest University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Winston-Salem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996</a:t>
                      </a: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0b532beba_0_25"/>
          <p:cNvSpPr txBox="1">
            <a:spLocks noGrp="1"/>
          </p:cNvSpPr>
          <p:nvPr>
            <p:ph type="title"/>
          </p:nvPr>
        </p:nvSpPr>
        <p:spPr>
          <a:xfrm>
            <a:off x="734475" y="469925"/>
            <a:ext cx="10515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GRADUATE ENROLLMENT TRENDS 2012-2022</a:t>
            </a:r>
            <a:endParaRPr sz="40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53" name="Google Shape;153;g290b532beba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075" y="1855300"/>
            <a:ext cx="4878575" cy="31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90b532beba_0_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1500" y="1847577"/>
            <a:ext cx="4878575" cy="3206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Widescreen</PresentationFormat>
  <Paragraphs>199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Oswald Medium</vt:lpstr>
      <vt:lpstr>Arial Narrow</vt:lpstr>
      <vt:lpstr>Oswald</vt:lpstr>
      <vt:lpstr>Calibri</vt:lpstr>
      <vt:lpstr>Cambria</vt:lpstr>
      <vt:lpstr>Arial</vt:lpstr>
      <vt:lpstr>Office Theme</vt:lpstr>
      <vt:lpstr>UNC CHARLOTTE / Strategic Enrollment Planning</vt:lpstr>
      <vt:lpstr>HIGHER EDUCATION ENROLLMENT LANDSCAPE</vt:lpstr>
      <vt:lpstr>HIGHER EDUCATION ENROLLMENT LANDSCAPE</vt:lpstr>
      <vt:lpstr>HIGHER EDUCATION ENROLLMENT LANDSCAPE</vt:lpstr>
      <vt:lpstr>HIGHER EDUCATION ENROLLMENT LANDSCAPE</vt:lpstr>
      <vt:lpstr>HIGHER EDUCATION ENROLLMENT LANDSCAPE</vt:lpstr>
      <vt:lpstr>GRADUATE ENROLLMENT LANDSCAPE</vt:lpstr>
      <vt:lpstr>GRADUATE ENROLLMENT LANDSCAPE-NORTH CAROLINA</vt:lpstr>
      <vt:lpstr>GRADUATE ENROLLMENT TRENDS 2012-2022</vt:lpstr>
      <vt:lpstr>GRADUATE ENROLLMENT LANDSCAPE</vt:lpstr>
      <vt:lpstr>GRADUATE ENROLLMENT LANDSCAPE</vt:lpstr>
      <vt:lpstr>KEY ENROLLMENT STRATEGIES IN DEVELOPMENT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 CHARLOTTE / Strategic Enrollment Planning</dc:title>
  <dc:creator>Dawn M. Fortin Mattoon</dc:creator>
  <cp:lastModifiedBy>Matt Wyse</cp:lastModifiedBy>
  <cp:revision>1</cp:revision>
  <dcterms:created xsi:type="dcterms:W3CDTF">2021-03-11T16:38:37Z</dcterms:created>
  <dcterms:modified xsi:type="dcterms:W3CDTF">2023-10-26T14:00:41Z</dcterms:modified>
</cp:coreProperties>
</file>