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5143500" type="screen16x9"/>
  <p:notesSz cx="6858000" cy="9144000"/>
  <p:embeddedFontLst>
    <p:embeddedFont>
      <p:font typeface="Oswald" pitchFamily="2" charset="0"/>
      <p:regular r:id="rId12"/>
      <p:bold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2" d="100"/>
          <a:sy n="142" d="100"/>
        </p:scale>
        <p:origin x="714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1f776d7c22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g1f776d7c22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1f776d7c223_0_3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g1f776d7c223_0_3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206c6bcea03_1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g206c6bcea03_1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206c6bce5d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206c6bce5d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1f8e015afe8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g1f8e015afe8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206802d7be3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g206802d7be3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206802d7be3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g206802d7be3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206c6bcea03_1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g206c6bcea03_1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206802d7be3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g206802d7be3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aiphelp.charlotte.edu" TargetMode="External"/><Relationship Id="rId4" Type="http://schemas.openxmlformats.org/officeDocument/2006/relationships/hyperlink" Target="https://aux.charlotte.edu/bookstore/textbooks/textbook-adoption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hyperlink" Target="http://www.youtube.com/watch?v=rTnuv7X63y8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/>
        </p:nvSpPr>
        <p:spPr>
          <a:xfrm>
            <a:off x="1143000" y="841774"/>
            <a:ext cx="6858000" cy="32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Oswald"/>
              <a:buNone/>
            </a:pPr>
            <a:r>
              <a:rPr lang="en" sz="58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AIP Review and </a:t>
            </a:r>
            <a:endParaRPr sz="580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Oswald"/>
              <a:buNone/>
            </a:pPr>
            <a:r>
              <a:rPr lang="en" sz="58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First Day Complete Implementation</a:t>
            </a:r>
            <a:endParaRPr sz="280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61" name="Google Shape;61;p14"/>
          <p:cNvSpPr txBox="1"/>
          <p:nvPr/>
        </p:nvSpPr>
        <p:spPr>
          <a:xfrm>
            <a:off x="585700" y="2571753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None/>
            </a:pPr>
            <a:endParaRPr sz="11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>
            <a:spLocks noGrp="1"/>
          </p:cNvSpPr>
          <p:nvPr>
            <p:ph type="subTitle" idx="1"/>
          </p:nvPr>
        </p:nvSpPr>
        <p:spPr>
          <a:xfrm>
            <a:off x="713775" y="1047375"/>
            <a:ext cx="8011200" cy="3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 fontScale="25000" lnSpcReduction="2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en" sz="6300">
                <a:solidFill>
                  <a:schemeClr val="dk1"/>
                </a:solidFill>
              </a:rPr>
              <a:t>AIP complements the University’s commitment to affordability, including the ability to: </a:t>
            </a:r>
            <a:endParaRPr sz="63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endParaRPr sz="6300">
              <a:solidFill>
                <a:schemeClr val="dk1"/>
              </a:solidFill>
            </a:endParaRPr>
          </a:p>
          <a:p>
            <a:pPr marL="457200" lvl="0" indent="-32861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" sz="6300">
                <a:solidFill>
                  <a:schemeClr val="dk1"/>
                </a:solidFill>
              </a:rPr>
              <a:t>Browse over 10 million textbooks, ebooks and courseware from all major publishers,</a:t>
            </a:r>
            <a:endParaRPr sz="6300">
              <a:solidFill>
                <a:schemeClr val="dk1"/>
              </a:solidFill>
            </a:endParaRPr>
          </a:p>
          <a:p>
            <a:pPr marL="457200" lvl="0" indent="-32861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" sz="6300">
                <a:solidFill>
                  <a:schemeClr val="dk1"/>
                </a:solidFill>
              </a:rPr>
              <a:t>Search for free Open Education Resources (OER) to enhance or replace traditional course materials,</a:t>
            </a:r>
            <a:endParaRPr sz="6300">
              <a:solidFill>
                <a:schemeClr val="dk1"/>
              </a:solidFill>
            </a:endParaRPr>
          </a:p>
          <a:p>
            <a:pPr marL="457200" lvl="0" indent="-32861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" sz="6300">
                <a:solidFill>
                  <a:schemeClr val="dk1"/>
                </a:solidFill>
              </a:rPr>
              <a:t>Easily adopt course materials with One Click Re-Adopt,</a:t>
            </a:r>
            <a:endParaRPr sz="6300">
              <a:solidFill>
                <a:schemeClr val="dk1"/>
              </a:solidFill>
            </a:endParaRPr>
          </a:p>
          <a:p>
            <a:pPr marL="457200" lvl="0" indent="-32861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" sz="6300">
                <a:solidFill>
                  <a:schemeClr val="dk1"/>
                </a:solidFill>
              </a:rPr>
              <a:t>View a personalized Course List to easily search, research and submit your adoptions, and</a:t>
            </a:r>
            <a:endParaRPr sz="6300">
              <a:solidFill>
                <a:schemeClr val="dk1"/>
              </a:solidFill>
            </a:endParaRPr>
          </a:p>
          <a:p>
            <a:pPr marL="457200" lvl="0" indent="-32861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" sz="6300">
                <a:solidFill>
                  <a:schemeClr val="dk1"/>
                </a:solidFill>
              </a:rPr>
              <a:t>Receive affordability recommendations as a complement or substitute to traditional course materials.</a:t>
            </a:r>
            <a:endParaRPr sz="63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63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300">
                <a:solidFill>
                  <a:schemeClr val="dk1"/>
                </a:solidFill>
              </a:rPr>
              <a:t>Log in at: </a:t>
            </a:r>
            <a:r>
              <a:rPr lang="en" sz="6300" u="sng">
                <a:solidFill>
                  <a:schemeClr val="hlink"/>
                </a:solidFill>
                <a:hlinkClick r:id="rId4"/>
              </a:rPr>
              <a:t>https://aux.charlotte.edu/bookstore/textbooks/textbook-adoption</a:t>
            </a:r>
            <a:endParaRPr sz="63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63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300"/>
              <a:t>Need help? Visit </a:t>
            </a:r>
            <a:r>
              <a:rPr lang="en" sz="6300" u="sng">
                <a:solidFill>
                  <a:schemeClr val="hlink"/>
                </a:solidFill>
                <a:hlinkClick r:id="rId5"/>
              </a:rPr>
              <a:t>aiphelp.charlotte.edu</a:t>
            </a:r>
            <a:r>
              <a:rPr lang="en" sz="6300"/>
              <a:t>.</a:t>
            </a:r>
            <a:endParaRPr sz="63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4444"/>
              <a:buFont typeface="Arial"/>
              <a:buNone/>
            </a:pPr>
            <a:endParaRPr sz="18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4444"/>
              <a:buFont typeface="Arial"/>
              <a:buNone/>
            </a:pPr>
            <a:r>
              <a:rPr lang="en" sz="1800"/>
              <a:t>	</a:t>
            </a:r>
            <a:endParaRPr sz="18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4444"/>
              <a:buFont typeface="Arial"/>
              <a:buNone/>
            </a:pPr>
            <a:endParaRPr sz="1800"/>
          </a:p>
        </p:txBody>
      </p:sp>
      <p:sp>
        <p:nvSpPr>
          <p:cNvPr id="67" name="Google Shape;67;p15"/>
          <p:cNvSpPr txBox="1"/>
          <p:nvPr/>
        </p:nvSpPr>
        <p:spPr>
          <a:xfrm>
            <a:off x="713775" y="414450"/>
            <a:ext cx="7848900" cy="5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/>
              <a:t>AIP - Adoptions and Insights Portal</a:t>
            </a:r>
            <a:endParaRPr sz="23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/>
          <p:nvPr/>
        </p:nvSpPr>
        <p:spPr>
          <a:xfrm>
            <a:off x="713775" y="414450"/>
            <a:ext cx="7848900" cy="5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/>
              <a:t>AIP - Adoptions and Insights Portal</a:t>
            </a:r>
            <a:endParaRPr sz="2300"/>
          </a:p>
        </p:txBody>
      </p:sp>
      <p:pic>
        <p:nvPicPr>
          <p:cNvPr id="73" name="Google Shape;73;p16" descr="Faculty Training Video for the Adoption &amp; Insights Portal" title="AIP Intro Video - Faculty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106200" y="987225"/>
            <a:ext cx="4572000" cy="34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50587" y="-322367"/>
            <a:ext cx="9194576" cy="61297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8"/>
          <p:cNvSpPr txBox="1">
            <a:spLocks noGrp="1"/>
          </p:cNvSpPr>
          <p:nvPr>
            <p:ph type="subTitle" idx="1"/>
          </p:nvPr>
        </p:nvSpPr>
        <p:spPr>
          <a:xfrm>
            <a:off x="592050" y="162825"/>
            <a:ext cx="8088900" cy="452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 lnSpcReduction="20000"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</a:rPr>
              <a:t>An affordable textbook rental program that lowers the overall cost of course materials by 35 to 50%</a:t>
            </a:r>
            <a:endParaRPr sz="1700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50">
              <a:solidFill>
                <a:schemeClr val="dk1"/>
              </a:solidFill>
            </a:endParaRPr>
          </a:p>
          <a:p>
            <a:pPr marL="457200" lvl="0" indent="-34607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50"/>
              <a:buChar char="●"/>
            </a:pPr>
            <a:r>
              <a:rPr lang="en" sz="1850">
                <a:solidFill>
                  <a:schemeClr val="dk1"/>
                </a:solidFill>
              </a:rPr>
              <a:t>Students are charged $20 per credit hour–no matter how many materials are adopted</a:t>
            </a:r>
            <a:endParaRPr sz="1850">
              <a:solidFill>
                <a:schemeClr val="dk1"/>
              </a:solidFill>
            </a:endParaRPr>
          </a:p>
          <a:p>
            <a:pPr marL="457200" lvl="0" indent="-34607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50"/>
              <a:buChar char="●"/>
            </a:pPr>
            <a:r>
              <a:rPr lang="en" sz="1850">
                <a:solidFill>
                  <a:schemeClr val="dk1"/>
                </a:solidFill>
              </a:rPr>
              <a:t>Students can use leftover financial aid or scholarships to cover the cost of their Niner Course Pack (course material bundle)</a:t>
            </a:r>
            <a:endParaRPr sz="1850">
              <a:solidFill>
                <a:schemeClr val="dk1"/>
              </a:solidFill>
            </a:endParaRPr>
          </a:p>
          <a:p>
            <a:pPr marL="457200" lvl="0" indent="-34607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50"/>
              <a:buChar char="●"/>
            </a:pPr>
            <a:r>
              <a:rPr lang="en" sz="1850">
                <a:solidFill>
                  <a:schemeClr val="dk1"/>
                </a:solidFill>
              </a:rPr>
              <a:t>Students save time on shopping around for the best price</a:t>
            </a:r>
            <a:endParaRPr sz="1850">
              <a:solidFill>
                <a:schemeClr val="dk1"/>
              </a:solidFill>
            </a:endParaRPr>
          </a:p>
          <a:p>
            <a:pPr marL="457200" lvl="0" indent="-34607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50"/>
              <a:buChar char="●"/>
            </a:pPr>
            <a:r>
              <a:rPr lang="en" sz="1850">
                <a:solidFill>
                  <a:schemeClr val="dk1"/>
                </a:solidFill>
              </a:rPr>
              <a:t>Students can opt out of the program anytime prior to the University’s census date for fall or spring; or five days after the start of summer session</a:t>
            </a:r>
            <a:endParaRPr sz="1800"/>
          </a:p>
        </p:txBody>
      </p:sp>
      <p:pic>
        <p:nvPicPr>
          <p:cNvPr id="84" name="Google Shape;84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13675" y="-969475"/>
            <a:ext cx="5031976" cy="3888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0600" y="241200"/>
            <a:ext cx="3219549" cy="3695974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9"/>
          <p:cNvSpPr txBox="1">
            <a:spLocks noGrp="1"/>
          </p:cNvSpPr>
          <p:nvPr>
            <p:ph type="subTitle" idx="1"/>
          </p:nvPr>
        </p:nvSpPr>
        <p:spPr>
          <a:xfrm>
            <a:off x="2975100" y="310825"/>
            <a:ext cx="5646600" cy="412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 fontScale="92500" lnSpcReduction="20000"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chemeClr val="dk1"/>
                </a:solidFill>
              </a:rPr>
              <a:t>How does it work?</a:t>
            </a:r>
            <a:endParaRPr sz="1700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00">
              <a:solidFill>
                <a:schemeClr val="dk1"/>
              </a:solidFill>
            </a:endParaRPr>
          </a:p>
          <a:p>
            <a:pPr marL="457200" lvl="0" indent="-34115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" sz="1916">
                <a:solidFill>
                  <a:schemeClr val="dk1"/>
                </a:solidFill>
              </a:rPr>
              <a:t>Submit your adoptions for fall 2023 through AIP by </a:t>
            </a:r>
            <a:r>
              <a:rPr lang="en" sz="1916" b="1">
                <a:solidFill>
                  <a:schemeClr val="dk1"/>
                </a:solidFill>
              </a:rPr>
              <a:t>May 1, 2023</a:t>
            </a:r>
            <a:r>
              <a:rPr lang="en" sz="1916">
                <a:solidFill>
                  <a:schemeClr val="dk1"/>
                </a:solidFill>
              </a:rPr>
              <a:t>.</a:t>
            </a:r>
            <a:endParaRPr sz="1916">
              <a:solidFill>
                <a:schemeClr val="dk1"/>
              </a:solidFill>
            </a:endParaRPr>
          </a:p>
          <a:p>
            <a:pPr marL="457200" lvl="0" indent="-34115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" sz="1916">
                <a:solidFill>
                  <a:schemeClr val="dk1"/>
                </a:solidFill>
              </a:rPr>
              <a:t>Students receive an email from the bookstore before the fall semester asking them to verify their course materials and select pick up or shipping preference</a:t>
            </a:r>
            <a:endParaRPr sz="1916">
              <a:solidFill>
                <a:schemeClr val="dk1"/>
              </a:solidFill>
            </a:endParaRPr>
          </a:p>
          <a:p>
            <a:pPr marL="457200" lvl="0" indent="-34115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" sz="1916">
                <a:solidFill>
                  <a:schemeClr val="dk1"/>
                </a:solidFill>
              </a:rPr>
              <a:t>If you have adopted digital textbooks or access codes, they will be available to students on the first day of class when you publish your course in Canvas under Course Materials.</a:t>
            </a:r>
            <a:endParaRPr sz="1916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4444"/>
              <a:buFont typeface="Arial"/>
              <a:buNone/>
            </a:pPr>
            <a:endParaRPr sz="18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0"/>
          <p:cNvSpPr txBox="1">
            <a:spLocks noGrp="1"/>
          </p:cNvSpPr>
          <p:nvPr>
            <p:ph type="subTitle" idx="1"/>
          </p:nvPr>
        </p:nvSpPr>
        <p:spPr>
          <a:xfrm>
            <a:off x="407050" y="281550"/>
            <a:ext cx="5239800" cy="422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chemeClr val="dk1"/>
                </a:solidFill>
              </a:rPr>
              <a:t>Faculty Benefits</a:t>
            </a:r>
            <a:endParaRPr sz="1700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00"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 b="1">
                <a:solidFill>
                  <a:schemeClr val="dk1"/>
                </a:solidFill>
              </a:rPr>
              <a:t>Students are prepared</a:t>
            </a:r>
            <a:r>
              <a:rPr lang="en" sz="1800">
                <a:solidFill>
                  <a:schemeClr val="dk1"/>
                </a:solidFill>
              </a:rPr>
              <a:t> with their course materials (Niner Course Pack) on or before the first day of class.</a:t>
            </a:r>
            <a:endParaRPr sz="1800"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 b="1">
                <a:solidFill>
                  <a:schemeClr val="dk1"/>
                </a:solidFill>
              </a:rPr>
              <a:t>Easy integration into Canvas</a:t>
            </a:r>
            <a:r>
              <a:rPr lang="en" sz="1800">
                <a:solidFill>
                  <a:schemeClr val="dk1"/>
                </a:solidFill>
              </a:rPr>
              <a:t> means faculty can be assured that students have access to their digital materials </a:t>
            </a:r>
            <a:endParaRPr sz="1800"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 b="1">
                <a:solidFill>
                  <a:schemeClr val="dk1"/>
                </a:solidFill>
              </a:rPr>
              <a:t>Faculty receive one-on-one 24/7 support</a:t>
            </a:r>
            <a:r>
              <a:rPr lang="en" sz="1800">
                <a:solidFill>
                  <a:schemeClr val="dk1"/>
                </a:solidFill>
              </a:rPr>
              <a:t> from a Barnes &amp; Noble College First Day Complete expert, if needed.</a:t>
            </a:r>
            <a:endParaRPr sz="1800">
              <a:solidFill>
                <a:schemeClr val="dk1"/>
              </a:solidFill>
            </a:endParaRPr>
          </a:p>
        </p:txBody>
      </p:sp>
      <p:pic>
        <p:nvPicPr>
          <p:cNvPr id="96" name="Google Shape;96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90699" y="0"/>
            <a:ext cx="3053300" cy="45810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1"/>
          <p:cNvSpPr txBox="1">
            <a:spLocks noGrp="1"/>
          </p:cNvSpPr>
          <p:nvPr>
            <p:ph type="subTitle" idx="1"/>
          </p:nvPr>
        </p:nvSpPr>
        <p:spPr>
          <a:xfrm>
            <a:off x="114300" y="44725"/>
            <a:ext cx="5206800" cy="44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 lnSpcReduction="10000"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chemeClr val="dk1"/>
                </a:solidFill>
              </a:rPr>
              <a:t>Get help:</a:t>
            </a:r>
            <a:endParaRPr sz="1700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For technical issues, please call Adoption Support at 877-713-6697 between the hours of 9 a.m. and 6 p.m., Monday - Friday or email aipsupport@bnservices.com. Visit the help webpage in AIP to chat with a representative.  </a:t>
            </a:r>
            <a:endParaRPr sz="1800">
              <a:solidFill>
                <a:schemeClr val="dk1"/>
              </a:solidFill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If you have a question about the textbook adoption process, you can also call Barnes &amp; Noble Charlotte at 704-687-7050.</a:t>
            </a:r>
            <a:endParaRPr sz="18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50">
              <a:solidFill>
                <a:schemeClr val="dk1"/>
              </a:solidFill>
            </a:endParaRPr>
          </a:p>
        </p:txBody>
      </p:sp>
      <p:pic>
        <p:nvPicPr>
          <p:cNvPr id="102" name="Google Shape;102;p21"/>
          <p:cNvPicPr preferRelativeResize="0"/>
          <p:nvPr/>
        </p:nvPicPr>
        <p:blipFill rotWithShape="1">
          <a:blip r:embed="rId4">
            <a:alphaModFix/>
          </a:blip>
          <a:srcRect l="1797" b="5168"/>
          <a:stretch/>
        </p:blipFill>
        <p:spPr>
          <a:xfrm>
            <a:off x="5972375" y="0"/>
            <a:ext cx="3171625" cy="45884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2"/>
          <p:cNvSpPr txBox="1">
            <a:spLocks noGrp="1"/>
          </p:cNvSpPr>
          <p:nvPr>
            <p:ph type="subTitle" idx="1"/>
          </p:nvPr>
        </p:nvSpPr>
        <p:spPr>
          <a:xfrm>
            <a:off x="331050" y="387875"/>
            <a:ext cx="4893000" cy="36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chemeClr val="dk1"/>
                </a:solidFill>
              </a:rPr>
              <a:t>Virtual Information Sessions</a:t>
            </a:r>
            <a:endParaRPr sz="1700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dk1"/>
              </a:solidFill>
            </a:endParaRPr>
          </a:p>
          <a:p>
            <a:pPr marL="457200" lvl="0" indent="-38417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50"/>
              <a:buChar char="●"/>
            </a:pPr>
            <a:r>
              <a:rPr lang="en" sz="1800">
                <a:solidFill>
                  <a:schemeClr val="dk1"/>
                </a:solidFill>
              </a:rPr>
              <a:t>FDC Virtual Information Session I</a:t>
            </a:r>
            <a:endParaRPr sz="1800">
              <a:solidFill>
                <a:schemeClr val="dk1"/>
              </a:solidFill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When: </a:t>
            </a:r>
            <a:r>
              <a:rPr lang="en" sz="1800" b="1">
                <a:solidFill>
                  <a:schemeClr val="dk1"/>
                </a:solidFill>
              </a:rPr>
              <a:t>March 6, 2023, noon to 1 p.m.</a:t>
            </a:r>
            <a:endParaRPr sz="1800" b="1">
              <a:solidFill>
                <a:schemeClr val="dk1"/>
              </a:solidFill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Register</a:t>
            </a:r>
            <a:endParaRPr sz="1800">
              <a:solidFill>
                <a:schemeClr val="dk1"/>
              </a:solidFill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</a:endParaRPr>
          </a:p>
          <a:p>
            <a:pPr marL="457200" lvl="0" indent="-38417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50"/>
              <a:buChar char="●"/>
            </a:pPr>
            <a:r>
              <a:rPr lang="en" sz="1800">
                <a:solidFill>
                  <a:schemeClr val="dk1"/>
                </a:solidFill>
              </a:rPr>
              <a:t>FDC Virtual Information Session II</a:t>
            </a:r>
            <a:endParaRPr sz="1800">
              <a:solidFill>
                <a:schemeClr val="dk1"/>
              </a:solidFill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When: </a:t>
            </a:r>
            <a:r>
              <a:rPr lang="en" sz="1800" b="1">
                <a:solidFill>
                  <a:schemeClr val="dk1"/>
                </a:solidFill>
              </a:rPr>
              <a:t>March 22, 2023, 2 p.m. to 3 p.m.</a:t>
            </a:r>
            <a:endParaRPr sz="1800" b="1">
              <a:solidFill>
                <a:schemeClr val="dk1"/>
              </a:solidFill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Register</a:t>
            </a:r>
            <a:endParaRPr sz="1950">
              <a:solidFill>
                <a:schemeClr val="dk1"/>
              </a:solidFill>
            </a:endParaRPr>
          </a:p>
        </p:txBody>
      </p:sp>
      <p:pic>
        <p:nvPicPr>
          <p:cNvPr id="108" name="Google Shape;108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95550" y="708650"/>
            <a:ext cx="1621249" cy="1621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76338" y="2530612"/>
            <a:ext cx="1659674" cy="16596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0" name="Google Shape;110;p22"/>
          <p:cNvCxnSpPr/>
          <p:nvPr/>
        </p:nvCxnSpPr>
        <p:spPr>
          <a:xfrm rot="10800000" flipH="1">
            <a:off x="4551450" y="1487450"/>
            <a:ext cx="1569000" cy="7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11" name="Google Shape;111;p22"/>
          <p:cNvCxnSpPr/>
          <p:nvPr/>
        </p:nvCxnSpPr>
        <p:spPr>
          <a:xfrm rot="10800000" flipH="1">
            <a:off x="4551450" y="3475225"/>
            <a:ext cx="1569000" cy="7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479</Words>
  <Application>Microsoft Office PowerPoint</Application>
  <PresentationFormat>On-screen Show (16:9)</PresentationFormat>
  <Paragraphs>53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Oswald</vt:lpstr>
      <vt:lpstr>Arial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 Wyse</dc:creator>
  <cp:lastModifiedBy>Matt Wyse</cp:lastModifiedBy>
  <cp:revision>1</cp:revision>
  <dcterms:modified xsi:type="dcterms:W3CDTF">2023-02-09T17:33:53Z</dcterms:modified>
</cp:coreProperties>
</file>