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392" r:id="rId5"/>
    <p:sldId id="391" r:id="rId6"/>
    <p:sldId id="258" r:id="rId7"/>
    <p:sldId id="389" r:id="rId8"/>
  </p:sldIdLst>
  <p:sldSz cx="12192000" cy="6858000"/>
  <p:notesSz cx="9144000" cy="6858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swald" pitchFamily="2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4iwj0/4PPrmbM/IcnJeZj+PoD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6E413D-EDCE-4EF5-818D-23C9661E3AC3}">
  <a:tblStyle styleId="{136E413D-EDCE-4EF5-818D-23C9661E3A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/>
    <p:restoredTop sz="96351"/>
  </p:normalViewPr>
  <p:slideViewPr>
    <p:cSldViewPr snapToGrid="0" snapToObjects="1">
      <p:cViewPr varScale="1">
        <p:scale>
          <a:sx n="113" d="100"/>
          <a:sy n="113" d="100"/>
        </p:scale>
        <p:origin x="4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0665d23f8_0_8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110665d23f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2492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6719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369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110665d23f8_0_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g110665d23f8_0_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Google Shape;14;g110665d23f8_0_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g110665d23f8_0_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110665d23f8_0_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0665d23f8_0_1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g110665d23f8_0_148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g110665d23f8_0_1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10665d23f8_0_1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10665d23f8_0_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0665d23f8_0_15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g110665d23f8_0_15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g110665d23f8_0_1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110665d23f8_0_1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10665d23f8_0_1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10665d23f8_0_9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g110665d23f8_0_9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g110665d23f8_0_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110665d23f8_0_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10665d23f8_0_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10665d23f8_0_10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g110665d23f8_0_10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g110665d23f8_0_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10665d23f8_0_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110665d23f8_0_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10665d23f8_0_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g110665d23f8_0_1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Google Shape;32;g110665d23f8_0_10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Google Shape;33;g110665d23f8_0_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110665d23f8_0_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110665d23f8_0_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10665d23f8_0_1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g110665d23f8_0_1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g110665d23f8_0_1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g110665d23f8_0_1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g110665d23f8_0_1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42;g110665d23f8_0_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110665d23f8_0_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110665d23f8_0_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10665d23f8_0_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g110665d23f8_0_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110665d23f8_0_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110665d23f8_0_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0665d23f8_0_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10665d23f8_0_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110665d23f8_0_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10665d23f8_0_1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g110665d23f8_0_1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g110665d23f8_0_1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g110665d23f8_0_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110665d23f8_0_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10665d23f8_0_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0665d23f8_0_1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g110665d23f8_0_1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g110665d23f8_0_1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g110665d23f8_0_1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110665d23f8_0_1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110665d23f8_0_1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10665d23f8_0_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110665d23f8_0_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110665d23f8_0_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g110665d23f8_0_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110665d23f8_0_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0665d23f8_0_80"/>
          <p:cNvSpPr txBox="1"/>
          <p:nvPr/>
        </p:nvSpPr>
        <p:spPr>
          <a:xfrm>
            <a:off x="1524000" y="2235150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lang="en-US" sz="80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University Finances and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lang="en-US" sz="80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System Funding Model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74;g11847a560f1_0_91">
            <a:extLst>
              <a:ext uri="{FF2B5EF4-FFF2-40B4-BE49-F238E27FC236}">
                <a16:creationId xmlns:a16="http://schemas.microsoft.com/office/drawing/2014/main" id="{25C0FA9F-FDEC-0223-289F-0657D1335D0F}"/>
              </a:ext>
            </a:extLst>
          </p:cNvPr>
          <p:cNvSpPr txBox="1">
            <a:spLocks/>
          </p:cNvSpPr>
          <p:nvPr/>
        </p:nvSpPr>
        <p:spPr>
          <a:xfrm>
            <a:off x="3633849" y="1"/>
            <a:ext cx="8558274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Sources of University Funding</a:t>
            </a:r>
            <a:endParaRPr lang="en-US" sz="4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220">
            <a:extLst>
              <a:ext uri="{FF2B5EF4-FFF2-40B4-BE49-F238E27FC236}">
                <a16:creationId xmlns:a16="http://schemas.microsoft.com/office/drawing/2014/main" id="{2225805F-6E40-29E0-3334-374680D485FA}"/>
              </a:ext>
            </a:extLst>
          </p:cNvPr>
          <p:cNvSpPr txBox="1">
            <a:spLocks/>
          </p:cNvSpPr>
          <p:nvPr/>
        </p:nvSpPr>
        <p:spPr>
          <a:xfrm>
            <a:off x="348184" y="1536851"/>
            <a:ext cx="4245081" cy="45587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Primary sources of funding </a:t>
            </a:r>
          </a:p>
          <a:p>
            <a:pPr marL="22860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/>
              <a:t>($861M in FY22):</a:t>
            </a:r>
          </a:p>
          <a:p>
            <a:pPr marL="514350" indent="-285750"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State appropriations</a:t>
            </a:r>
          </a:p>
          <a:p>
            <a:pPr marL="514350" indent="-285750"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Tuition</a:t>
            </a:r>
          </a:p>
          <a:p>
            <a:pPr marL="514350" indent="-285750"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Mandatory fees</a:t>
            </a:r>
          </a:p>
          <a:p>
            <a:pPr marL="514350" indent="-285750"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Grants and contracts</a:t>
            </a:r>
          </a:p>
          <a:p>
            <a:pPr marL="514350" indent="-285750"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Noncapital contributions (financial aid)</a:t>
            </a:r>
          </a:p>
          <a:p>
            <a:pPr marL="514350" indent="-285750"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Sales and services</a:t>
            </a:r>
          </a:p>
          <a:p>
            <a:pPr marL="514350" indent="-285750"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Other (investment income, gifts, and other sources)</a:t>
            </a:r>
            <a:endParaRPr lang="en-US" sz="1800" dirty="0"/>
          </a:p>
          <a:p>
            <a:pPr marL="457200" indent="-228600">
              <a:spcBef>
                <a:spcPts val="0"/>
              </a:spcBef>
              <a:spcAft>
                <a:spcPts val="1000"/>
              </a:spcAft>
            </a:pP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FF7748-F430-2174-2192-C724C3941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794" y="929147"/>
            <a:ext cx="7598735" cy="59288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g11847a560f1_0_91">
            <a:extLst>
              <a:ext uri="{FF2B5EF4-FFF2-40B4-BE49-F238E27FC236}">
                <a16:creationId xmlns:a16="http://schemas.microsoft.com/office/drawing/2014/main" id="{CC55572E-9C32-DB02-6AC1-7AD0F801BFFD}"/>
              </a:ext>
            </a:extLst>
          </p:cNvPr>
          <p:cNvSpPr txBox="1">
            <a:spLocks/>
          </p:cNvSpPr>
          <p:nvPr/>
        </p:nvSpPr>
        <p:spPr>
          <a:xfrm>
            <a:off x="4144487" y="1"/>
            <a:ext cx="8047635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4000"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Uses of University Funding</a:t>
            </a:r>
            <a:endParaRPr lang="en-US" sz="4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220">
            <a:extLst>
              <a:ext uri="{FF2B5EF4-FFF2-40B4-BE49-F238E27FC236}">
                <a16:creationId xmlns:a16="http://schemas.microsoft.com/office/drawing/2014/main" id="{932521D4-B214-D200-6DDF-83FA9C88ECFE}"/>
              </a:ext>
            </a:extLst>
          </p:cNvPr>
          <p:cNvSpPr txBox="1">
            <a:spLocks/>
          </p:cNvSpPr>
          <p:nvPr/>
        </p:nvSpPr>
        <p:spPr>
          <a:xfrm>
            <a:off x="489448" y="1401289"/>
            <a:ext cx="5228306" cy="34548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/>
              <a:t>Primary operating expenses</a:t>
            </a:r>
          </a:p>
          <a:p>
            <a:pPr marL="514350" indent="-28575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Salaries and benefits</a:t>
            </a:r>
          </a:p>
          <a:p>
            <a:pPr marL="514350" indent="-28575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Supplies and services</a:t>
            </a:r>
          </a:p>
          <a:p>
            <a:pPr marL="514350" indent="-28575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Scholarships and fellowships</a:t>
            </a:r>
          </a:p>
          <a:p>
            <a:pPr marL="514350" indent="-28575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Utilities</a:t>
            </a:r>
          </a:p>
          <a:p>
            <a:pPr marL="514350" indent="-28575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Depreciation/amortization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7589F-3A62-391C-452A-B8698DD5C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453" y="1003807"/>
            <a:ext cx="5707099" cy="3852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128E7A-2504-D70C-9643-A1C6E6DE9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052" y="4902536"/>
            <a:ext cx="11797896" cy="190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1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Previous Model 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D2585-96AB-2042-A242-8DB2A6414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343435" cy="435133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12 cell Matrix </a:t>
            </a:r>
            <a:endParaRPr lang="en-US" sz="3600" dirty="0"/>
          </a:p>
          <a:p>
            <a:pPr lvl="1"/>
            <a:endParaRPr lang="en-US" sz="3600" dirty="0"/>
          </a:p>
          <a:p>
            <a:r>
              <a:rPr lang="en-US" sz="4000" dirty="0"/>
              <a:t>Funded changes in student credit hours</a:t>
            </a:r>
          </a:p>
          <a:p>
            <a:endParaRPr lang="en-US" sz="4000" dirty="0"/>
          </a:p>
          <a:p>
            <a:r>
              <a:rPr lang="en-US" sz="4000" dirty="0"/>
              <a:t>Higher funding for higher cost programs</a:t>
            </a:r>
          </a:p>
          <a:p>
            <a:endParaRPr lang="en-US" sz="4000" dirty="0"/>
          </a:p>
        </p:txBody>
      </p:sp>
      <p:graphicFrame>
        <p:nvGraphicFramePr>
          <p:cNvPr id="166" name="Google Shape;166;p1"/>
          <p:cNvGraphicFramePr/>
          <p:nvPr/>
        </p:nvGraphicFramePr>
        <p:xfrm>
          <a:off x="7181635" y="2724562"/>
          <a:ext cx="4264768" cy="1981050"/>
        </p:xfrm>
        <a:graphic>
          <a:graphicData uri="http://schemas.openxmlformats.org/drawingml/2006/table">
            <a:tbl>
              <a:tblPr>
                <a:noFill/>
                <a:tableStyleId>{136E413D-EDCE-4EF5-818D-23C9661E3AC3}</a:tableStyleId>
              </a:tblPr>
              <a:tblGrid>
                <a:gridCol w="1171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045">
                  <a:extLst>
                    <a:ext uri="{9D8B030D-6E8A-4147-A177-3AD203B41FA5}">
                      <a16:colId xmlns:a16="http://schemas.microsoft.com/office/drawing/2014/main" val="2622779460"/>
                    </a:ext>
                  </a:extLst>
                </a:gridCol>
                <a:gridCol w="1031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Undergrad</a:t>
                      </a:r>
                      <a:endParaRPr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Masters</a:t>
                      </a:r>
                      <a:endParaRPr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Doctoral</a:t>
                      </a:r>
                      <a:endParaRPr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536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Category 1</a:t>
                      </a: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Category 2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Category 3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Category 4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32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2217A8-9932-0F42-BDC3-142793B4C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66029"/>
            <a:ext cx="5181600" cy="4351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14300" indent="0" algn="ctr">
              <a:spcAft>
                <a:spcPts val="1200"/>
              </a:spcAft>
              <a:buNone/>
            </a:pPr>
            <a:r>
              <a:rPr lang="en-US" sz="3600" b="1" dirty="0"/>
              <a:t> Changes to Enrollment</a:t>
            </a:r>
          </a:p>
          <a:p>
            <a:pPr>
              <a:spcAft>
                <a:spcPts val="1200"/>
              </a:spcAft>
            </a:pPr>
            <a:r>
              <a:rPr lang="en-US" dirty="0"/>
              <a:t>Funds changes in in-state student credit hour (SCH)</a:t>
            </a:r>
          </a:p>
          <a:p>
            <a:pPr>
              <a:spcAft>
                <a:spcPts val="1200"/>
              </a:spcAft>
            </a:pPr>
            <a:r>
              <a:rPr lang="en-US" dirty="0"/>
              <a:t>Graduate credits funded at same level as undergraduate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STEM graduate credits funded at 1.5x for Masters and 2.5x for Doctorate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699A58-A479-FA40-AEAD-F280283A582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466029"/>
            <a:ext cx="5181600" cy="4351200"/>
          </a:xfrm>
          <a:ln>
            <a:solidFill>
              <a:schemeClr val="tx1"/>
            </a:solidFill>
          </a:ln>
        </p:spPr>
        <p:txBody>
          <a:bodyPr/>
          <a:lstStyle/>
          <a:p>
            <a:pPr marL="114300" indent="0" algn="ctr">
              <a:buNone/>
            </a:pPr>
            <a:r>
              <a:rPr lang="en-US" sz="3600" b="1" dirty="0"/>
              <a:t>Performance Metrics</a:t>
            </a:r>
          </a:p>
          <a:p>
            <a:r>
              <a:rPr lang="en-US" dirty="0"/>
              <a:t>Weights SCH credit hours for performance</a:t>
            </a:r>
          </a:p>
          <a:p>
            <a:r>
              <a:rPr lang="en-US" dirty="0"/>
              <a:t>Higher performance receives higher funding</a:t>
            </a:r>
          </a:p>
          <a:p>
            <a:pPr lvl="1"/>
            <a:r>
              <a:rPr lang="en-US" dirty="0"/>
              <a:t>Lower enrollments count less</a:t>
            </a:r>
          </a:p>
          <a:p>
            <a:pPr lvl="1"/>
            <a:r>
              <a:rPr lang="en-US" dirty="0"/>
              <a:t>Higher enrollments count more</a:t>
            </a:r>
          </a:p>
          <a:p>
            <a:r>
              <a:rPr lang="en-US" dirty="0"/>
              <a:t>Based on “stretch goals” determined by the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Google Shape;165;p1">
            <a:extLst>
              <a:ext uri="{FF2B5EF4-FFF2-40B4-BE49-F238E27FC236}">
                <a16:creationId xmlns:a16="http://schemas.microsoft.com/office/drawing/2014/main" id="{990C4A26-314B-6145-B7DF-9D977C8B6B8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latin typeface="Arial"/>
                <a:ea typeface="Arial"/>
                <a:cs typeface="Arial"/>
                <a:sym typeface="Arial"/>
              </a:rPr>
              <a:t>New Model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701A80-2894-5B90-1E8C-B13132B77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23" y="990413"/>
            <a:ext cx="11181753" cy="4149791"/>
          </a:xfrm>
          <a:prstGeom prst="rect">
            <a:avLst/>
          </a:prstGeom>
        </p:spPr>
      </p:pic>
      <p:sp>
        <p:nvSpPr>
          <p:cNvPr id="8" name="Google Shape;175;p3">
            <a:extLst>
              <a:ext uri="{FF2B5EF4-FFF2-40B4-BE49-F238E27FC236}">
                <a16:creationId xmlns:a16="http://schemas.microsoft.com/office/drawing/2014/main" id="{C2B32B78-C1D6-95CC-A685-48C7D1A272C9}"/>
              </a:ext>
            </a:extLst>
          </p:cNvPr>
          <p:cNvSpPr txBox="1">
            <a:spLocks/>
          </p:cNvSpPr>
          <p:nvPr/>
        </p:nvSpPr>
        <p:spPr>
          <a:xfrm>
            <a:off x="3039352" y="71919"/>
            <a:ext cx="8647524" cy="65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ct val="111111"/>
            </a:pPr>
            <a:r>
              <a:rPr lang="en-US" sz="4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UNC Charlotte 2023-24 Performance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ABB536-63BA-CF40-A33E-7BD195B09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278066"/>
              </p:ext>
            </p:extLst>
          </p:nvPr>
        </p:nvGraphicFramePr>
        <p:xfrm>
          <a:off x="1037690" y="5622720"/>
          <a:ext cx="9707343" cy="999545"/>
        </p:xfrm>
        <a:graphic>
          <a:graphicData uri="http://schemas.openxmlformats.org/drawingml/2006/table">
            <a:tbl>
              <a:tblPr>
                <a:tableStyleId>{136E413D-EDCE-4EF5-818D-23C9661E3AC3}</a:tableStyleId>
              </a:tblPr>
              <a:tblGrid>
                <a:gridCol w="2501677">
                  <a:extLst>
                    <a:ext uri="{9D8B030D-6E8A-4147-A177-3AD203B41FA5}">
                      <a16:colId xmlns:a16="http://schemas.microsoft.com/office/drawing/2014/main" val="997996197"/>
                    </a:ext>
                  </a:extLst>
                </a:gridCol>
                <a:gridCol w="2604986">
                  <a:extLst>
                    <a:ext uri="{9D8B030D-6E8A-4147-A177-3AD203B41FA5}">
                      <a16:colId xmlns:a16="http://schemas.microsoft.com/office/drawing/2014/main" val="484750274"/>
                    </a:ext>
                  </a:extLst>
                </a:gridCol>
                <a:gridCol w="2595495">
                  <a:extLst>
                    <a:ext uri="{9D8B030D-6E8A-4147-A177-3AD203B41FA5}">
                      <a16:colId xmlns:a16="http://schemas.microsoft.com/office/drawing/2014/main" val="1875860416"/>
                    </a:ext>
                  </a:extLst>
                </a:gridCol>
                <a:gridCol w="2005185">
                  <a:extLst>
                    <a:ext uri="{9D8B030D-6E8A-4147-A177-3AD203B41FA5}">
                      <a16:colId xmlns:a16="http://schemas.microsoft.com/office/drawing/2014/main" val="1027628632"/>
                    </a:ext>
                  </a:extLst>
                </a:gridCol>
              </a:tblGrid>
              <a:tr h="5455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 2022 Enrollment Change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FY21 Performance Funding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 Total Funding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51668624"/>
                  </a:ext>
                </a:extLst>
              </a:tr>
              <a:tr h="380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UNC Charlotte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($5,850,900)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$5,699,671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 ($151,229)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875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563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ingModelPresentationNov" id="{9AC3770F-A200-8844-902A-B0A5E40A75B1}" vid="{702D6095-6D61-7045-831A-B3DF1DE8BC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ingModelPresentationNov" id="{9AC3770F-A200-8844-902A-B0A5E40A75B1}" vid="{B3FC80E8-1156-6641-B95E-D6AEE089AC5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1312</TotalTime>
  <Words>190</Words>
  <Application>Microsoft Office PowerPoint</Application>
  <PresentationFormat>Widescreen</PresentationFormat>
  <Paragraphs>53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Oswald</vt:lpstr>
      <vt:lpstr>Calibri</vt:lpstr>
      <vt:lpstr>Arial</vt:lpstr>
      <vt:lpstr>Office Theme</vt:lpstr>
      <vt:lpstr>Office Theme</vt:lpstr>
      <vt:lpstr>PowerPoint Presentation</vt:lpstr>
      <vt:lpstr>PowerPoint Presentation</vt:lpstr>
      <vt:lpstr>PowerPoint Presentation</vt:lpstr>
      <vt:lpstr>Previous Model 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Matt Wyse</cp:lastModifiedBy>
  <cp:revision>5</cp:revision>
  <cp:lastPrinted>2022-12-12T17:00:57Z</cp:lastPrinted>
  <dcterms:created xsi:type="dcterms:W3CDTF">2023-11-20T16:10:26Z</dcterms:created>
  <dcterms:modified xsi:type="dcterms:W3CDTF">2023-11-21T21:45:32Z</dcterms:modified>
</cp:coreProperties>
</file>