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805" r:id="rId3"/>
    <p:sldMasterId id="2147483815" r:id="rId4"/>
    <p:sldMasterId id="2147483744" r:id="rId5"/>
    <p:sldMasterId id="2147483825" r:id="rId6"/>
    <p:sldMasterId id="2147483837" r:id="rId7"/>
  </p:sldMasterIdLst>
  <p:sldIdLst>
    <p:sldId id="271" r:id="rId8"/>
    <p:sldId id="272" r:id="rId9"/>
    <p:sldId id="299" r:id="rId10"/>
    <p:sldId id="274" r:id="rId11"/>
    <p:sldId id="275" r:id="rId12"/>
    <p:sldId id="27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37"/>
    <p:restoredTop sz="94682"/>
  </p:normalViewPr>
  <p:slideViewPr>
    <p:cSldViewPr snapToGrid="0" snapToObjects="1">
      <p:cViewPr varScale="1">
        <p:scale>
          <a:sx n="68" d="100"/>
          <a:sy n="68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C20418-FC2D-AB43-BE91-8CA182FC8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17365"/>
            <a:ext cx="12191999" cy="5797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5C9BFB-9688-0C4A-9AE7-02FAF0D8A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76800"/>
            <a:ext cx="12191999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 err="1"/>
              <a:t>SuBhead</a:t>
            </a:r>
            <a:r>
              <a:rPr lang="en-US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85" y="6055678"/>
            <a:ext cx="7661275" cy="669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0951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2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9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770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197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6170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58388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0779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58388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0779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4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9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9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86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86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986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FC908F-6719-B24A-BE32-7F68BAC8BCED}"/>
              </a:ext>
            </a:extLst>
          </p:cNvPr>
          <p:cNvCxnSpPr/>
          <p:nvPr userDrawn="1"/>
        </p:nvCxnSpPr>
        <p:spPr>
          <a:xfrm>
            <a:off x="314325" y="822643"/>
            <a:ext cx="11552555" cy="0"/>
          </a:xfrm>
          <a:prstGeom prst="line">
            <a:avLst/>
          </a:prstGeom>
          <a:ln>
            <a:solidFill>
              <a:srgbClr val="003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0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5588-6220-8C4F-95F0-54EB4631C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C53AA-E4BA-CC47-82EA-8D4F14AB3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EF2D-5971-E64B-8A05-96F78152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3A4A-B40C-FF4E-A86D-36C6B7BC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202A-0F5B-4E4B-B1E7-D60FD882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A0-7D69-0E46-B610-D91CDA17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B962-02AC-7045-B98F-85068DB1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00D6-9684-EB4D-B427-7B5677F1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A525-A8EA-4840-A033-C24E6319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BC61-E6A4-7B45-8DBC-4716EA16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5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8828-BF89-F34B-9EE4-FE2DC878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BA3C-BE57-4B40-A4A5-EBB966FA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BB19-1737-B146-871F-A4FA21F1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86CF-D915-6E49-827C-6E9FAD5C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8584-10B4-E045-9017-3CB4F6F8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F12E-782B-904A-A39B-4EFA5A6F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ACAD-6989-2242-AD51-F2586562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9741-E232-2946-BFE3-DB711CDB8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1A71-1ABF-0948-B01F-6349E752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D9F58-6741-EC4C-A5E0-CB6BFFD5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6D7C-B343-2D4E-9A12-20F2331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5C4C-2F20-AE42-B805-1D876160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A043-3DB2-6B47-8C74-EACB33FDB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2116-A977-0348-8E00-AC42A8DE0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CD2C6-A2A1-2040-B0FF-D8EB18DF5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CDAA9-30F9-044A-8517-7A71115E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53EB-A9EA-8A45-8546-0B700C6B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A8229-4F6F-7F47-BEAC-B26FC77D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C2C8F-28A6-2B49-B48F-3ECE870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2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9E8C-2AEF-174B-98EA-66D2C76B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9A4A-13FE-F24F-AE55-F9A8AA40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6AEC-ED7E-264B-A368-7953B897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67BF-42B6-484B-88E6-EDD1EC39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33633-44DB-3F47-A332-5B371E77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0CE9B-E3C3-8342-AD4C-1B7DCC2A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FA27-A1F5-AE43-94A8-24542531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9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54A9-EEC2-DE4A-AACE-7B3C3813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C5B1-0D2E-A441-85C2-FE08CB0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3511-709E-414E-B55B-F525772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3DF4-2C0A-854B-8710-1125753B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9E5E-ECB3-D543-A0E6-DC1B8BC5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E6774-9D63-914A-B80B-B108193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7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AF37-9ABB-B84D-9DCF-864A95AD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EFDC7-C3A7-8746-BE26-42870E17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B3818-64B2-3C4C-BC57-5501214F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4616-80FC-1B4B-A761-2E1530B1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7460-CE58-B447-8B32-93E88CB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95D77-FCF6-1E46-850D-A0C22AF1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1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8D72-EC10-BB40-879F-6CB3A422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089D9-BFB7-3B45-9660-B720E5B8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B160-5906-B04B-8802-D2A5F0B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4D87-56BF-5340-A54C-B2963A2E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4E73-B1C9-5E4F-BAC1-C07E7BC5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600EB-82A7-FE43-8FDA-61323D5F0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99588-2069-454A-AB78-EF6085716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3148-334E-A445-A9DE-FF036EC2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CC99-18ED-FB48-A215-7F86C8FE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D3DB-9D54-C443-8A93-10F16410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E9E5-F6B4-BF4E-8CE8-189FFAB07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EE4D2-97CB-F841-B37E-E40395E55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61043-7EBF-2F4E-9C73-FDAF955A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1749-659A-304D-816F-79457E72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7DAC-BD1F-4C43-9611-8043EC38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F0C-DF51-5445-A05E-52261A83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F461-CB16-B84A-A3B1-F6B68302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231B-CEB5-4F44-95F9-5236AE36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8597-3268-9443-9803-FD9A58AA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B623-E014-6F4A-9E76-31920514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1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7E6D-1B5E-814B-B5E4-2F8BB275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0ABA9-F45C-1B4E-8D92-09C64F9C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AB36-1E7D-1B47-9923-51B07D2D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D2F4A-E460-0E47-822E-E203255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50F8-328B-5747-B937-657D3BBD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7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75F1-FB19-B645-8FD9-87857EDA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EC9C-8C00-754C-BFCF-02AC6563F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5F079-A7BC-B940-95C4-B1A7E95A3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49D45-6BF0-744E-B2C4-C8BCC99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919A-454A-2949-BBAD-DDF4603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F72E-6135-BB4B-BC12-B8303BB1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8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08B0-7E12-804B-8F52-F60A7C39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21543-1B9B-4443-8145-D3DD3E78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F369C-146E-2144-A3EA-CFA22CF9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711B3-37E6-5F4B-9BDB-7E25BEBD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AEEA3-8EE9-5944-9ABB-7EF2696E8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14A22-C3AA-9E43-A32E-58B34285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1A19C-77BF-FA42-9F30-29615C2E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6509B-32CB-044C-BB09-A4785A7E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E44E-C077-684A-971A-97A3A96B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87A4F-8672-DB47-ACBA-B852915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8B31-E395-C541-AD88-BF186FF6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E4D2C-86E1-2240-9F78-088CDEC0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34F62-2285-1C49-984E-60DD15C0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61C06-905C-8741-B93E-49CCD140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D45E1-294A-224F-881A-73C1F54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268-7E57-8141-93F3-09BDBE75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F2B6-BF89-EE4C-A167-B635400F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D60A-4546-A143-97EA-18FE85F8F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B1D0A-5F7C-7C47-BEC6-38BB9751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B7373-6923-9D41-81C7-FBE147FA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A356-20EA-764D-AD83-A2D2EE6E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0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BB72-79AC-C748-8004-3DFD3155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9B1F-CA8E-2648-8C91-09D99DF54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3205-CC8B-D64F-B00E-5D46C230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26E5-7540-7E4E-AA26-03D3D5F4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3892-F579-324B-936B-D9DAC1EF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8FCD9-53A9-B542-BC98-0F32A32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C262-8680-8940-93D7-C8CBCE2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1A942-3379-A14F-8625-67F80A68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839E-2AB3-944E-B3ED-E8FA233E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3D56-D933-184B-918E-763D1A8A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1822-2B6E-F442-8D6F-D364B833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11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CD99E-3ADD-1141-9B17-0A6EAB97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4D7B-EFA8-0243-B9A9-F747865F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400E-F37D-7741-82FF-2658B4D0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53628-00A8-784E-BB7A-427B6C2E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10C6D-ED06-0A48-B8DB-FC00064C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766C6-002E-0D49-A654-CE7604701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BD2AD-E588-EF48-AD9E-8D4292CC54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4015" y="5765843"/>
            <a:ext cx="4301417" cy="1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334A4C-D42E-4943-A294-7D364E7579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98483" y="5837979"/>
            <a:ext cx="4443789" cy="11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588DD-E4B9-6742-8B3F-F587F65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C717-3DDA-E94D-B25F-E96E9793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4A17-F1C3-E24A-892A-2A05BCF3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2F62-D269-DC40-BF84-54F95C01F5A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89CF-FBBC-CE44-9635-7ED6D945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2F6A-EC4D-AF40-9C66-FE0EE151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ls.charlotte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49eralumni.charlotte.edu/s/1721/giving/landing17.aspx?sid=1721&amp;gid=2&amp;pgid=1143#jumpToAnchor" TargetMode="External"/><Relationship Id="rId2" Type="http://schemas.openxmlformats.org/officeDocument/2006/relationships/hyperlink" Target="http://fls.charlotte.edu/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289E5-CE93-6A4E-B3D8-A575CB5F4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Faculty Legacy Scholarship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652D-0209-E24C-B478-FB6B03592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342841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B88F1-EACD-CA4E-AA13-86751DF31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Committee Members 2021-22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F3185-73D1-5D40-8E66-A3E7C7021DE5}"/>
              </a:ext>
            </a:extLst>
          </p:cNvPr>
          <p:cNvSpPr txBox="1"/>
          <p:nvPr/>
        </p:nvSpPr>
        <p:spPr>
          <a:xfrm>
            <a:off x="314325" y="1632349"/>
            <a:ext cx="1149340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Chair: </a:t>
            </a:r>
            <a:r>
              <a:rPr lang="en-US" sz="3200" b="1" dirty="0"/>
              <a:t>Fumie Kato 	</a:t>
            </a:r>
            <a:r>
              <a:rPr lang="en-US" sz="2400" dirty="0"/>
              <a:t>CLAS</a:t>
            </a:r>
            <a:endParaRPr lang="en-US" sz="3200" dirty="0"/>
          </a:p>
          <a:p>
            <a:endParaRPr lang="en-US" dirty="0"/>
          </a:p>
          <a:p>
            <a:r>
              <a:rPr lang="en-US" sz="2400" dirty="0">
                <a:highlight>
                  <a:srgbClr val="FFFF00"/>
                </a:highlight>
              </a:rPr>
              <a:t>9 Faculty Members</a:t>
            </a:r>
            <a:r>
              <a:rPr lang="en-US" sz="2400" dirty="0"/>
              <a:t>				</a:t>
            </a:r>
            <a:r>
              <a:rPr lang="en-US" sz="2400" dirty="0">
                <a:highlight>
                  <a:srgbClr val="FFFF00"/>
                </a:highlight>
              </a:rPr>
              <a:t>2 Ex-Officio</a:t>
            </a:r>
          </a:p>
          <a:p>
            <a:r>
              <a:rPr lang="en-US" sz="2400" dirty="0"/>
              <a:t>-Kim Jones			COAA		-Everett Jeter   Office of Financial Aid</a:t>
            </a:r>
          </a:p>
          <a:p>
            <a:r>
              <a:rPr lang="en-US" sz="2400" dirty="0"/>
              <a:t>-Karen Ford-</a:t>
            </a:r>
            <a:r>
              <a:rPr lang="en-US" sz="2400" dirty="0" err="1"/>
              <a:t>Eickoff</a:t>
            </a:r>
            <a:r>
              <a:rPr lang="en-US" sz="2400" dirty="0"/>
              <a:t>		COB		-Tammie Boyd  UNC Charlotte Foundation</a:t>
            </a:r>
          </a:p>
          <a:p>
            <a:r>
              <a:rPr lang="en-US" sz="2400" dirty="0"/>
              <a:t>-Robert Reid			CCI</a:t>
            </a:r>
          </a:p>
          <a:p>
            <a:r>
              <a:rPr lang="en-US" sz="2400" dirty="0"/>
              <a:t>-Warren </a:t>
            </a:r>
            <a:r>
              <a:rPr lang="en-US" sz="2400" dirty="0" err="1"/>
              <a:t>DiBiase</a:t>
            </a:r>
            <a:r>
              <a:rPr lang="en-US" sz="2400" dirty="0"/>
              <a:t>		COED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Weimin</a:t>
            </a:r>
            <a:r>
              <a:rPr lang="en-US" sz="2400" dirty="0"/>
              <a:t> Wang		COE</a:t>
            </a:r>
          </a:p>
          <a:p>
            <a:r>
              <a:rPr lang="en-US" sz="2400" dirty="0"/>
              <a:t>-Florence Okoro		CHHS</a:t>
            </a:r>
          </a:p>
          <a:p>
            <a:r>
              <a:rPr lang="en-US" sz="2400" dirty="0"/>
              <a:t>-Danila Del </a:t>
            </a:r>
            <a:r>
              <a:rPr lang="en-US" sz="2400" dirty="0" err="1"/>
              <a:t>Pra</a:t>
            </a:r>
            <a:r>
              <a:rPr lang="en-US" sz="2400" dirty="0"/>
              <a:t>		CLAS</a:t>
            </a:r>
          </a:p>
          <a:p>
            <a:r>
              <a:rPr lang="en-US" sz="2400" dirty="0"/>
              <a:t>-Amanda Binder		LIB</a:t>
            </a:r>
          </a:p>
          <a:p>
            <a:r>
              <a:rPr lang="en-US" sz="2400" dirty="0"/>
              <a:t>-Lisa Walker			UCOL</a:t>
            </a:r>
          </a:p>
          <a:p>
            <a:r>
              <a:rPr lang="en-US" sz="2400" dirty="0"/>
              <a:t>								</a:t>
            </a:r>
            <a:r>
              <a:rPr lang="en-US" sz="2400" dirty="0" err="1">
                <a:solidFill>
                  <a:srgbClr val="0070C0"/>
                </a:solidFill>
                <a:hlinkClick r:id="rId2"/>
              </a:rPr>
              <a:t>fls.charlotte.edu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D208B3-83F0-5E41-9FC7-11C9D6A65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336" y="1773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-Since 2013 (set up in spring 2012)</a:t>
            </a:r>
          </a:p>
          <a:p>
            <a:pPr algn="l"/>
            <a:r>
              <a:rPr lang="en-US" sz="3600" dirty="0"/>
              <a:t>-An endowment-based scholarship</a:t>
            </a:r>
          </a:p>
          <a:p>
            <a:pPr algn="l"/>
            <a:r>
              <a:rPr lang="en-US" sz="3600" dirty="0"/>
              <a:t>-By faculty’s </a:t>
            </a:r>
            <a:r>
              <a:rPr lang="en-US" sz="3600" dirty="0">
                <a:solidFill>
                  <a:srgbClr val="FF0000"/>
                </a:solidFill>
              </a:rPr>
              <a:t>small</a:t>
            </a:r>
            <a:r>
              <a:rPr lang="en-US" sz="3600" dirty="0"/>
              <a:t> payroll-deducted gifts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Support students on the basis of</a:t>
            </a:r>
          </a:p>
          <a:p>
            <a:pPr algn="l"/>
            <a:r>
              <a:rPr lang="en-US" sz="3600" dirty="0"/>
              <a:t>		          merit and financial hardship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D16F1-BDB9-9C45-9121-3A18A57535BD}"/>
              </a:ext>
            </a:extLst>
          </p:cNvPr>
          <p:cNvSpPr txBox="1"/>
          <p:nvPr/>
        </p:nvSpPr>
        <p:spPr>
          <a:xfrm>
            <a:off x="442452" y="191728"/>
            <a:ext cx="6965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Faculty Legacy 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32173-65F7-BB44-A478-3A79AB05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223838"/>
            <a:ext cx="10776462" cy="669925"/>
          </a:xfrm>
        </p:spPr>
        <p:txBody>
          <a:bodyPr/>
          <a:lstStyle/>
          <a:p>
            <a: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  <a:t>2021-2022 Recipients</a:t>
            </a:r>
            <a:b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</a:br>
            <a:br>
              <a:rPr lang="en-US" altLang="ja-JP" i="1" dirty="0">
                <a:latin typeface="Arial" charset="0"/>
                <a:ea typeface="ＭＳ Ｐゴシック" pitchFamily="-110" charset="-128"/>
                <a:cs typeface="Arial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5D591-D2C4-F742-93AE-51611B915D28}"/>
              </a:ext>
            </a:extLst>
          </p:cNvPr>
          <p:cNvSpPr txBox="1"/>
          <p:nvPr/>
        </p:nvSpPr>
        <p:spPr>
          <a:xfrm>
            <a:off x="1400377" y="1186707"/>
            <a:ext cx="969041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	$500/recipient &amp; 5 recipients</a:t>
            </a:r>
          </a:p>
          <a:p>
            <a:endParaRPr lang="en-US" sz="3200" b="1" dirty="0"/>
          </a:p>
          <a:p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dirty="0"/>
              <a:t>University Fact Book in Fall 2020: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0000"/>
                </a:solidFill>
              </a:rPr>
              <a:t>1,144</a:t>
            </a:r>
            <a:r>
              <a:rPr lang="en-US" sz="3200" dirty="0"/>
              <a:t> Full-Time Faculty Members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Faculty Legacy Scholarship contributors: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FF0000"/>
                </a:solidFill>
              </a:rPr>
              <a:t>23</a:t>
            </a:r>
            <a:r>
              <a:rPr lang="en-US" sz="3200" dirty="0"/>
              <a:t> faculty </a:t>
            </a:r>
            <a:r>
              <a:rPr lang="en-US" sz="3200" dirty="0" err="1"/>
              <a:t>members</a:t>
            </a:r>
            <a:r>
              <a:rPr lang="en-US" sz="3200" dirty="0" err="1">
                <a:sym typeface="Wingdings" pitchFamily="2" charset="2"/>
              </a:rPr>
              <a:t>only</a:t>
            </a:r>
            <a:r>
              <a:rPr lang="en-US" sz="3200" dirty="0">
                <a:sym typeface="Wingdings" pitchFamily="2" charset="2"/>
              </a:rPr>
              <a:t> 2%</a:t>
            </a:r>
            <a:endParaRPr lang="en-US" sz="3200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dirty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65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E402A79-A12C-894E-B0BA-90E1175CB7E5}"/>
              </a:ext>
            </a:extLst>
          </p:cNvPr>
          <p:cNvSpPr txBox="1">
            <a:spLocks/>
          </p:cNvSpPr>
          <p:nvPr/>
        </p:nvSpPr>
        <p:spPr>
          <a:xfrm>
            <a:off x="449036" y="89129"/>
            <a:ext cx="6727825" cy="5966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Director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938CE-4F92-5646-A947-A1D3500A7864}"/>
              </a:ext>
            </a:extLst>
          </p:cNvPr>
          <p:cNvSpPr txBox="1"/>
          <p:nvPr/>
        </p:nvSpPr>
        <p:spPr>
          <a:xfrm>
            <a:off x="179294" y="89129"/>
            <a:ext cx="12012706" cy="6456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Please consider to </a:t>
            </a:r>
            <a:r>
              <a:rPr lang="en-US" sz="3200" dirty="0">
                <a:solidFill>
                  <a:srgbClr val="FF0000"/>
                </a:solidFill>
              </a:rPr>
              <a:t>be a contributor  </a:t>
            </a:r>
          </a:p>
          <a:p>
            <a:r>
              <a:rPr lang="en-US" sz="3200" dirty="0"/>
              <a:t>	to help support remarkable students with financial hardship.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How to be a contributor: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Faculty Legacy Scholarship website: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fls.charlotte.edu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dirty="0">
                <a:solidFill>
                  <a:srgbClr val="FF0000"/>
                </a:solidFill>
              </a:rPr>
              <a:t>-</a:t>
            </a:r>
            <a:r>
              <a:rPr kumimoji="1" lang="en-US" altLang="ja-JP" sz="2800" dirty="0"/>
              <a:t>Click on</a:t>
            </a:r>
            <a:r>
              <a:rPr kumimoji="1" lang="en-US" altLang="ja-JP" sz="2800" dirty="0">
                <a:solidFill>
                  <a:srgbClr val="FF0000"/>
                </a:solidFill>
              </a:rPr>
              <a:t> “Give Now”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dirty="0">
                <a:solidFill>
                  <a:srgbClr val="0070C0"/>
                </a:solidFill>
              </a:rPr>
              <a:t>OR  </a:t>
            </a:r>
            <a:r>
              <a:rPr kumimoji="1" lang="en-US" altLang="ja-JP" sz="2800" dirty="0">
                <a:solidFill>
                  <a:srgbClr val="0070C0"/>
                </a:solidFill>
                <a:hlinkClick r:id="rId3"/>
              </a:rPr>
              <a:t>Make a Gift</a:t>
            </a:r>
            <a:r>
              <a:rPr kumimoji="1" lang="en-US" altLang="ja-JP" sz="2800" dirty="0">
                <a:solidFill>
                  <a:srgbClr val="0070C0"/>
                </a:solidFill>
              </a:rPr>
              <a:t> page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sz="2400" dirty="0">
                <a:solidFill>
                  <a:srgbClr val="FF0000"/>
                </a:solidFill>
              </a:rPr>
              <a:t>-</a:t>
            </a:r>
            <a:r>
              <a:rPr kumimoji="1" lang="en-US" sz="2400" dirty="0"/>
              <a:t>Click</a:t>
            </a:r>
            <a:r>
              <a:rPr kumimoji="1" lang="en-US" sz="2400" dirty="0">
                <a:solidFill>
                  <a:srgbClr val="FF0000"/>
                </a:solidFill>
              </a:rPr>
              <a:t> </a:t>
            </a:r>
            <a:r>
              <a:rPr kumimoji="1" lang="en-US" sz="2400" dirty="0"/>
              <a:t>on</a:t>
            </a:r>
            <a:r>
              <a:rPr kumimoji="1" lang="en-US" sz="2400" dirty="0">
                <a:solidFill>
                  <a:srgbClr val="FF0000"/>
                </a:solidFill>
              </a:rPr>
              <a:t> Access &amp; Opportunity </a:t>
            </a:r>
            <a:r>
              <a:rPr kumimoji="1" lang="en-US" sz="2400" dirty="0"/>
              <a:t>when prompted to </a:t>
            </a:r>
            <a:r>
              <a:rPr kumimoji="1" lang="en-US" sz="2400" i="1" dirty="0"/>
              <a:t>Select Your Areas of Interest</a:t>
            </a:r>
          </a:p>
          <a:p>
            <a:pPr>
              <a:lnSpc>
                <a:spcPct val="150000"/>
              </a:lnSpc>
            </a:pPr>
            <a:r>
              <a:rPr kumimoji="1" lang="en-US" sz="2400" i="1" dirty="0"/>
              <a:t>-</a:t>
            </a:r>
            <a:r>
              <a:rPr kumimoji="1" lang="en-US" sz="2400" dirty="0"/>
              <a:t>Select</a:t>
            </a:r>
            <a:r>
              <a:rPr kumimoji="1" lang="en-US" sz="2400" i="1" dirty="0"/>
              <a:t> </a:t>
            </a:r>
            <a:r>
              <a:rPr kumimoji="1" lang="en-US" sz="2400" dirty="0">
                <a:solidFill>
                  <a:srgbClr val="FF0000"/>
                </a:solidFill>
              </a:rPr>
              <a:t>Academic Affairs </a:t>
            </a:r>
            <a:r>
              <a:rPr kumimoji="1" lang="en-US" sz="2400" dirty="0"/>
              <a:t>and</a:t>
            </a:r>
            <a:r>
              <a:rPr kumimoji="1" lang="en-US" sz="2400" dirty="0">
                <a:solidFill>
                  <a:srgbClr val="FF0000"/>
                </a:solidFill>
              </a:rPr>
              <a:t> Faculty Legacy Scholarship Fund</a:t>
            </a:r>
          </a:p>
          <a:p>
            <a:pPr>
              <a:lnSpc>
                <a:spcPct val="150000"/>
              </a:lnSpc>
            </a:pPr>
            <a:r>
              <a:rPr kumimoji="1" lang="en-US" sz="2400" dirty="0">
                <a:solidFill>
                  <a:srgbClr val="FF0000"/>
                </a:solidFill>
              </a:rPr>
              <a:t>-</a:t>
            </a:r>
            <a:r>
              <a:rPr kumimoji="1" lang="en-US" sz="2400" dirty="0"/>
              <a:t>Select</a:t>
            </a:r>
            <a:r>
              <a:rPr kumimoji="1" lang="en-US" sz="2400" dirty="0">
                <a:solidFill>
                  <a:srgbClr val="FF0000"/>
                </a:solidFill>
              </a:rPr>
              <a:t> UNCC Employee Payroll Deduction </a:t>
            </a:r>
            <a:r>
              <a:rPr kumimoji="1" lang="en-US" sz="2400" dirty="0"/>
              <a:t>on the right side</a:t>
            </a:r>
          </a:p>
          <a:p>
            <a:pPr>
              <a:lnSpc>
                <a:spcPct val="150000"/>
              </a:lnSpc>
            </a:pPr>
            <a:r>
              <a:rPr kumimoji="1" lang="en-US" sz="2400" dirty="0">
                <a:solidFill>
                  <a:srgbClr val="FF0000"/>
                </a:solidFill>
              </a:rPr>
              <a:t>-</a:t>
            </a:r>
            <a:r>
              <a:rPr kumimoji="1" lang="en-US" sz="2400" dirty="0"/>
              <a:t>Fill your information: </a:t>
            </a:r>
            <a:r>
              <a:rPr kumimoji="1" lang="en-US" sz="2400" i="1" dirty="0"/>
              <a:t>$24 minimum amount per YEAR, not per paycheck</a:t>
            </a:r>
          </a:p>
          <a:p>
            <a:pPr>
              <a:lnSpc>
                <a:spcPct val="150000"/>
              </a:lnSpc>
            </a:pPr>
            <a:r>
              <a:rPr kumimoji="1" lang="en-US" sz="2400" dirty="0">
                <a:solidFill>
                  <a:srgbClr val="FF0000"/>
                </a:solidFill>
              </a:rPr>
              <a:t>	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66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DAA7E-B777-E347-9A9C-3F76990BB7B4}"/>
              </a:ext>
            </a:extLst>
          </p:cNvPr>
          <p:cNvSpPr txBox="1"/>
          <p:nvPr/>
        </p:nvSpPr>
        <p:spPr>
          <a:xfrm>
            <a:off x="862035" y="857582"/>
            <a:ext cx="1120531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Also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</a:t>
            </a:r>
            <a:r>
              <a:rPr lang="en-US" sz="3200" dirty="0">
                <a:solidFill>
                  <a:srgbClr val="0070C0"/>
                </a:solidFill>
              </a:rPr>
              <a:t>disseminate</a:t>
            </a:r>
            <a:r>
              <a:rPr lang="en-US" sz="3200" dirty="0"/>
              <a:t> this scholarship information at your </a:t>
            </a:r>
            <a:r>
              <a:rPr lang="en-US" sz="3200" dirty="0">
                <a:solidFill>
                  <a:srgbClr val="0070C0"/>
                </a:solidFill>
              </a:rPr>
              <a:t>Department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-</a:t>
            </a:r>
            <a:r>
              <a:rPr lang="en-US" sz="3200" dirty="0"/>
              <a:t>encourage faculties to be a contributor</a:t>
            </a:r>
          </a:p>
          <a:p>
            <a:endParaRPr lang="en-US" sz="3200" dirty="0"/>
          </a:p>
          <a:p>
            <a:r>
              <a:rPr lang="en-US" sz="3200" dirty="0"/>
              <a:t>In February</a:t>
            </a:r>
          </a:p>
          <a:p>
            <a:r>
              <a:rPr lang="en-US" sz="3200" dirty="0"/>
              <a:t>	you received an invitation mail to be a contributor</a:t>
            </a:r>
          </a:p>
          <a:p>
            <a:r>
              <a:rPr lang="en-US" sz="3200" dirty="0"/>
              <a:t>	from us, committee members.</a:t>
            </a:r>
          </a:p>
          <a:p>
            <a:endParaRPr lang="en-US" sz="3200" dirty="0"/>
          </a:p>
          <a:p>
            <a:r>
              <a:rPr lang="en-US" sz="3200" dirty="0"/>
              <a:t>Please consider to be a contributor!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7E3C6-A195-9C44-9842-A2E211D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20B24E6-C1EA-4C4F-9A5F-2CF7ABBFEA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9800" y="1866232"/>
            <a:ext cx="7772400" cy="1103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5135F-7C67-DC4D-BE0E-5E7D6E0C9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61" y="4189236"/>
            <a:ext cx="5442277" cy="19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76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325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Arial Narrow</vt:lpstr>
      <vt:lpstr>Wingdings</vt:lpstr>
      <vt:lpstr>Custom Design</vt:lpstr>
      <vt:lpstr>1_Custom Design</vt:lpstr>
      <vt:lpstr>2_Custom Design</vt:lpstr>
      <vt:lpstr>3_Custom Design</vt:lpstr>
      <vt:lpstr>7_Custom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 Wyse</cp:lastModifiedBy>
  <cp:revision>60</cp:revision>
  <dcterms:created xsi:type="dcterms:W3CDTF">2017-12-15T14:21:18Z</dcterms:created>
  <dcterms:modified xsi:type="dcterms:W3CDTF">2022-02-25T16:18:59Z</dcterms:modified>
</cp:coreProperties>
</file>