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0" r:id="rId3"/>
    <p:sldId id="271" r:id="rId4"/>
    <p:sldId id="267" r:id="rId5"/>
    <p:sldId id="272" r:id="rId6"/>
    <p:sldId id="268" r:id="rId7"/>
  </p:sldIdLst>
  <p:sldSz cx="9144000" cy="6858000" type="screen4x3"/>
  <p:notesSz cx="7010400" cy="92964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39" d="100"/>
          <a:sy n="139" d="100"/>
        </p:scale>
        <p:origin x="-834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343D67-0EA0-474D-8922-76357163702F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691220-7193-4E76-B7CA-DBA91BBD0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cidentreport.uncc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gal.uncc.edu/policies/up-406" TargetMode="External"/><Relationship Id="rId2" Type="http://schemas.openxmlformats.org/officeDocument/2006/relationships/hyperlink" Target="http://titleix.uncc.edu/sites/titleix.uncc.edu/files/media/IPV-Resource-Guide.pdf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r.uncc.edu/employee-relations/compsych-guidance-resources-employee-assistance-program" TargetMode="External"/><Relationship Id="rId4" Type="http://schemas.openxmlformats.org/officeDocument/2006/relationships/hyperlink" Target="http://wellness.uncc.edu/interpersonal-viol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1612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aramond" panose="02020404030301010803" pitchFamily="18" charset="0"/>
              </a:rPr>
              <a:t>Title IX and </a:t>
            </a:r>
          </a:p>
          <a:p>
            <a:pPr algn="ctr"/>
            <a:r>
              <a:rPr lang="en-US" sz="3600" b="1" dirty="0" smtClean="0">
                <a:latin typeface="Garamond" panose="02020404030301010803" pitchFamily="18" charset="0"/>
              </a:rPr>
              <a:t>The Violence Against Women Act</a:t>
            </a:r>
          </a:p>
          <a:p>
            <a:pPr algn="ctr"/>
            <a:r>
              <a:rPr lang="en-US" sz="3600" b="1" dirty="0" smtClean="0">
                <a:latin typeface="Garamond" panose="02020404030301010803" pitchFamily="18" charset="0"/>
              </a:rPr>
              <a:t>(also Called Campus SaVE</a:t>
            </a:r>
            <a:r>
              <a:rPr lang="en-US" sz="3600" b="1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4768" y="3886200"/>
            <a:ext cx="36048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Presentation to Faculty Council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October 23, 2014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Dawn Floyd</a:t>
            </a: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Title IX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6858000" cy="1470025"/>
          </a:xfrm>
        </p:spPr>
        <p:txBody>
          <a:bodyPr/>
          <a:lstStyle/>
          <a:p>
            <a:pPr indent="0" algn="l"/>
            <a:r>
              <a:rPr lang="en-US" sz="2200" b="1" dirty="0" smtClean="0">
                <a:latin typeface="Garamond" panose="02020404030301010803" pitchFamily="18" charset="0"/>
              </a:rPr>
              <a:t>Title IX</a:t>
            </a:r>
            <a:r>
              <a:rPr lang="en-US" sz="2200" dirty="0" smtClean="0">
                <a:latin typeface="Garamond" panose="02020404030301010803" pitchFamily="18" charset="0"/>
              </a:rPr>
              <a:t/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>	• prohibits discrimination on the basis </a:t>
            </a:r>
            <a:r>
              <a:rPr lang="en-US" sz="2200" dirty="0" smtClean="0">
                <a:latin typeface="Garamond" panose="02020404030301010803" pitchFamily="18" charset="0"/>
              </a:rPr>
              <a:t>of sex </a:t>
            </a:r>
            <a:r>
              <a:rPr lang="en-US" sz="2200" dirty="0" smtClean="0">
                <a:latin typeface="Garamond" panose="02020404030301010803" pitchFamily="18" charset="0"/>
              </a:rPr>
              <a:t/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	</a:t>
            </a:r>
            <a:r>
              <a:rPr lang="en-US" sz="2200" dirty="0" smtClean="0">
                <a:latin typeface="Garamond" panose="02020404030301010803" pitchFamily="18" charset="0"/>
              </a:rPr>
              <a:t>(including sexual harassment, sexual assault, and </a:t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	</a:t>
            </a:r>
            <a:r>
              <a:rPr lang="en-US" sz="2200" dirty="0" smtClean="0">
                <a:latin typeface="Garamond" panose="02020404030301010803" pitchFamily="18" charset="0"/>
              </a:rPr>
              <a:t>other forms of sexual misconduct)</a:t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/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b="1" dirty="0" smtClean="0">
                <a:latin typeface="Garamond" panose="02020404030301010803" pitchFamily="18" charset="0"/>
              </a:rPr>
              <a:t>VAWA/Campus SaVE Act </a:t>
            </a:r>
            <a:r>
              <a:rPr lang="en-US" sz="2200" b="1" dirty="0" smtClean="0">
                <a:latin typeface="Garamond" panose="02020404030301010803" pitchFamily="18" charset="0"/>
              </a:rPr>
              <a:t>(amendment to </a:t>
            </a:r>
            <a:r>
              <a:rPr lang="en-US" sz="2200" b="1" dirty="0" smtClean="0">
                <a:latin typeface="Garamond" panose="02020404030301010803" pitchFamily="18" charset="0"/>
              </a:rPr>
              <a:t>Clery Act)</a:t>
            </a:r>
            <a:r>
              <a:rPr lang="en-US" sz="2200" b="1" dirty="0" smtClean="0">
                <a:latin typeface="Garamond" panose="02020404030301010803" pitchFamily="18" charset="0"/>
              </a:rPr>
              <a:t/>
            </a:r>
            <a:br>
              <a:rPr lang="en-US" sz="2200" b="1" dirty="0" smtClean="0">
                <a:latin typeface="Garamond" panose="02020404030301010803" pitchFamily="18" charset="0"/>
              </a:rPr>
            </a:br>
            <a:r>
              <a:rPr lang="en-US" sz="2200" b="1" dirty="0" smtClean="0">
                <a:latin typeface="Garamond" panose="02020404030301010803" pitchFamily="18" charset="0"/>
              </a:rPr>
              <a:t>	• </a:t>
            </a:r>
            <a:r>
              <a:rPr lang="en-US" sz="2200" dirty="0" smtClean="0">
                <a:latin typeface="Garamond" panose="02020404030301010803" pitchFamily="18" charset="0"/>
              </a:rPr>
              <a:t>provides certain notification and procedural rights </a:t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	</a:t>
            </a:r>
            <a:r>
              <a:rPr lang="en-US" sz="2200" dirty="0" smtClean="0">
                <a:latin typeface="Garamond" panose="02020404030301010803" pitchFamily="18" charset="0"/>
              </a:rPr>
              <a:t>to victims of sexual assault, domestic violence, dating </a:t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	</a:t>
            </a:r>
            <a:r>
              <a:rPr lang="en-US" sz="2200" dirty="0" smtClean="0">
                <a:latin typeface="Garamond" panose="02020404030301010803" pitchFamily="18" charset="0"/>
              </a:rPr>
              <a:t>violence, and stalking</a:t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/>
            </a:r>
            <a:br>
              <a:rPr lang="en-US" sz="2200" dirty="0">
                <a:latin typeface="Garamond" panose="02020404030301010803" pitchFamily="18" charset="0"/>
              </a:rPr>
            </a:b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62600" y="609601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The Law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47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685800"/>
            <a:ext cx="24810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Conduct</a:t>
            </a:r>
            <a:endParaRPr lang="en-US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374650" y="1611313"/>
            <a:ext cx="85344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>
                <a:latin typeface="Georgia" pitchFamily="18" charset="0"/>
                <a:cs typeface="Arial" charset="0"/>
              </a:rPr>
              <a:t>•    </a:t>
            </a:r>
            <a:r>
              <a:rPr lang="en-US" altLang="en-US" sz="1600" b="1" u="sng" dirty="0" smtClean="0">
                <a:latin typeface="Georgia" pitchFamily="18" charset="0"/>
                <a:cs typeface="Arial" charset="0"/>
              </a:rPr>
              <a:t>Sexual harassment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 = </a:t>
            </a:r>
            <a:r>
              <a:rPr lang="en-US" sz="1600" dirty="0">
                <a:latin typeface="Georgia" panose="02040502050405020303" pitchFamily="18" charset="0"/>
              </a:rPr>
              <a:t>unwelcome, gender-based verbal or physical conduct of a sexual </a:t>
            </a:r>
            <a:r>
              <a:rPr lang="en-US" sz="1600" dirty="0" smtClean="0">
                <a:latin typeface="Georgia" panose="02040502050405020303" pitchFamily="18" charset="0"/>
              </a:rPr>
              <a:t>         	nature that is based on a power </a:t>
            </a:r>
            <a:r>
              <a:rPr lang="en-US" sz="1600" dirty="0">
                <a:latin typeface="Georgia" panose="02040502050405020303" pitchFamily="18" charset="0"/>
              </a:rPr>
              <a:t>differential </a:t>
            </a:r>
            <a:endParaRPr lang="en-US" sz="1600" dirty="0" smtClean="0">
              <a:latin typeface="Georgia" panose="02040502050405020303" pitchFamily="18" charset="0"/>
            </a:endParaRPr>
          </a:p>
          <a:p>
            <a:pPr eaLnBrk="1" hangingPunct="1"/>
            <a:endParaRPr lang="en-US" altLang="en-US" sz="1600" b="1" u="sng" dirty="0">
              <a:latin typeface="Georgia" panose="02040502050405020303" pitchFamily="18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600" b="1" u="sng" dirty="0" smtClean="0">
                <a:latin typeface="Georgia" pitchFamily="18" charset="0"/>
                <a:cs typeface="Arial" charset="0"/>
              </a:rPr>
              <a:t>Sexual assault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 = sexual act (intercourse or oral sex) or sexual contact (touching of 	intimate parts) without consent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1600" dirty="0">
              <a:latin typeface="Georgia" pitchFamily="18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600" b="1" u="sng" dirty="0" smtClean="0">
                <a:latin typeface="Georgia" pitchFamily="18" charset="0"/>
                <a:cs typeface="Arial" charset="0"/>
              </a:rPr>
              <a:t>Sexual exhibitionism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 = engaging in sex or exposing one’s intimate parts (buttocks, 	genitalia, groin, breast (unless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breastfeeding) in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the presence of others.</a:t>
            </a:r>
            <a:endParaRPr lang="en-US" altLang="en-US" sz="1600" dirty="0">
              <a:latin typeface="Georgia" pitchFamily="18" charset="0"/>
              <a:cs typeface="Arial" charset="0"/>
            </a:endParaRPr>
          </a:p>
          <a:p>
            <a:pPr eaLnBrk="1" hangingPunct="1"/>
            <a:endParaRPr lang="en-US" altLang="en-US" sz="1400" dirty="0">
              <a:latin typeface="Georgia" pitchFamily="18" charset="0"/>
              <a:cs typeface="Arial" charset="0"/>
            </a:endParaRPr>
          </a:p>
          <a:p>
            <a:pPr eaLnBrk="1" hangingPunct="1"/>
            <a:r>
              <a:rPr lang="en-US" altLang="en-US" sz="1400" dirty="0">
                <a:latin typeface="Georgia" pitchFamily="18" charset="0"/>
                <a:cs typeface="Arial" charset="0"/>
              </a:rPr>
              <a:t>•    </a:t>
            </a:r>
            <a:r>
              <a:rPr lang="en-US" altLang="en-US" sz="1600" b="1" u="sng" dirty="0">
                <a:latin typeface="Georgia" pitchFamily="18" charset="0"/>
                <a:cs typeface="Arial" charset="0"/>
              </a:rPr>
              <a:t>Sexual exploitation</a:t>
            </a:r>
            <a:r>
              <a:rPr lang="en-US" altLang="en-US" sz="1600" b="1" dirty="0">
                <a:latin typeface="Georgia" pitchFamily="18" charset="0"/>
                <a:cs typeface="Arial" charset="0"/>
              </a:rPr>
              <a:t>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=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taking abusive sexual advantage of another without consent (e.g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.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	non-consensual 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explicit photographs, 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prostituting 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someone, voyeurism)</a:t>
            </a:r>
          </a:p>
          <a:p>
            <a:pPr eaLnBrk="1" hangingPunct="1"/>
            <a:endParaRPr lang="en-US" altLang="en-US" sz="1600" u="sng" dirty="0">
              <a:latin typeface="Georgia" pitchFamily="18" charset="0"/>
              <a:cs typeface="Arial" charset="0"/>
            </a:endParaRPr>
          </a:p>
          <a:p>
            <a:pPr eaLnBrk="1" hangingPunct="1"/>
            <a:r>
              <a:rPr lang="en-US" altLang="en-US" sz="1600" dirty="0">
                <a:latin typeface="Georgia" pitchFamily="18" charset="0"/>
                <a:cs typeface="Arial" charset="0"/>
              </a:rPr>
              <a:t>•    </a:t>
            </a:r>
            <a:r>
              <a:rPr lang="en-US" altLang="en-US" sz="1600" b="1" u="sng" dirty="0">
                <a:latin typeface="Georgia" pitchFamily="18" charset="0"/>
                <a:cs typeface="Arial" charset="0"/>
              </a:rPr>
              <a:t>Stalking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 = two or more acts directed at a specific person that would</a:t>
            </a:r>
          </a:p>
          <a:p>
            <a:pPr eaLnBrk="1" hangingPunct="1"/>
            <a:r>
              <a:rPr lang="en-US" altLang="en-US" sz="1600" dirty="0">
                <a:latin typeface="Georgia" pitchFamily="18" charset="0"/>
                <a:cs typeface="Arial" charset="0"/>
              </a:rPr>
              <a:t>    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	cause 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a reasonable person to (a) fear for his or her safety or (b) suffer </a:t>
            </a:r>
          </a:p>
          <a:p>
            <a:pPr eaLnBrk="1" hangingPunct="1"/>
            <a:r>
              <a:rPr lang="en-US" altLang="en-US" sz="1600" dirty="0">
                <a:latin typeface="Georgia" pitchFamily="18" charset="0"/>
                <a:cs typeface="Arial" charset="0"/>
              </a:rPr>
              <a:t>    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	substantial </a:t>
            </a:r>
            <a:r>
              <a:rPr lang="en-US" altLang="en-US" sz="1600" dirty="0">
                <a:latin typeface="Georgia" pitchFamily="18" charset="0"/>
                <a:cs typeface="Arial" charset="0"/>
              </a:rPr>
              <a:t>emotional distress</a:t>
            </a:r>
          </a:p>
          <a:p>
            <a:pPr eaLnBrk="1" hangingPunct="1"/>
            <a:endParaRPr lang="en-US" altLang="en-US" sz="1600" u="sng" dirty="0">
              <a:latin typeface="Georgia" pitchFamily="18" charset="0"/>
              <a:cs typeface="Arial" charset="0"/>
            </a:endParaRPr>
          </a:p>
          <a:p>
            <a:pPr eaLnBrk="1" hangingPunct="1"/>
            <a:r>
              <a:rPr lang="en-US" altLang="en-US" sz="1600" dirty="0">
                <a:latin typeface="Georgia" pitchFamily="18" charset="0"/>
                <a:cs typeface="Arial" charset="0"/>
              </a:rPr>
              <a:t>•    </a:t>
            </a:r>
            <a:r>
              <a:rPr lang="en-US" altLang="en-US" sz="1600" b="1" u="sng" dirty="0">
                <a:latin typeface="Georgia" pitchFamily="18" charset="0"/>
                <a:cs typeface="Arial" charset="0"/>
              </a:rPr>
              <a:t>Relationship violence</a:t>
            </a:r>
            <a:r>
              <a:rPr lang="en-US" altLang="en-US" sz="1600" b="1" dirty="0">
                <a:latin typeface="Georgia" pitchFamily="18" charset="0"/>
                <a:cs typeface="Arial" charset="0"/>
              </a:rPr>
              <a:t> </a:t>
            </a:r>
            <a:r>
              <a:rPr lang="en-US" altLang="en-US" sz="1600" dirty="0" smtClean="0">
                <a:latin typeface="Georgia" pitchFamily="18" charset="0"/>
                <a:cs typeface="Arial" charset="0"/>
              </a:rPr>
              <a:t>= dating violence or domestic violence</a:t>
            </a:r>
            <a:endParaRPr lang="en-US" altLang="en-US" sz="1600" dirty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0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165" y="18288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Garamond" panose="02020404030301010803" pitchFamily="18" charset="0"/>
              </a:rPr>
              <a:t>Responsible Employee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dirty="0">
                <a:latin typeface="Garamond" panose="02020404030301010803" pitchFamily="18" charset="0"/>
              </a:rPr>
              <a:t>= </a:t>
            </a:r>
            <a:r>
              <a:rPr lang="en-US" sz="1800" dirty="0" smtClean="0">
                <a:latin typeface="Garamond" panose="02020404030301010803" pitchFamily="18" charset="0"/>
              </a:rPr>
              <a:t>an employee who has the authority to take action to redress sexual violence; who has been given the duty to report; or who a student could reasonably believe has this authority or duty. </a:t>
            </a:r>
            <a:r>
              <a:rPr lang="en-US" sz="1800" dirty="0">
                <a:latin typeface="Garamond" panose="02020404030301010803" pitchFamily="18" charset="0"/>
              </a:rPr>
              <a:t/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en-US" sz="1800" dirty="0">
                <a:latin typeface="Garamond" panose="02020404030301010803" pitchFamily="18" charset="0"/>
              </a:rPr>
              <a:t>	• required to report sexual misconduct involving a </a:t>
            </a:r>
            <a:r>
              <a:rPr lang="en-US" sz="1800" dirty="0" smtClean="0">
                <a:latin typeface="Garamond" panose="02020404030301010803" pitchFamily="18" charset="0"/>
              </a:rPr>
              <a:t>student </a:t>
            </a:r>
            <a:r>
              <a:rPr lang="en-US" sz="1800" dirty="0">
                <a:latin typeface="Garamond" panose="02020404030301010803" pitchFamily="18" charset="0"/>
              </a:rPr>
              <a:t>regardless of </a:t>
            </a:r>
            <a:r>
              <a:rPr lang="en-US" sz="1800" dirty="0" smtClean="0">
                <a:latin typeface="Garamond" panose="02020404030301010803" pitchFamily="18" charset="0"/>
              </a:rPr>
              <a:t>	 		where </a:t>
            </a:r>
            <a:r>
              <a:rPr lang="en-US" sz="1800" dirty="0">
                <a:latin typeface="Garamond" panose="02020404030301010803" pitchFamily="18" charset="0"/>
              </a:rPr>
              <a:t>it occurred (including </a:t>
            </a:r>
            <a:r>
              <a:rPr lang="en-US" sz="1800" dirty="0" smtClean="0">
                <a:latin typeface="Garamond" panose="02020404030301010803" pitchFamily="18" charset="0"/>
              </a:rPr>
              <a:t>identifying </a:t>
            </a:r>
            <a:r>
              <a:rPr lang="en-US" sz="1800" dirty="0">
                <a:latin typeface="Garamond" panose="02020404030301010803" pitchFamily="18" charset="0"/>
              </a:rPr>
              <a:t>information</a:t>
            </a:r>
            <a:r>
              <a:rPr lang="en-US" sz="1800" dirty="0" smtClean="0">
                <a:latin typeface="Garamond" panose="02020404030301010803" pitchFamily="18" charset="0"/>
              </a:rPr>
              <a:t>)</a:t>
            </a:r>
          </a:p>
          <a:p>
            <a:endParaRPr lang="en-US" sz="1800" dirty="0">
              <a:latin typeface="Garamond" panose="02020404030301010803" pitchFamily="18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Faculty members are Responsible Employees at UNC Charlotte</a:t>
            </a:r>
            <a:r>
              <a:rPr lang="en-US" sz="1800" dirty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en-US" sz="18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en-US" sz="1800" dirty="0">
                <a:latin typeface="Garamond" panose="02020404030301010803" pitchFamily="18" charset="0"/>
              </a:rPr>
              <a:t/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en-US" sz="1800" b="1" dirty="0">
                <a:solidFill>
                  <a:srgbClr val="FF0000"/>
                </a:solidFill>
                <a:latin typeface="Garamond" panose="02020404030301010803" pitchFamily="18" charset="0"/>
              </a:rPr>
              <a:t>Confidential Resource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dirty="0">
                <a:latin typeface="Garamond" panose="02020404030301010803" pitchFamily="18" charset="0"/>
              </a:rPr>
              <a:t>= </a:t>
            </a:r>
            <a:r>
              <a:rPr lang="en-US" sz="1800" dirty="0" smtClean="0">
                <a:latin typeface="Garamond" panose="02020404030301010803" pitchFamily="18" charset="0"/>
              </a:rPr>
              <a:t>Includes the staff of the Student </a:t>
            </a:r>
            <a:r>
              <a:rPr lang="en-US" sz="1800" dirty="0">
                <a:latin typeface="Garamond" panose="02020404030301010803" pitchFamily="18" charset="0"/>
              </a:rPr>
              <a:t>Health Center, Center for </a:t>
            </a:r>
            <a:r>
              <a:rPr lang="en-US" sz="1800" dirty="0" smtClean="0">
                <a:latin typeface="Garamond" panose="02020404030301010803" pitchFamily="18" charset="0"/>
              </a:rPr>
              <a:t>Wellness </a:t>
            </a:r>
            <a:r>
              <a:rPr lang="en-US" sz="1800" dirty="0">
                <a:latin typeface="Garamond" panose="02020404030301010803" pitchFamily="18" charset="0"/>
              </a:rPr>
              <a:t>Promotion and Counseling </a:t>
            </a:r>
            <a:r>
              <a:rPr lang="en-US" sz="1800" dirty="0" smtClean="0">
                <a:latin typeface="Garamond" panose="02020404030301010803" pitchFamily="18" charset="0"/>
              </a:rPr>
              <a:t>Center at UNC Charlotte</a:t>
            </a:r>
            <a:r>
              <a:rPr lang="en-US" sz="1800" dirty="0">
                <a:latin typeface="Garamond" panose="02020404030301010803" pitchFamily="18" charset="0"/>
              </a:rPr>
              <a:t/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en-US" sz="1800" dirty="0">
                <a:latin typeface="Garamond" panose="02020404030301010803" pitchFamily="18" charset="0"/>
              </a:rPr>
              <a:t>	• can keep reports from </a:t>
            </a:r>
            <a:r>
              <a:rPr lang="en-US" sz="1800" dirty="0" smtClean="0">
                <a:latin typeface="Garamond" panose="02020404030301010803" pitchFamily="18" charset="0"/>
              </a:rPr>
              <a:t>students confidential and the report won’t initiate 			an investigation by the Title IX Office or Police and Public Safety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85800"/>
            <a:ext cx="285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Reporting Obligations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4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09799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Garamond" panose="02020404030301010803" pitchFamily="18" charset="0"/>
            </a:endParaRP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endParaRPr lang="en-US" sz="2000" b="1" dirty="0" smtClean="0">
              <a:latin typeface="Garamond" panose="02020404030301010803" pitchFamily="18" charset="0"/>
            </a:endParaRP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endParaRPr lang="en-US" sz="2000" b="1" dirty="0" smtClean="0">
              <a:latin typeface="Garamond" panose="02020404030301010803" pitchFamily="18" charset="0"/>
            </a:endParaRP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endParaRPr lang="en-US" sz="2000" b="1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aramond" panose="02020404030301010803" pitchFamily="18" charset="0"/>
              </a:rPr>
              <a:t>Title IX Coordinator, </a:t>
            </a:r>
            <a:r>
              <a:rPr lang="en-US" sz="1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Dawn Floyd</a:t>
            </a:r>
            <a:r>
              <a:rPr lang="en-US" sz="1600" b="1" dirty="0" smtClean="0">
                <a:latin typeface="Garamond" panose="02020404030301010803" pitchFamily="18" charset="0"/>
              </a:rPr>
              <a:t> – 704-687-6130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aramond" panose="02020404030301010803" pitchFamily="18" charset="0"/>
              </a:rPr>
              <a:t>Title </a:t>
            </a:r>
            <a:r>
              <a:rPr lang="en-US" sz="1600" b="1" dirty="0">
                <a:latin typeface="Garamond" panose="02020404030301010803" pitchFamily="18" charset="0"/>
              </a:rPr>
              <a:t>IX </a:t>
            </a:r>
            <a:r>
              <a:rPr lang="en-US" sz="1600" b="1" dirty="0" smtClean="0">
                <a:latin typeface="Garamond" panose="02020404030301010803" pitchFamily="18" charset="0"/>
              </a:rPr>
              <a:t>Deputy Coordinator </a:t>
            </a:r>
            <a:r>
              <a:rPr lang="en-US" sz="1600" b="1" dirty="0">
                <a:latin typeface="Garamond" panose="02020404030301010803" pitchFamily="18" charset="0"/>
              </a:rPr>
              <a:t>for Academic Affairs, </a:t>
            </a:r>
            <a:r>
              <a:rPr lang="en-US" sz="1600" b="1" dirty="0">
                <a:solidFill>
                  <a:srgbClr val="FF0000"/>
                </a:solidFill>
                <a:latin typeface="Garamond" panose="02020404030301010803" pitchFamily="18" charset="0"/>
              </a:rPr>
              <a:t>Katherine Hall-Hertel</a:t>
            </a:r>
            <a:r>
              <a:rPr lang="en-US" sz="1600" b="1" dirty="0">
                <a:latin typeface="Garamond" panose="02020404030301010803" pitchFamily="18" charset="0"/>
              </a:rPr>
              <a:t> – </a:t>
            </a:r>
            <a:r>
              <a:rPr lang="en-US" sz="1600" b="1" dirty="0" smtClean="0">
                <a:latin typeface="Garamond" panose="02020404030301010803" pitchFamily="18" charset="0"/>
              </a:rPr>
              <a:t>704-687-5661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aramond" panose="02020404030301010803" pitchFamily="18" charset="0"/>
              </a:rPr>
              <a:t>Title </a:t>
            </a:r>
            <a:r>
              <a:rPr lang="en-US" sz="1600" b="1" dirty="0">
                <a:latin typeface="Garamond" panose="02020404030301010803" pitchFamily="18" charset="0"/>
              </a:rPr>
              <a:t>IX </a:t>
            </a:r>
            <a:r>
              <a:rPr lang="en-US" sz="1600" b="1" dirty="0" smtClean="0">
                <a:latin typeface="Garamond" panose="02020404030301010803" pitchFamily="18" charset="0"/>
              </a:rPr>
              <a:t>Deputy Coordinator </a:t>
            </a:r>
            <a:r>
              <a:rPr lang="en-US" sz="1600" b="1" dirty="0">
                <a:latin typeface="Garamond" panose="02020404030301010803" pitchFamily="18" charset="0"/>
              </a:rPr>
              <a:t>for Human Resources, </a:t>
            </a:r>
            <a:r>
              <a:rPr lang="en-US" sz="1600" b="1" dirty="0">
                <a:solidFill>
                  <a:srgbClr val="FF0000"/>
                </a:solidFill>
                <a:latin typeface="Garamond" panose="02020404030301010803" pitchFamily="18" charset="0"/>
              </a:rPr>
              <a:t>Jeanne Madorin</a:t>
            </a:r>
            <a:r>
              <a:rPr lang="en-US" sz="1600" b="1" dirty="0">
                <a:latin typeface="Garamond" panose="02020404030301010803" pitchFamily="18" charset="0"/>
              </a:rPr>
              <a:t> – </a:t>
            </a:r>
            <a:r>
              <a:rPr lang="en-US" sz="1600" b="1" dirty="0" smtClean="0">
                <a:latin typeface="Garamond" panose="02020404030301010803" pitchFamily="18" charset="0"/>
              </a:rPr>
              <a:t>704-687-0659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aramond" panose="02020404030301010803" pitchFamily="18" charset="0"/>
              </a:rPr>
              <a:t>Title </a:t>
            </a:r>
            <a:r>
              <a:rPr lang="en-US" sz="1600" b="1" dirty="0">
                <a:latin typeface="Garamond" panose="02020404030301010803" pitchFamily="18" charset="0"/>
              </a:rPr>
              <a:t>IX </a:t>
            </a:r>
            <a:r>
              <a:rPr lang="en-US" sz="1600" b="1" dirty="0" smtClean="0">
                <a:latin typeface="Garamond" panose="02020404030301010803" pitchFamily="18" charset="0"/>
              </a:rPr>
              <a:t>Deputy Coordinator </a:t>
            </a:r>
            <a:r>
              <a:rPr lang="en-US" sz="1600" b="1" dirty="0">
                <a:latin typeface="Garamond" panose="02020404030301010803" pitchFamily="18" charset="0"/>
              </a:rPr>
              <a:t>for Students, </a:t>
            </a:r>
            <a:r>
              <a:rPr lang="en-US" sz="1600" b="1" dirty="0">
                <a:solidFill>
                  <a:srgbClr val="FF0000"/>
                </a:solidFill>
                <a:latin typeface="Garamond" panose="02020404030301010803" pitchFamily="18" charset="0"/>
              </a:rPr>
              <a:t>Christine Reed Davis</a:t>
            </a:r>
            <a:r>
              <a:rPr lang="en-US" sz="1600" b="1" dirty="0">
                <a:latin typeface="Garamond" panose="02020404030301010803" pitchFamily="18" charset="0"/>
              </a:rPr>
              <a:t> – </a:t>
            </a:r>
            <a:r>
              <a:rPr lang="en-US" sz="1600" b="1" dirty="0" smtClean="0">
                <a:latin typeface="Garamond" panose="02020404030301010803" pitchFamily="18" charset="0"/>
              </a:rPr>
              <a:t>704-687-0345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Garamond" panose="02020404030301010803" pitchFamily="18" charset="0"/>
              </a:rPr>
              <a:t>Title </a:t>
            </a:r>
            <a:r>
              <a:rPr lang="en-US" sz="1600" b="1" dirty="0">
                <a:latin typeface="Garamond" panose="02020404030301010803" pitchFamily="18" charset="0"/>
              </a:rPr>
              <a:t>IX </a:t>
            </a:r>
            <a:r>
              <a:rPr lang="en-US" sz="1600" b="1" dirty="0" smtClean="0">
                <a:latin typeface="Garamond" panose="02020404030301010803" pitchFamily="18" charset="0"/>
              </a:rPr>
              <a:t>Deputy Coordinator </a:t>
            </a:r>
            <a:r>
              <a:rPr lang="en-US" sz="1600" b="1" dirty="0">
                <a:latin typeface="Garamond" panose="02020404030301010803" pitchFamily="18" charset="0"/>
              </a:rPr>
              <a:t>for Athletics, </a:t>
            </a:r>
            <a:r>
              <a:rPr lang="en-US" sz="1600" b="1" dirty="0">
                <a:solidFill>
                  <a:srgbClr val="FF0000"/>
                </a:solidFill>
                <a:latin typeface="Garamond" panose="02020404030301010803" pitchFamily="18" charset="0"/>
              </a:rPr>
              <a:t>Kim Whitestone</a:t>
            </a:r>
            <a:r>
              <a:rPr lang="en-US" sz="1600" b="1" dirty="0">
                <a:latin typeface="Garamond" panose="02020404030301010803" pitchFamily="18" charset="0"/>
              </a:rPr>
              <a:t> – 704-687-4955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611" y="2057400"/>
            <a:ext cx="5943600" cy="18913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609600"/>
            <a:ext cx="2951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eporting options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73451"/>
            <a:ext cx="5567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Garamond" panose="02020404030301010803" pitchFamily="18" charset="0"/>
              </a:rPr>
              <a:t>Complete incident report form at </a:t>
            </a:r>
            <a:r>
              <a:rPr lang="en-US" sz="2000" b="1" dirty="0" smtClean="0">
                <a:latin typeface="Garamond" panose="02020404030301010803" pitchFamily="18" charset="0"/>
                <a:hlinkClick r:id="rId3"/>
              </a:rPr>
              <a:t>Incident Report</a:t>
            </a:r>
            <a:endParaRPr lang="en-US" sz="20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2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05600" y="457200"/>
            <a:ext cx="1589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Resources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48685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Interpersonal Violence Resource Guide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88507"/>
            <a:ext cx="38587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Code of Student Responsibility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4032" y="3276600"/>
            <a:ext cx="54360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Center for Wellness Promotion &amp; </a:t>
            </a:r>
          </a:p>
          <a:p>
            <a:r>
              <a:rPr lang="en-US" dirty="0" smtClean="0">
                <a:hlinkClick r:id="rId4"/>
              </a:rPr>
              <a:t>Interpersonal Violence Prevention Specialist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343400"/>
            <a:ext cx="38454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Employee Assistance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90254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 (1)</Template>
  <TotalTime>74</TotalTime>
  <Words>173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UNCCharlotte_template05 (1)</vt:lpstr>
      <vt:lpstr>PowerPoint Presentation</vt:lpstr>
      <vt:lpstr>Title IX  • prohibits discrimination on the basis of sex   (including sexual harassment, sexual assault, and   other forms of sexual misconduct)  VAWA/Campus SaVE Act (amendment to Clery Act)  • provides certain notification and procedural rights   to victims of sexual assault, domestic violence, dating   violence, and stalking  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 font, 36 point  Presenter &amp; Title Date or conference name</dc:title>
  <dc:creator>Cindy Jones</dc:creator>
  <cp:lastModifiedBy>Dawn Floyd</cp:lastModifiedBy>
  <cp:revision>12</cp:revision>
  <cp:lastPrinted>2014-10-15T18:12:39Z</cp:lastPrinted>
  <dcterms:created xsi:type="dcterms:W3CDTF">2014-04-28T15:06:35Z</dcterms:created>
  <dcterms:modified xsi:type="dcterms:W3CDTF">2014-10-15T18:13:46Z</dcterms:modified>
</cp:coreProperties>
</file>