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Oswald" pitchFamily="2"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5d7b216bc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145d7b216bc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38be1cc58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LISA</a:t>
            </a:r>
            <a:endParaRPr/>
          </a:p>
        </p:txBody>
      </p:sp>
      <p:sp>
        <p:nvSpPr>
          <p:cNvPr id="180" name="Google Shape;180;g238be1cc584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67d79ad7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LESLIE</a:t>
            </a:r>
            <a:endParaRPr/>
          </a:p>
        </p:txBody>
      </p:sp>
      <p:sp>
        <p:nvSpPr>
          <p:cNvPr id="133" name="Google Shape;133;g1467d79ad70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45d7b216b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LESLIE</a:t>
            </a: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Gap Analysis:</a:t>
            </a: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Had 9 subcommittees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Identified very few places where we have nothing, but in some instances we are working to extend programming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en" sz="1200" u="sng">
                <a:solidFill>
                  <a:schemeClr val="dk1"/>
                </a:solidFill>
                <a:latin typeface="Calibri"/>
                <a:ea typeface="Calibri"/>
                <a:cs typeface="Calibri"/>
                <a:sym typeface="Calibri"/>
              </a:rPr>
              <a:t>Programming Gap Example: </a:t>
            </a: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Financial Literacy/Competency:</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have put resources in place to deal with it: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Funds 2 Finish</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Student Affairs has expanded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Example: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On-Campus Work Experiences (like UPIP)</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Not as extensive as we would like, so are working to expand </a:t>
            </a:r>
            <a:endParaRPr sz="1200">
              <a:solidFill>
                <a:schemeClr val="dk1"/>
              </a:solidFill>
              <a:latin typeface="Calibri"/>
              <a:ea typeface="Calibri"/>
              <a:cs typeface="Calibri"/>
              <a:sym typeface="Calibri"/>
            </a:endParaRPr>
          </a:p>
        </p:txBody>
      </p:sp>
      <p:sp>
        <p:nvSpPr>
          <p:cNvPr id="139" name="Google Shape;139;g145d7b216bc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5d7b216bc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LISA</a:t>
            </a:r>
            <a:endParaRPr/>
          </a:p>
        </p:txBody>
      </p:sp>
      <p:sp>
        <p:nvSpPr>
          <p:cNvPr id="145" name="Google Shape;145;g145d7b216bc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5d7b216bc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LISA</a:t>
            </a:r>
            <a:endParaRPr/>
          </a:p>
        </p:txBody>
      </p:sp>
      <p:sp>
        <p:nvSpPr>
          <p:cNvPr id="151" name="Google Shape;151;g145d7b216bc_7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38be1cc5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38be1cc5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LISA</a:t>
            </a:r>
            <a:endParaRPr sz="1200">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Model outlines the stages of a student’s college career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 each stage, the Model considers what a student needs to know and what they need to accomplish to progress to the next stage across three broad areas: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Academics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Belonging</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Competencies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each area and stage, we have considered what sources of support the university offers to ensure that the students have the knowledge and resources they need to move to an ontime graduation prepared for the next stage of life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6e95aa7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LISA</a:t>
            </a:r>
            <a:endParaRPr/>
          </a:p>
        </p:txBody>
      </p:sp>
      <p:sp>
        <p:nvSpPr>
          <p:cNvPr id="162" name="Google Shape;162;g146e95aa78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6e95aa7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LISA</a:t>
            </a:r>
            <a:endParaRPr sz="400"/>
          </a:p>
        </p:txBody>
      </p:sp>
      <p:sp>
        <p:nvSpPr>
          <p:cNvPr id="168" name="Google Shape;168;g146e95aa78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6e95aa78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LISA</a:t>
            </a:r>
            <a:endParaRPr sz="1200"/>
          </a:p>
        </p:txBody>
      </p:sp>
      <p:sp>
        <p:nvSpPr>
          <p:cNvPr id="174" name="Google Shape;174;g146e95aa78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5"/>
          <p:cNvSpPr txBox="1"/>
          <p:nvPr/>
        </p:nvSpPr>
        <p:spPr>
          <a:xfrm>
            <a:off x="1143000" y="841772"/>
            <a:ext cx="6858000" cy="1790775"/>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r>
              <a:rPr lang="en" sz="6000">
                <a:solidFill>
                  <a:schemeClr val="lt1"/>
                </a:solidFill>
                <a:latin typeface="Oswald"/>
                <a:ea typeface="Oswald"/>
                <a:cs typeface="Oswald"/>
                <a:sym typeface="Oswald"/>
              </a:rPr>
              <a:t>The Charlotte Model</a:t>
            </a:r>
            <a:endParaRPr sz="1100" b="0" i="0" u="none" strike="noStrike" cap="none">
              <a:solidFill>
                <a:srgbClr val="000000"/>
              </a:solidFill>
              <a:latin typeface="Arial"/>
              <a:ea typeface="Arial"/>
              <a:cs typeface="Arial"/>
              <a:sym typeface="Arial"/>
            </a:endParaRPr>
          </a:p>
        </p:txBody>
      </p:sp>
      <p:sp>
        <p:nvSpPr>
          <p:cNvPr id="130" name="Google Shape;130;p25"/>
          <p:cNvSpPr txBox="1"/>
          <p:nvPr/>
        </p:nvSpPr>
        <p:spPr>
          <a:xfrm>
            <a:off x="1143000" y="2701528"/>
            <a:ext cx="6858000" cy="1241775"/>
          </a:xfrm>
          <a:prstGeom prst="rect">
            <a:avLst/>
          </a:prstGeom>
          <a:noFill/>
          <a:ln>
            <a:noFill/>
          </a:ln>
        </p:spPr>
        <p:txBody>
          <a:bodyPr spcFirstLastPara="1" wrap="square" lIns="68575" tIns="34275" rIns="68575" bIns="34275" anchor="t" anchorCtr="0">
            <a:normAutofit fontScale="55000" lnSpcReduction="20000"/>
          </a:bodyPr>
          <a:lstStyle/>
          <a:p>
            <a:pPr marL="0" marR="0" lvl="0" indent="0" algn="ctr" rtl="0">
              <a:lnSpc>
                <a:spcPct val="90000"/>
              </a:lnSpc>
              <a:spcBef>
                <a:spcPts val="0"/>
              </a:spcBef>
              <a:spcAft>
                <a:spcPts val="0"/>
              </a:spcAft>
              <a:buClr>
                <a:schemeClr val="lt1"/>
              </a:buClr>
              <a:buSzPct val="75000"/>
              <a:buFont typeface="Arial"/>
              <a:buNone/>
            </a:pPr>
            <a:endParaRPr sz="3600">
              <a:solidFill>
                <a:schemeClr val="lt1"/>
              </a:solidFill>
              <a:latin typeface="Oswald"/>
              <a:ea typeface="Oswald"/>
              <a:cs typeface="Oswald"/>
              <a:sym typeface="Oswald"/>
            </a:endParaRPr>
          </a:p>
          <a:p>
            <a:pPr marL="0" marR="0" lvl="0" indent="0" algn="ctr" rtl="0">
              <a:lnSpc>
                <a:spcPct val="90000"/>
              </a:lnSpc>
              <a:spcBef>
                <a:spcPts val="0"/>
              </a:spcBef>
              <a:spcAft>
                <a:spcPts val="0"/>
              </a:spcAft>
              <a:buClr>
                <a:schemeClr val="lt1"/>
              </a:buClr>
              <a:buSzPct val="75000"/>
              <a:buFont typeface="Arial"/>
              <a:buNone/>
            </a:pPr>
            <a:r>
              <a:rPr lang="en" sz="3600">
                <a:solidFill>
                  <a:schemeClr val="lt1"/>
                </a:solidFill>
                <a:latin typeface="Oswald"/>
                <a:ea typeface="Oswald"/>
                <a:cs typeface="Oswald"/>
                <a:sym typeface="Oswald"/>
              </a:rPr>
              <a:t>Faculty Council</a:t>
            </a:r>
            <a:endParaRPr sz="3600">
              <a:solidFill>
                <a:schemeClr val="lt1"/>
              </a:solidFill>
              <a:latin typeface="Oswald"/>
              <a:ea typeface="Oswald"/>
              <a:cs typeface="Oswald"/>
              <a:sym typeface="Oswald"/>
            </a:endParaRPr>
          </a:p>
          <a:p>
            <a:pPr marL="0" marR="0" lvl="0" indent="0" algn="ctr" rtl="0">
              <a:lnSpc>
                <a:spcPct val="90000"/>
              </a:lnSpc>
              <a:spcBef>
                <a:spcPts val="0"/>
              </a:spcBef>
              <a:spcAft>
                <a:spcPts val="0"/>
              </a:spcAft>
              <a:buClr>
                <a:schemeClr val="lt1"/>
              </a:buClr>
              <a:buSzPct val="75000"/>
              <a:buFont typeface="Arial"/>
              <a:buNone/>
            </a:pPr>
            <a:endParaRPr sz="3600">
              <a:solidFill>
                <a:schemeClr val="lt1"/>
              </a:solidFill>
              <a:latin typeface="Oswald"/>
              <a:ea typeface="Oswald"/>
              <a:cs typeface="Oswald"/>
              <a:sym typeface="Oswald"/>
            </a:endParaRPr>
          </a:p>
          <a:p>
            <a:pPr marL="0" marR="0" lvl="0" indent="0" algn="ctr" rtl="0">
              <a:lnSpc>
                <a:spcPct val="90000"/>
              </a:lnSpc>
              <a:spcBef>
                <a:spcPts val="0"/>
              </a:spcBef>
              <a:spcAft>
                <a:spcPts val="0"/>
              </a:spcAft>
              <a:buClr>
                <a:schemeClr val="lt1"/>
              </a:buClr>
              <a:buSzPct val="75000"/>
              <a:buFont typeface="Arial"/>
              <a:buNone/>
            </a:pPr>
            <a:r>
              <a:rPr lang="en" sz="3600">
                <a:solidFill>
                  <a:schemeClr val="lt1"/>
                </a:solidFill>
                <a:latin typeface="Oswald"/>
                <a:ea typeface="Oswald"/>
                <a:cs typeface="Oswald"/>
                <a:sym typeface="Oswald"/>
              </a:rPr>
              <a:t>April 27, 2023</a:t>
            </a:r>
            <a:endParaRPr sz="3600">
              <a:solidFill>
                <a:schemeClr val="lt1"/>
              </a:solidFill>
              <a:latin typeface="Oswald"/>
              <a:ea typeface="Oswald"/>
              <a:cs typeface="Oswald"/>
              <a:sym typeface="Oswald"/>
            </a:endParaRPr>
          </a:p>
          <a:p>
            <a:pPr marL="0" marR="0" lvl="0" indent="0" algn="ctr" rtl="0">
              <a:lnSpc>
                <a:spcPct val="90000"/>
              </a:lnSpc>
              <a:spcBef>
                <a:spcPts val="0"/>
              </a:spcBef>
              <a:spcAft>
                <a:spcPts val="0"/>
              </a:spcAft>
              <a:buClr>
                <a:schemeClr val="lt1"/>
              </a:buClr>
              <a:buSzPct val="75000"/>
              <a:buFont typeface="Arial"/>
              <a:buNone/>
            </a:pPr>
            <a:endParaRPr sz="3600">
              <a:solidFill>
                <a:schemeClr val="lt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4"/>
          <p:cNvSpPr txBox="1"/>
          <p:nvPr/>
        </p:nvSpPr>
        <p:spPr>
          <a:xfrm>
            <a:off x="1224000" y="781047"/>
            <a:ext cx="6858000" cy="17907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r>
              <a:rPr lang="en" sz="6000">
                <a:solidFill>
                  <a:schemeClr val="lt1"/>
                </a:solidFill>
                <a:latin typeface="Oswald"/>
                <a:ea typeface="Oswald"/>
                <a:cs typeface="Oswald"/>
                <a:sym typeface="Oswald"/>
              </a:rPr>
              <a:t>Questions?</a:t>
            </a:r>
            <a:endParaRPr sz="1100" b="0" i="0" u="none" strike="noStrike" cap="none">
              <a:solidFill>
                <a:srgbClr val="000000"/>
              </a:solidFill>
              <a:latin typeface="Arial"/>
              <a:ea typeface="Arial"/>
              <a:cs typeface="Arial"/>
              <a:sym typeface="Arial"/>
            </a:endParaRPr>
          </a:p>
        </p:txBody>
      </p:sp>
      <p:sp>
        <p:nvSpPr>
          <p:cNvPr id="183" name="Google Shape;183;p34"/>
          <p:cNvSpPr txBo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lt1"/>
              </a:buClr>
              <a:buSzPts val="27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6"/>
          <p:cNvSpPr txBox="1"/>
          <p:nvPr/>
        </p:nvSpPr>
        <p:spPr>
          <a:xfrm>
            <a:off x="982950" y="669150"/>
            <a:ext cx="7178100" cy="8709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endParaRPr sz="3000" b="0" i="0" u="none" strike="noStrike" cap="none">
              <a:solidFill>
                <a:schemeClr val="dk1"/>
              </a:solidFill>
              <a:latin typeface="Arial"/>
              <a:ea typeface="Arial"/>
              <a:cs typeface="Arial"/>
              <a:sym typeface="Arial"/>
            </a:endParaRPr>
          </a:p>
        </p:txBody>
      </p:sp>
      <p:sp>
        <p:nvSpPr>
          <p:cNvPr id="136" name="Google Shape;136;p26"/>
          <p:cNvSpPr txBox="1"/>
          <p:nvPr/>
        </p:nvSpPr>
        <p:spPr>
          <a:xfrm>
            <a:off x="383850" y="1209600"/>
            <a:ext cx="8376300" cy="272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3300">
              <a:solidFill>
                <a:schemeClr val="dk1"/>
              </a:solidFill>
              <a:latin typeface="Calibri"/>
              <a:ea typeface="Calibri"/>
              <a:cs typeface="Calibri"/>
              <a:sym typeface="Calibri"/>
            </a:endParaRPr>
          </a:p>
          <a:p>
            <a:pPr marL="0" lvl="0" indent="0" algn="ctr" rtl="0">
              <a:spcBef>
                <a:spcPts val="0"/>
              </a:spcBef>
              <a:spcAft>
                <a:spcPts val="0"/>
              </a:spcAft>
              <a:buNone/>
            </a:pPr>
            <a:r>
              <a:rPr lang="en" sz="3300" i="1">
                <a:solidFill>
                  <a:schemeClr val="dk1"/>
                </a:solidFill>
                <a:latin typeface="Calibri"/>
                <a:ea typeface="Calibri"/>
                <a:cs typeface="Calibri"/>
                <a:sym typeface="Calibri"/>
              </a:rPr>
              <a:t>The Charlotte Model builds and expands upon our student-centered approach for success and will help demonstrate what makes UNC Charlotte’s approach unique.</a:t>
            </a:r>
            <a:r>
              <a:rPr lang="en" sz="3300">
                <a:solidFill>
                  <a:schemeClr val="dk1"/>
                </a:solidFill>
                <a:latin typeface="Calibri"/>
                <a:ea typeface="Calibri"/>
                <a:cs typeface="Calibri"/>
                <a:sym typeface="Calibri"/>
              </a:rPr>
              <a:t> </a:t>
            </a:r>
            <a:endParaRPr sz="43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7"/>
          <p:cNvSpPr txBox="1"/>
          <p:nvPr/>
        </p:nvSpPr>
        <p:spPr>
          <a:xfrm>
            <a:off x="1431900" y="669150"/>
            <a:ext cx="6280200" cy="8709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r>
              <a:rPr lang="en" sz="3000">
                <a:solidFill>
                  <a:schemeClr val="dk1"/>
                </a:solidFill>
                <a:latin typeface="Oswald"/>
                <a:ea typeface="Oswald"/>
                <a:cs typeface="Oswald"/>
                <a:sym typeface="Oswald"/>
              </a:rPr>
              <a:t>How Was The Charlotte Model Developed?</a:t>
            </a:r>
            <a:endParaRPr sz="3000" b="0" i="0" u="none" strike="noStrike" cap="none">
              <a:solidFill>
                <a:schemeClr val="dk1"/>
              </a:solidFill>
              <a:latin typeface="Arial"/>
              <a:ea typeface="Arial"/>
              <a:cs typeface="Arial"/>
              <a:sym typeface="Arial"/>
            </a:endParaRPr>
          </a:p>
        </p:txBody>
      </p:sp>
      <p:sp>
        <p:nvSpPr>
          <p:cNvPr id="142" name="Google Shape;142;p27"/>
          <p:cNvSpPr txBox="1"/>
          <p:nvPr/>
        </p:nvSpPr>
        <p:spPr>
          <a:xfrm>
            <a:off x="383850" y="1459200"/>
            <a:ext cx="8376300" cy="34170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Calibri"/>
              <a:buChar char="●"/>
            </a:pPr>
            <a:r>
              <a:rPr lang="en" sz="2100">
                <a:solidFill>
                  <a:schemeClr val="dk1"/>
                </a:solidFill>
                <a:latin typeface="Calibri"/>
                <a:ea typeface="Calibri"/>
                <a:cs typeface="Calibri"/>
                <a:sym typeface="Calibri"/>
              </a:rPr>
              <a:t>Over the past 10 years, there has been a transformation at UNC Charlotte, with our graduation rates continuing to increase, winning the prestigious completor award from the APLU in 2019.</a:t>
            </a:r>
            <a:endParaRPr sz="2100">
              <a:solidFill>
                <a:schemeClr val="dk1"/>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During the planning process for the strategic plan, we closely examined our promise to students. </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solidFill>
                  <a:schemeClr val="dk1"/>
                </a:solidFill>
                <a:latin typeface="Calibri"/>
                <a:ea typeface="Calibri"/>
                <a:cs typeface="Calibri"/>
                <a:sym typeface="Calibri"/>
              </a:rPr>
              <a:t>The cross-divisional Student Success Working Group spent the 2021-2022 academic year developing the model and beginning to identify any programming gaps.</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During the 2022-2023 academic year, University Communications developed a visual representation of the model to guide us.</a:t>
            </a:r>
            <a:endParaRPr sz="21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8"/>
          <p:cNvSpPr txBox="1"/>
          <p:nvPr/>
        </p:nvSpPr>
        <p:spPr>
          <a:xfrm>
            <a:off x="1143000" y="841772"/>
            <a:ext cx="6858000" cy="17907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r>
              <a:rPr lang="en" sz="6000">
                <a:solidFill>
                  <a:schemeClr val="lt1"/>
                </a:solidFill>
                <a:latin typeface="Oswald"/>
                <a:ea typeface="Oswald"/>
                <a:cs typeface="Oswald"/>
                <a:sym typeface="Oswald"/>
              </a:rPr>
              <a:t>What Is The Charlotte Model?</a:t>
            </a:r>
            <a:endParaRPr sz="1100" b="0" i="0" u="none" strike="noStrike" cap="none">
              <a:solidFill>
                <a:srgbClr val="000000"/>
              </a:solidFill>
              <a:latin typeface="Arial"/>
              <a:ea typeface="Arial"/>
              <a:cs typeface="Arial"/>
              <a:sym typeface="Arial"/>
            </a:endParaRPr>
          </a:p>
        </p:txBody>
      </p:sp>
      <p:sp>
        <p:nvSpPr>
          <p:cNvPr id="148" name="Google Shape;148;p28"/>
          <p:cNvSpPr txBo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lt1"/>
              </a:buClr>
              <a:buSzPts val="27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9"/>
          <p:cNvSpPr txBox="1"/>
          <p:nvPr/>
        </p:nvSpPr>
        <p:spPr>
          <a:xfrm>
            <a:off x="2079900" y="669150"/>
            <a:ext cx="4984200" cy="8709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r>
              <a:rPr lang="en" sz="3000">
                <a:solidFill>
                  <a:schemeClr val="dk1"/>
                </a:solidFill>
                <a:latin typeface="Oswald"/>
                <a:ea typeface="Oswald"/>
                <a:cs typeface="Oswald"/>
                <a:sym typeface="Oswald"/>
              </a:rPr>
              <a:t>What Is The Charlotte Model?</a:t>
            </a:r>
            <a:endParaRPr sz="3000" b="0" i="0" u="none" strike="noStrike" cap="none">
              <a:solidFill>
                <a:schemeClr val="dk1"/>
              </a:solidFill>
              <a:latin typeface="Arial"/>
              <a:ea typeface="Arial"/>
              <a:cs typeface="Arial"/>
              <a:sym typeface="Arial"/>
            </a:endParaRPr>
          </a:p>
        </p:txBody>
      </p:sp>
      <p:sp>
        <p:nvSpPr>
          <p:cNvPr id="154" name="Google Shape;154;p29"/>
          <p:cNvSpPr txBox="1"/>
          <p:nvPr/>
        </p:nvSpPr>
        <p:spPr>
          <a:xfrm>
            <a:off x="383850" y="1387800"/>
            <a:ext cx="8376300" cy="37557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The Charlotte Model is a phased student success strategy from onboarding through graduation</a:t>
            </a:r>
            <a:endParaRPr sz="24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What students learn</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How they feel and connect with each other and the University</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Outlines the business of being a student</a:t>
            </a:r>
            <a:endParaRPr sz="2200">
              <a:latin typeface="Calibri"/>
              <a:ea typeface="Calibri"/>
              <a:cs typeface="Calibri"/>
              <a:sym typeface="Calibri"/>
            </a:endParaRPr>
          </a:p>
          <a:p>
            <a:pPr marL="914400" lvl="0" indent="0" algn="l" rtl="0">
              <a:spcBef>
                <a:spcPts val="0"/>
              </a:spcBef>
              <a:spcAft>
                <a:spcPts val="0"/>
              </a:spcAft>
              <a:buNone/>
            </a:pPr>
            <a:endParaRPr sz="22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solidFill>
                  <a:schemeClr val="dk1"/>
                </a:solidFill>
                <a:latin typeface="Calibri"/>
                <a:ea typeface="Calibri"/>
                <a:cs typeface="Calibri"/>
                <a:sym typeface="Calibri"/>
              </a:rPr>
              <a:t>The Model presents a framework for all members of the university – students, faculty, staff, and parents – to understand the components of student development at UNC Charlotte and to contribute to student success</a:t>
            </a: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0"/>
          <p:cNvPicPr preferRelativeResize="0"/>
          <p:nvPr/>
        </p:nvPicPr>
        <p:blipFill>
          <a:blip r:embed="rId3">
            <a:alphaModFix/>
          </a:blip>
          <a:stretch>
            <a:fillRect/>
          </a:stretch>
        </p:blipFill>
        <p:spPr>
          <a:xfrm>
            <a:off x="152400" y="152400"/>
            <a:ext cx="8873083" cy="499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31"/>
          <p:cNvSpPr txBox="1"/>
          <p:nvPr/>
        </p:nvSpPr>
        <p:spPr>
          <a:xfrm>
            <a:off x="1224000" y="781047"/>
            <a:ext cx="6858000" cy="17907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6000"/>
              <a:buFont typeface="Oswald"/>
              <a:buNone/>
            </a:pPr>
            <a:r>
              <a:rPr lang="en" sz="6000">
                <a:solidFill>
                  <a:schemeClr val="lt1"/>
                </a:solidFill>
                <a:latin typeface="Oswald"/>
                <a:ea typeface="Oswald"/>
                <a:cs typeface="Oswald"/>
                <a:sym typeface="Oswald"/>
              </a:rPr>
              <a:t>What is Next?</a:t>
            </a:r>
            <a:endParaRPr sz="1100" b="0" i="0" u="none" strike="noStrike" cap="none">
              <a:solidFill>
                <a:srgbClr val="000000"/>
              </a:solidFill>
              <a:latin typeface="Arial"/>
              <a:ea typeface="Arial"/>
              <a:cs typeface="Arial"/>
              <a:sym typeface="Arial"/>
            </a:endParaRPr>
          </a:p>
        </p:txBody>
      </p:sp>
      <p:sp>
        <p:nvSpPr>
          <p:cNvPr id="165" name="Google Shape;165;p31"/>
          <p:cNvSpPr txBo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lt1"/>
              </a:buClr>
              <a:buSzPts val="27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32"/>
          <p:cNvSpPr txBox="1"/>
          <p:nvPr/>
        </p:nvSpPr>
        <p:spPr>
          <a:xfrm>
            <a:off x="1431900" y="669150"/>
            <a:ext cx="6280200" cy="870900"/>
          </a:xfrm>
          <a:prstGeom prst="rect">
            <a:avLst/>
          </a:prstGeom>
          <a:no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lt1"/>
              </a:buClr>
              <a:buSzPts val="6000"/>
              <a:buFont typeface="Oswald"/>
              <a:buNone/>
            </a:pPr>
            <a:r>
              <a:rPr lang="en" sz="3000">
                <a:solidFill>
                  <a:schemeClr val="dk1"/>
                </a:solidFill>
                <a:latin typeface="Oswald"/>
                <a:ea typeface="Oswald"/>
                <a:cs typeface="Oswald"/>
                <a:sym typeface="Oswald"/>
              </a:rPr>
              <a:t>How Will the Campus Community Engage with the Charlotte Model?</a:t>
            </a:r>
            <a:endParaRPr sz="3000" b="0" i="0" u="none" strike="noStrike" cap="none">
              <a:solidFill>
                <a:schemeClr val="dk1"/>
              </a:solidFill>
              <a:latin typeface="Arial"/>
              <a:ea typeface="Arial"/>
              <a:cs typeface="Arial"/>
              <a:sym typeface="Arial"/>
            </a:endParaRPr>
          </a:p>
        </p:txBody>
      </p:sp>
      <p:sp>
        <p:nvSpPr>
          <p:cNvPr id="171" name="Google Shape;171;p32"/>
          <p:cNvSpPr txBox="1"/>
          <p:nvPr/>
        </p:nvSpPr>
        <p:spPr>
          <a:xfrm>
            <a:off x="383850" y="1632900"/>
            <a:ext cx="83763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solidFill>
                  <a:schemeClr val="dk1"/>
                </a:solidFill>
                <a:latin typeface="Calibri"/>
                <a:ea typeface="Calibri"/>
                <a:cs typeface="Calibri"/>
                <a:sym typeface="Calibri"/>
              </a:rPr>
              <a:t>The Charlotte Model provides a comprehensive framework within which everyone can see their role in student success at UNC Charlotte.  </a:t>
            </a:r>
            <a:endParaRPr sz="2200">
              <a:solidFill>
                <a:schemeClr val="dk1"/>
              </a:solidFill>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solidFill>
                  <a:schemeClr val="dk1"/>
                </a:solidFill>
                <a:latin typeface="Calibri"/>
                <a:ea typeface="Calibri"/>
                <a:cs typeface="Calibri"/>
                <a:sym typeface="Calibri"/>
              </a:rPr>
              <a:t>Sets expectations </a:t>
            </a:r>
            <a:endParaRPr sz="2200">
              <a:solidFill>
                <a:schemeClr val="dk1"/>
              </a:solidFill>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solidFill>
                  <a:schemeClr val="dk1"/>
                </a:solidFill>
                <a:latin typeface="Calibri"/>
                <a:ea typeface="Calibri"/>
                <a:cs typeface="Calibri"/>
                <a:sym typeface="Calibri"/>
              </a:rPr>
              <a:t>Establishes a set of goals and a common language </a:t>
            </a:r>
            <a:endParaRPr sz="2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3"/>
          <p:cNvSpPr txBox="1"/>
          <p:nvPr/>
        </p:nvSpPr>
        <p:spPr>
          <a:xfrm>
            <a:off x="1431900" y="669150"/>
            <a:ext cx="6280200" cy="870900"/>
          </a:xfrm>
          <a:prstGeom prst="rect">
            <a:avLst/>
          </a:prstGeom>
          <a:no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lt1"/>
              </a:buClr>
              <a:buSzPts val="6000"/>
              <a:buFont typeface="Oswald"/>
              <a:buNone/>
            </a:pPr>
            <a:r>
              <a:rPr lang="en" sz="3000">
                <a:solidFill>
                  <a:schemeClr val="dk1"/>
                </a:solidFill>
                <a:latin typeface="Oswald"/>
                <a:ea typeface="Oswald"/>
                <a:cs typeface="Oswald"/>
                <a:sym typeface="Oswald"/>
              </a:rPr>
              <a:t>How Will We Communicate the </a:t>
            </a:r>
            <a:endParaRPr sz="3000">
              <a:solidFill>
                <a:schemeClr val="dk1"/>
              </a:solidFill>
              <a:latin typeface="Oswald"/>
              <a:ea typeface="Oswald"/>
              <a:cs typeface="Oswald"/>
              <a:sym typeface="Oswald"/>
            </a:endParaRPr>
          </a:p>
          <a:p>
            <a:pPr marL="0" marR="0" lvl="0" indent="0" algn="ctr" rtl="0">
              <a:lnSpc>
                <a:spcPct val="90000"/>
              </a:lnSpc>
              <a:spcBef>
                <a:spcPts val="0"/>
              </a:spcBef>
              <a:spcAft>
                <a:spcPts val="0"/>
              </a:spcAft>
              <a:buClr>
                <a:schemeClr val="lt1"/>
              </a:buClr>
              <a:buSzPts val="6000"/>
              <a:buFont typeface="Oswald"/>
              <a:buNone/>
            </a:pPr>
            <a:r>
              <a:rPr lang="en" sz="3000">
                <a:solidFill>
                  <a:schemeClr val="dk1"/>
                </a:solidFill>
                <a:latin typeface="Oswald"/>
                <a:ea typeface="Oswald"/>
                <a:cs typeface="Oswald"/>
                <a:sym typeface="Oswald"/>
              </a:rPr>
              <a:t>Charlotte Model?</a:t>
            </a:r>
            <a:endParaRPr sz="3000" b="0" i="0" u="none" strike="noStrike" cap="none">
              <a:solidFill>
                <a:schemeClr val="dk1"/>
              </a:solidFill>
              <a:latin typeface="Arial"/>
              <a:ea typeface="Arial"/>
              <a:cs typeface="Arial"/>
              <a:sym typeface="Arial"/>
            </a:endParaRPr>
          </a:p>
        </p:txBody>
      </p:sp>
      <p:sp>
        <p:nvSpPr>
          <p:cNvPr id="177" name="Google Shape;177;p33"/>
          <p:cNvSpPr txBox="1"/>
          <p:nvPr/>
        </p:nvSpPr>
        <p:spPr>
          <a:xfrm>
            <a:off x="383850" y="1632900"/>
            <a:ext cx="83763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solidFill>
                  <a:schemeClr val="dk1"/>
                </a:solidFill>
                <a:latin typeface="Calibri"/>
                <a:ea typeface="Calibri"/>
                <a:cs typeface="Calibri"/>
                <a:sym typeface="Calibri"/>
              </a:rPr>
              <a:t>Multi-phase approach</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University Communication will join us this fall to share the comprehensive communication plan that will include both the Charlotte Model and NINERways</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On-screen Show (16:9)</PresentationFormat>
  <Paragraphs>59</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Oswald</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Wyse</dc:creator>
  <cp:lastModifiedBy>Matt Wyse</cp:lastModifiedBy>
  <cp:revision>1</cp:revision>
  <dcterms:modified xsi:type="dcterms:W3CDTF">2023-04-26T19:05:15Z</dcterms:modified>
</cp:coreProperties>
</file>