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97B17F8-C0BE-47F1-991B-1A511F64B211}">
  <a:tblStyle styleId="{A97B17F8-C0BE-47F1-991B-1A511F64B211}"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5"/>
              </a:solidFill>
              <a:prstDash val="solid"/>
              <a:round/>
              <a:headEnd type="none" w="sm" len="sm"/>
              <a:tailEnd type="none" w="sm" len="sm"/>
            </a:ln>
          </a:top>
          <a:bottom>
            <a:ln w="12700" cap="flat" cmpd="sng">
              <a:solidFill>
                <a:schemeClr val="accent5"/>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accent5">
              <a:alpha val="20000"/>
            </a:schemeClr>
          </a:solidFill>
        </a:fill>
      </a:tcStyle>
    </a:band1H>
    <a:band2H>
      <a:tcTxStyle/>
      <a:tcStyle>
        <a:tcBdr/>
      </a:tcStyle>
    </a:band2H>
    <a:band1V>
      <a:tcTxStyle/>
      <a:tcStyle>
        <a:tcBdr/>
        <a:fill>
          <a:solidFill>
            <a:schemeClr val="accent5">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accent5"/>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accent5"/>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1E9932D5-6B62-4C1B-ACC1-A00C93E9EF36}" styleName="Table_1">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25400" cap="flat" cmpd="sng">
              <a:solidFill>
                <a:schemeClr val="dk1"/>
              </a:solidFill>
              <a:prstDash val="solid"/>
              <a:round/>
              <a:headEnd type="none" w="sm" len="sm"/>
              <a:tailEnd type="none" w="sm" len="sm"/>
            </a:ln>
          </a:top>
          <a:bottom>
            <a:ln w="254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a:tcStyle>
        <a:tcBdr/>
        <a:fill>
          <a:solidFill>
            <a:srgbClr val="E6E6E6"/>
          </a:solidFill>
        </a:fill>
      </a:tcStyle>
    </a:band1H>
    <a:band2H>
      <a:tcTxStyle/>
      <a:tcStyle>
        <a:tcBdr/>
      </a:tcStyle>
    </a:band2H>
    <a:band1V>
      <a:tcTxStyle/>
      <a:tcStyle>
        <a:tcBdr/>
        <a:fill>
          <a:solidFill>
            <a:srgbClr val="E6E6E6"/>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tcStyle>
        <a:tcBdr>
          <a:top>
            <a:ln w="50800" cap="flat" cmpd="sng">
              <a:solidFill>
                <a:schemeClr val="dk1"/>
              </a:solidFill>
              <a:prstDash val="solid"/>
              <a:round/>
              <a:headEnd type="none" w="sm" len="sm"/>
              <a:tailEnd type="none" w="sm" len="sm"/>
            </a:ln>
          </a:top>
        </a:tcBdr>
        <a:fill>
          <a:solidFill>
            <a:schemeClr val="lt1"/>
          </a:solidFill>
        </a:fill>
      </a:tcStyle>
    </a:lastRow>
    <a:seCell>
      <a:tcTxStyle b="on" i="off">
        <a:font>
          <a:latin typeface="Arial"/>
          <a:ea typeface="Arial"/>
          <a:cs typeface="Arial"/>
        </a:font>
        <a:schemeClr val="dk1"/>
      </a:tcTxStyle>
      <a:tcStyle>
        <a:tcBdr/>
      </a:tcStyle>
    </a:seCell>
    <a:swCell>
      <a:tcTxStyle b="on" i="off">
        <a:font>
          <a:latin typeface="Arial"/>
          <a:ea typeface="Arial"/>
          <a:cs typeface="Arial"/>
        </a:font>
        <a:schemeClr val="dk1"/>
      </a:tcTxStyle>
      <a:tcStyle>
        <a:tcBdr/>
      </a:tcStyle>
    </a:swCell>
    <a:firstRow>
      <a:tcTxStyle b="on" i="off">
        <a:font>
          <a:latin typeface="Arial"/>
          <a:ea typeface="Arial"/>
          <a:cs typeface="Arial"/>
        </a:font>
        <a:schemeClr val="lt1"/>
      </a:tcTxStyle>
      <a:tcStyle>
        <a:tcBdr>
          <a:bottom>
            <a:ln w="25400" cap="flat" cmpd="sng">
              <a:solidFill>
                <a:schemeClr val="dk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70B259A9-D9D7-4835-B206-6D21FDB335D6}" styleName="Table_2">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a:tcStyle>
        <a:tcBdr/>
        <a:fill>
          <a:solidFill>
            <a:srgbClr val="E6E6E6"/>
          </a:solidFill>
        </a:fill>
      </a:tcStyle>
    </a:band1H>
    <a:band2H>
      <a:tcTxStyle/>
      <a:tcStyle>
        <a:tcBdr/>
      </a:tcStyle>
    </a:band2H>
    <a:band1V>
      <a:tcTxStyle/>
      <a:tcStyle>
        <a:tcBdr/>
        <a:fill>
          <a:solidFill>
            <a:srgbClr val="E6E6E6"/>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dk1"/>
              </a:solidFill>
              <a:prstDash val="solid"/>
              <a:round/>
              <a:headEnd type="none" w="sm" len="sm"/>
              <a:tailEnd type="none" w="sm" len="sm"/>
            </a:ln>
          </a:top>
        </a:tcBdr>
        <a:fill>
          <a:solidFill>
            <a:schemeClr val="l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fill>
          <a:solidFill>
            <a:schemeClr val="dk1"/>
          </a:solidFill>
        </a:fill>
      </a:tcStyle>
    </a:firstRow>
    <a:neCell>
      <a:tcTxStyle/>
      <a:tcStyle>
        <a:tcBdr/>
      </a:tcStyle>
    </a:neCell>
    <a:nwCell>
      <a:tcTxStyle/>
      <a:tcStyle>
        <a:tcBdr/>
      </a:tcStyle>
    </a:nwCell>
  </a:tblStyle>
  <a:tblStyle styleId="{307FFBB3-729C-4A48-BA59-0E545DADE721}" styleName="Table_3">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14A0D52-449A-4757-A79C-F276DCAB4211}" styleName="Table_4">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76" name="Google Shape;76;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47" name="Google Shape;147;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503b4a1527_0_3: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53" name="Google Shape;153;g1503b4a1527_0_3: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59" name="Google Shape;159;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533138ae30_0_11: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66" name="Google Shape;166;g1533138ae30_0_11: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533138ae30_0_1: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72" name="Google Shape;172;g1533138ae30_0_1: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9: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a:t>*Re: Pell numbers - the Fall 20 and 21 numbers were the current numbers as of census date. Pell numbers increase throughout the year and we ended up with more than 1400 Pell eligible FTIC in fall 2021, or 35% of students. For fall 2020, we ended up with 1335 Pell eligible FTIC, or 33%. </a:t>
            </a:r>
            <a:endParaRPr/>
          </a:p>
        </p:txBody>
      </p:sp>
      <p:sp>
        <p:nvSpPr>
          <p:cNvPr id="179" name="Google Shape;179;p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86" name="Google Shape;186;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533138ae30_0_6: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93" name="Google Shape;193;g1533138ae30_0_6: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533138ae30_0_30: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99" name="Google Shape;199;g1533138ae30_0_30: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05" name="Google Shape;205;p1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83" name="Google Shape;83;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11" name="Google Shape;211;p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533138ae30_0_36: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17" name="Google Shape;217;g1533138ae30_0_36: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1533138ae30_0_22: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23" name="Google Shape;223;g1533138ae30_0_22: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7: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29" name="Google Shape;229;p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155056a25d6_0_5: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35" name="Google Shape;235;g155056a25d6_0_5: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41" name="Google Shape;241;p2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155056a25d6_0_21: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47" name="Google Shape;247;g155056a25d6_0_21: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155056a25d6_0_0: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54" name="Google Shape;254;g155056a25d6_0_0: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155056a25d6_0_33: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60" name="Google Shape;260;g155056a25d6_0_33: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93" name="Google Shape;93;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99" name="Google Shape;99;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05" name="Google Shape;105;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11" name="Google Shape;111;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17" name="Google Shape;117;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a:t>Significant increase in non-reporting related to change in application platform so Admissions is working on ways to improve.</a:t>
            </a:r>
            <a:endParaRPr/>
          </a:p>
        </p:txBody>
      </p:sp>
      <p:sp>
        <p:nvSpPr>
          <p:cNvPr id="123" name="Google Shape;123;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a:t>CPCC: 614 students enrolled, down 128</a:t>
            </a:r>
            <a:endParaRPr/>
          </a:p>
          <a:p>
            <a:pPr marL="0" lvl="0" indent="0" algn="l" rtl="0">
              <a:lnSpc>
                <a:spcPct val="100000"/>
              </a:lnSpc>
              <a:spcBef>
                <a:spcPts val="0"/>
              </a:spcBef>
              <a:spcAft>
                <a:spcPts val="0"/>
              </a:spcAft>
              <a:buSzPts val="1100"/>
              <a:buNone/>
            </a:pPr>
            <a:r>
              <a:rPr lang="en-US"/>
              <a:t>RCCC: 62 students enrolled, down 22 </a:t>
            </a:r>
            <a:endParaRPr/>
          </a:p>
          <a:p>
            <a:pPr marL="0" lvl="0" indent="0" algn="l" rtl="0">
              <a:lnSpc>
                <a:spcPct val="100000"/>
              </a:lnSpc>
              <a:spcBef>
                <a:spcPts val="0"/>
              </a:spcBef>
              <a:spcAft>
                <a:spcPts val="0"/>
              </a:spcAft>
              <a:buSzPts val="1100"/>
              <a:buNone/>
            </a:pPr>
            <a:r>
              <a:rPr lang="en-US"/>
              <a:t>Wake Tech: 129 students enrolled, down 54</a:t>
            </a:r>
            <a:endParaRPr/>
          </a:p>
        </p:txBody>
      </p:sp>
      <p:sp>
        <p:nvSpPr>
          <p:cNvPr id="138" name="Google Shape;138;p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0" name="Google Shape;20;p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2" name="Google Shape;22;p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9" name="Google Shape;29;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a:spLocks noGrp="1"/>
          </p:cNvSpPr>
          <p:nvPr>
            <p:ph type="pic" idx="2"/>
          </p:nvPr>
        </p:nvSpPr>
        <p:spPr>
          <a:xfrm>
            <a:off x="5183188" y="987425"/>
            <a:ext cx="6172200" cy="4873625"/>
          </a:xfrm>
          <a:prstGeom prst="rect">
            <a:avLst/>
          </a:prstGeom>
          <a:noFill/>
          <a:ln>
            <a:noFill/>
          </a:ln>
        </p:spPr>
      </p:sp>
      <p:sp>
        <p:nvSpPr>
          <p:cNvPr id="58" name="Google Shape;58;p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7"/>
        <p:cNvGrpSpPr/>
        <p:nvPr/>
      </p:nvGrpSpPr>
      <p:grpSpPr>
        <a:xfrm>
          <a:off x="0" y="0"/>
          <a:ext cx="0" cy="0"/>
          <a:chOff x="0" y="0"/>
          <a:chExt cx="0" cy="0"/>
        </a:xfrm>
      </p:grpSpPr>
      <p:sp>
        <p:nvSpPr>
          <p:cNvPr id="78" name="Google Shape;78;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6000"/>
              <a:buNone/>
            </a:pPr>
            <a:r>
              <a:rPr lang="en-US" b="1">
                <a:latin typeface="Arial"/>
                <a:ea typeface="Arial"/>
                <a:cs typeface="Arial"/>
                <a:sym typeface="Arial"/>
              </a:rPr>
              <a:t>Fall 2022 Enrollment</a:t>
            </a:r>
            <a:endParaRPr b="1">
              <a:latin typeface="Arial"/>
              <a:ea typeface="Arial"/>
              <a:cs typeface="Arial"/>
              <a:sym typeface="Arial"/>
            </a:endParaRPr>
          </a:p>
        </p:txBody>
      </p:sp>
      <p:sp>
        <p:nvSpPr>
          <p:cNvPr id="79" name="Google Shape;79;p12"/>
          <p:cNvSpPr txBox="1"/>
          <p:nvPr/>
        </p:nvSpPr>
        <p:spPr>
          <a:xfrm>
            <a:off x="4264350" y="3702200"/>
            <a:ext cx="3663300" cy="440700"/>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None/>
            </a:pPr>
            <a:endParaRPr sz="1800"/>
          </a:p>
          <a:p>
            <a:pPr marL="0" lvl="0" indent="0" algn="ctr" rtl="0">
              <a:lnSpc>
                <a:spcPct val="90000"/>
              </a:lnSpc>
              <a:spcBef>
                <a:spcPts val="0"/>
              </a:spcBef>
              <a:spcAft>
                <a:spcPts val="0"/>
              </a:spcAft>
              <a:buNone/>
            </a:pPr>
            <a:r>
              <a:rPr lang="en-US" sz="1800">
                <a:solidFill>
                  <a:srgbClr val="000000"/>
                </a:solidFill>
              </a:rPr>
              <a:t>Post-Census Report</a:t>
            </a:r>
            <a:endParaRPr sz="1800">
              <a:solidFill>
                <a:srgbClr val="000000"/>
              </a:solidFill>
            </a:endParaRPr>
          </a:p>
          <a:p>
            <a:pPr marL="0" lvl="0" indent="0" algn="ctr" rtl="0">
              <a:lnSpc>
                <a:spcPct val="90000"/>
              </a:lnSpc>
              <a:spcBef>
                <a:spcPts val="0"/>
              </a:spcBef>
              <a:spcAft>
                <a:spcPts val="0"/>
              </a:spcAft>
              <a:buNone/>
            </a:pPr>
            <a:r>
              <a:rPr lang="en-US" sz="1800"/>
              <a:t>Faculty Council</a:t>
            </a:r>
            <a:endParaRPr sz="1800"/>
          </a:p>
          <a:p>
            <a:pPr marL="0" lvl="0" indent="0" algn="ctr" rtl="0">
              <a:lnSpc>
                <a:spcPct val="90000"/>
              </a:lnSpc>
              <a:spcBef>
                <a:spcPts val="0"/>
              </a:spcBef>
              <a:spcAft>
                <a:spcPts val="0"/>
              </a:spcAft>
              <a:buNone/>
            </a:pPr>
            <a:r>
              <a:rPr lang="en-US" sz="1800">
                <a:solidFill>
                  <a:srgbClr val="000000"/>
                </a:solidFill>
              </a:rPr>
              <a:t>September </a:t>
            </a:r>
            <a:r>
              <a:rPr lang="en-US" sz="1800"/>
              <a:t>15</a:t>
            </a:r>
            <a:r>
              <a:rPr lang="en-US" sz="1800">
                <a:solidFill>
                  <a:srgbClr val="000000"/>
                </a:solidFill>
              </a:rPr>
              <a:t>, 2022</a:t>
            </a:r>
            <a:endParaRPr sz="1800">
              <a:solidFill>
                <a:srgbClr val="000000"/>
              </a:solidFill>
            </a:endParaRPr>
          </a:p>
        </p:txBody>
      </p:sp>
      <p:sp>
        <p:nvSpPr>
          <p:cNvPr id="80" name="Google Shape;80;p12"/>
          <p:cNvSpPr txBox="1"/>
          <p:nvPr/>
        </p:nvSpPr>
        <p:spPr>
          <a:xfrm>
            <a:off x="3529125" y="5531575"/>
            <a:ext cx="4889100" cy="440700"/>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None/>
            </a:pPr>
            <a:endParaRPr sz="1800"/>
          </a:p>
          <a:p>
            <a:pPr marL="0" lvl="0" indent="0" algn="ctr" rtl="0">
              <a:lnSpc>
                <a:spcPct val="90000"/>
              </a:lnSpc>
              <a:spcBef>
                <a:spcPts val="0"/>
              </a:spcBef>
              <a:spcAft>
                <a:spcPts val="0"/>
              </a:spcAft>
              <a:buNone/>
            </a:pPr>
            <a:r>
              <a:rPr lang="en-US" sz="1800"/>
              <a:t>Claire Kirby</a:t>
            </a:r>
            <a:endParaRPr sz="1800"/>
          </a:p>
          <a:p>
            <a:pPr marL="0" lvl="0" indent="0" algn="ctr" rtl="0">
              <a:lnSpc>
                <a:spcPct val="90000"/>
              </a:lnSpc>
              <a:spcBef>
                <a:spcPts val="0"/>
              </a:spcBef>
              <a:spcAft>
                <a:spcPts val="0"/>
              </a:spcAft>
              <a:buNone/>
            </a:pPr>
            <a:r>
              <a:rPr lang="en-US" sz="1800"/>
              <a:t>Associate Provost for Enrollment Management</a:t>
            </a:r>
            <a:endParaRPr sz="1800"/>
          </a:p>
          <a:p>
            <a:pPr marL="0" lvl="0" indent="0" algn="ctr" rtl="0">
              <a:lnSpc>
                <a:spcPct val="90000"/>
              </a:lnSpc>
              <a:spcBef>
                <a:spcPts val="0"/>
              </a:spcBef>
              <a:spcAft>
                <a:spcPts val="0"/>
              </a:spcAft>
              <a:buNone/>
            </a:pPr>
            <a:r>
              <a:rPr lang="en-US" sz="1800"/>
              <a:t>claire.kirby@uncc.edu</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8"/>
        <p:cNvGrpSpPr/>
        <p:nvPr/>
      </p:nvGrpSpPr>
      <p:grpSpPr>
        <a:xfrm>
          <a:off x="0" y="0"/>
          <a:ext cx="0" cy="0"/>
          <a:chOff x="0" y="0"/>
          <a:chExt cx="0" cy="0"/>
        </a:xfrm>
      </p:grpSpPr>
      <p:sp>
        <p:nvSpPr>
          <p:cNvPr id="149" name="Google Shape;149;p21"/>
          <p:cNvSpPr txBox="1">
            <a:spLocks noGrp="1"/>
          </p:cNvSpPr>
          <p:nvPr>
            <p:ph type="ctrTitle"/>
          </p:nvPr>
        </p:nvSpPr>
        <p:spPr>
          <a:xfrm>
            <a:off x="1524000" y="1122362"/>
            <a:ext cx="9144000" cy="48158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66666"/>
              <a:buFont typeface="Calibri"/>
              <a:buNone/>
            </a:pPr>
            <a:r>
              <a:rPr lang="en-US" sz="4000">
                <a:solidFill>
                  <a:srgbClr val="7F7F7F"/>
                </a:solidFill>
              </a:rPr>
              <a:t>UNC System Applications </a:t>
            </a:r>
            <a:r>
              <a:rPr lang="en-US" sz="4000" i="1">
                <a:solidFill>
                  <a:srgbClr val="7F7F7F"/>
                </a:solidFill>
              </a:rPr>
              <a:t>Estimates</a:t>
            </a:r>
            <a:r>
              <a:rPr lang="en-US" sz="4000">
                <a:solidFill>
                  <a:srgbClr val="7F7F7F"/>
                </a:solidFill>
              </a:rPr>
              <a:t>: First-Time</a:t>
            </a:r>
            <a:br>
              <a:rPr lang="en-US" sz="4000">
                <a:solidFill>
                  <a:srgbClr val="7F7F7F"/>
                </a:solidFill>
              </a:rPr>
            </a:br>
            <a:r>
              <a:rPr lang="en-US" sz="2000">
                <a:solidFill>
                  <a:srgbClr val="7F7F7F"/>
                </a:solidFill>
              </a:rPr>
              <a:t>(Institutions with &gt;10K First-Time applications)</a:t>
            </a:r>
            <a:endParaRPr sz="4000">
              <a:solidFill>
                <a:srgbClr val="7F7F7F"/>
              </a:solidFill>
            </a:endParaRPr>
          </a:p>
        </p:txBody>
      </p:sp>
      <p:graphicFrame>
        <p:nvGraphicFramePr>
          <p:cNvPr id="150" name="Google Shape;150;p21"/>
          <p:cNvGraphicFramePr/>
          <p:nvPr/>
        </p:nvGraphicFramePr>
        <p:xfrm>
          <a:off x="2011680" y="1828800"/>
          <a:ext cx="7955250" cy="4572000"/>
        </p:xfrm>
        <a:graphic>
          <a:graphicData uri="http://schemas.openxmlformats.org/drawingml/2006/table">
            <a:tbl>
              <a:tblPr>
                <a:noFill/>
                <a:tableStyleId>{307FFBB3-729C-4A48-BA59-0E545DADE721}</a:tableStyleId>
              </a:tblPr>
              <a:tblGrid>
                <a:gridCol w="1371600">
                  <a:extLst>
                    <a:ext uri="{9D8B030D-6E8A-4147-A177-3AD203B41FA5}">
                      <a16:colId xmlns:a16="http://schemas.microsoft.com/office/drawing/2014/main" val="20000"/>
                    </a:ext>
                  </a:extLst>
                </a:gridCol>
                <a:gridCol w="1097275">
                  <a:extLst>
                    <a:ext uri="{9D8B030D-6E8A-4147-A177-3AD203B41FA5}">
                      <a16:colId xmlns:a16="http://schemas.microsoft.com/office/drawing/2014/main" val="20001"/>
                    </a:ext>
                  </a:extLst>
                </a:gridCol>
                <a:gridCol w="1097275">
                  <a:extLst>
                    <a:ext uri="{9D8B030D-6E8A-4147-A177-3AD203B41FA5}">
                      <a16:colId xmlns:a16="http://schemas.microsoft.com/office/drawing/2014/main" val="20002"/>
                    </a:ext>
                  </a:extLst>
                </a:gridCol>
                <a:gridCol w="1097275">
                  <a:extLst>
                    <a:ext uri="{9D8B030D-6E8A-4147-A177-3AD203B41FA5}">
                      <a16:colId xmlns:a16="http://schemas.microsoft.com/office/drawing/2014/main" val="20003"/>
                    </a:ext>
                  </a:extLst>
                </a:gridCol>
                <a:gridCol w="1097275">
                  <a:extLst>
                    <a:ext uri="{9D8B030D-6E8A-4147-A177-3AD203B41FA5}">
                      <a16:colId xmlns:a16="http://schemas.microsoft.com/office/drawing/2014/main" val="20004"/>
                    </a:ext>
                  </a:extLst>
                </a:gridCol>
                <a:gridCol w="1097275">
                  <a:extLst>
                    <a:ext uri="{9D8B030D-6E8A-4147-A177-3AD203B41FA5}">
                      <a16:colId xmlns:a16="http://schemas.microsoft.com/office/drawing/2014/main" val="20005"/>
                    </a:ext>
                  </a:extLst>
                </a:gridCol>
                <a:gridCol w="1097275">
                  <a:extLst>
                    <a:ext uri="{9D8B030D-6E8A-4147-A177-3AD203B41FA5}">
                      <a16:colId xmlns:a16="http://schemas.microsoft.com/office/drawing/2014/main" val="20006"/>
                    </a:ext>
                  </a:extLst>
                </a:gridCol>
              </a:tblGrid>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gridSpan="6">
                  <a:txBody>
                    <a:bodyPr/>
                    <a:lstStyle/>
                    <a:p>
                      <a:pPr marL="0" marR="0" lvl="0" indent="0" algn="ctr" rtl="0">
                        <a:lnSpc>
                          <a:spcPct val="100000"/>
                        </a:lnSpc>
                        <a:spcBef>
                          <a:spcPts val="0"/>
                        </a:spcBef>
                        <a:spcAft>
                          <a:spcPts val="0"/>
                        </a:spcAft>
                        <a:buNone/>
                      </a:pPr>
                      <a:r>
                        <a:rPr lang="en-US" sz="1600" b="1" i="0" u="none" strike="noStrike" cap="none">
                          <a:solidFill>
                            <a:srgbClr val="112277"/>
                          </a:solidFill>
                          <a:latin typeface="Calibri"/>
                          <a:ea typeface="Calibri"/>
                          <a:cs typeface="Calibri"/>
                          <a:sym typeface="Calibri"/>
                        </a:rPr>
                        <a:t>First-Time (Freshmen) </a:t>
                      </a:r>
                      <a:endParaRPr/>
                    </a:p>
                  </a:txBody>
                  <a:tcPr marL="9525" marR="9525" marT="9525"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gridSpan="3">
                  <a:txBody>
                    <a:bodyPr/>
                    <a:lstStyle/>
                    <a:p>
                      <a:pPr marL="0" marR="0" lvl="0" indent="0" algn="ct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Fall 2021</a:t>
                      </a:r>
                      <a:endParaRPr/>
                    </a:p>
                  </a:txBody>
                  <a:tcPr marL="9525" marR="9525" marT="9525" marB="0" anchor="ctr">
                    <a:lnL w="28575" cap="flat" cmpd="sng">
                      <a:solidFill>
                        <a:srgbClr val="1E4E79"/>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hMerge="1">
                  <a:txBody>
                    <a:bodyPr/>
                    <a:lstStyle/>
                    <a:p>
                      <a:endParaRPr lang="en-US"/>
                    </a:p>
                  </a:txBody>
                  <a:tcPr/>
                </a:tc>
                <a:tc hMerge="1">
                  <a:txBody>
                    <a:bodyPr/>
                    <a:lstStyle/>
                    <a:p>
                      <a:endParaRPr lang="en-US"/>
                    </a:p>
                  </a:txBody>
                  <a:tcPr/>
                </a:tc>
                <a:tc gridSpan="3">
                  <a:txBody>
                    <a:bodyPr/>
                    <a:lstStyle/>
                    <a:p>
                      <a:pPr marL="0" marR="0" lvl="0" indent="0" algn="ct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Fall 202</a:t>
                      </a:r>
                      <a:r>
                        <a:rPr lang="en-US" sz="1600" b="1">
                          <a:latin typeface="Calibri"/>
                          <a:ea typeface="Calibri"/>
                          <a:cs typeface="Calibri"/>
                          <a:sym typeface="Calibri"/>
                        </a:rPr>
                        <a:t>2</a:t>
                      </a:r>
                      <a:endParaRPr/>
                    </a:p>
                  </a:txBody>
                  <a:tcPr marL="9525" marR="9525" marT="9525"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4800">
                <a:tc>
                  <a:txBody>
                    <a:bodyPr/>
                    <a:lstStyle/>
                    <a:p>
                      <a:pPr marL="0" marR="0" lvl="0" indent="0" algn="l"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Institution</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Applied</a:t>
                      </a:r>
                      <a:endParaRPr/>
                    </a:p>
                  </a:txBody>
                  <a:tcPr marL="9525" marR="9525" marT="9525" marB="0" anchor="ctr">
                    <a:lnL w="28575" cap="flat" cmpd="sng">
                      <a:solidFill>
                        <a:srgbClr val="1E4E79"/>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1E4E79"/>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Accepted</a:t>
                      </a:r>
                      <a:endParaRPr/>
                    </a:p>
                  </a:txBody>
                  <a:tcPr marL="9525" marR="9525" marT="9525" marB="0" anchor="ctr">
                    <a:lnL w="9525" cap="flat" cmpd="sng">
                      <a:solidFill>
                        <a:srgbClr val="B0B7BB"/>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1E4E79"/>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Rate</a:t>
                      </a:r>
                      <a:endParaRPr/>
                    </a:p>
                  </a:txBody>
                  <a:tcPr marL="9525" marR="9525" marT="9525" marB="0" anchor="ctr">
                    <a:lnL w="9525" cap="flat" cmpd="sng">
                      <a:solidFill>
                        <a:srgbClr val="B0B7BB"/>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1E4E79"/>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Applied</a:t>
                      </a:r>
                      <a:endParaRPr/>
                    </a:p>
                  </a:txBody>
                  <a:tcPr marL="9525" marR="9525" marT="9525" marB="0" anchor="ctr">
                    <a:lnL w="12700" cap="flat" cmpd="sng">
                      <a:solidFill>
                        <a:srgbClr val="000000"/>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375623"/>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Accepted</a:t>
                      </a:r>
                      <a:endParaRPr/>
                    </a:p>
                  </a:txBody>
                  <a:tcPr marL="9525" marR="9525" marT="9525" marB="0" anchor="ctr">
                    <a:lnL w="9525" cap="flat" cmpd="sng">
                      <a:solidFill>
                        <a:srgbClr val="B0B7BB"/>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375623"/>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Rate</a:t>
                      </a:r>
                      <a:endParaRPr/>
                    </a:p>
                  </a:txBody>
                  <a:tcPr marL="9525" marR="9525" marT="9525" marB="0" anchor="ctr">
                    <a:lnL w="9525" cap="flat" cmpd="sng">
                      <a:solidFill>
                        <a:srgbClr val="B0B7BB"/>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375623"/>
                    </a:solidFill>
                  </a:tcPr>
                </a:tc>
                <a:extLst>
                  <a:ext uri="{0D108BD9-81ED-4DB2-BD59-A6C34878D82A}">
                    <a16:rowId xmlns:a16="http://schemas.microsoft.com/office/drawing/2014/main" val="10002"/>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UNC-CH</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50,804</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10,347</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20%</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57,221</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9,640</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17</a:t>
                      </a:r>
                      <a:r>
                        <a:rPr lang="en-US" sz="1600" b="0"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NCSU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32,996</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15,620</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47%</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35,564</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16,773</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47%</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ECU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21,900</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20,569</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94%</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21,382</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19,757</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a:t>
                      </a:r>
                      <a:r>
                        <a:rPr lang="en-US" sz="1600">
                          <a:latin typeface="Calibri"/>
                          <a:ea typeface="Calibri"/>
                          <a:cs typeface="Calibri"/>
                          <a:sym typeface="Calibri"/>
                        </a:rPr>
                        <a:t>2</a:t>
                      </a:r>
                      <a:r>
                        <a:rPr lang="en-US" sz="1600" b="0"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NCA&amp;T</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21,531</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12,375</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57%</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25,763</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14,526</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5</a:t>
                      </a:r>
                      <a:r>
                        <a:rPr lang="en-US" sz="1600">
                          <a:latin typeface="Calibri"/>
                          <a:ea typeface="Calibri"/>
                          <a:cs typeface="Calibri"/>
                          <a:sym typeface="Calibri"/>
                        </a:rPr>
                        <a:t>6</a:t>
                      </a:r>
                      <a:r>
                        <a:rPr lang="en-US" sz="1600" b="0"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ASU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21,121</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17,972</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85%</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23,651</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18,538</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83</a:t>
                      </a:r>
                      <a:r>
                        <a:rPr lang="en-US" sz="1600" b="0"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Charlotte</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20,363</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16,208</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80%</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21,354</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17,011</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80%</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extLst>
                  <a:ext uri="{0D108BD9-81ED-4DB2-BD59-A6C34878D82A}">
                    <a16:rowId xmlns:a16="http://schemas.microsoft.com/office/drawing/2014/main" val="10008"/>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UNCW</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15,778</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10,745</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68%</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16,859</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a:t>
                      </a:r>
                      <a:r>
                        <a:rPr lang="en-US" sz="1600">
                          <a:latin typeface="Calibri"/>
                          <a:ea typeface="Calibri"/>
                          <a:cs typeface="Calibri"/>
                          <a:sym typeface="Calibri"/>
                        </a:rPr>
                        <a:t>1,609</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6</a:t>
                      </a:r>
                      <a:r>
                        <a:rPr lang="en-US" sz="1600">
                          <a:latin typeface="Calibri"/>
                          <a:ea typeface="Calibri"/>
                          <a:cs typeface="Calibri"/>
                          <a:sym typeface="Calibri"/>
                        </a:rPr>
                        <a:t>9</a:t>
                      </a:r>
                      <a:r>
                        <a:rPr lang="en-US" sz="1600" b="0"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9"/>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WCU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12,306</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9,772</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79%</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17,918</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15</a:t>
                      </a:r>
                      <a:r>
                        <a:rPr lang="en-US" sz="1600" b="0" i="0" u="none" strike="noStrike" cap="none">
                          <a:solidFill>
                            <a:srgbClr val="000000"/>
                          </a:solidFill>
                          <a:latin typeface="Calibri"/>
                          <a:ea typeface="Calibri"/>
                          <a:cs typeface="Calibri"/>
                          <a:sym typeface="Calibri"/>
                        </a:rPr>
                        <a:t>,</a:t>
                      </a:r>
                      <a:r>
                        <a:rPr lang="en-US" sz="1600">
                          <a:latin typeface="Calibri"/>
                          <a:ea typeface="Calibri"/>
                          <a:cs typeface="Calibri"/>
                          <a:sym typeface="Calibri"/>
                        </a:rPr>
                        <a:t>205</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85</a:t>
                      </a:r>
                      <a:r>
                        <a:rPr lang="en-US" sz="1600" b="0"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10"/>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UNCG</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10,695</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9,737</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91%</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11,516</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10,598</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92</a:t>
                      </a:r>
                      <a:r>
                        <a:rPr lang="en-US" sz="1600" b="0"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11"/>
                  </a:ext>
                </a:extLst>
              </a:tr>
              <a:tr h="304800">
                <a:tc>
                  <a:txBody>
                    <a:bodyPr/>
                    <a:lstStyle/>
                    <a:p>
                      <a:pPr marL="0" marR="0" lvl="0" indent="0" algn="l"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System Total</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240,108</a:t>
                      </a:r>
                      <a:endParaRPr/>
                    </a:p>
                  </a:txBody>
                  <a:tcPr marL="9525" marR="182875" marT="9525" marB="0" anchor="ctr">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149,435</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62%</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a:latin typeface="Calibri"/>
                          <a:ea typeface="Calibri"/>
                          <a:cs typeface="Calibri"/>
                          <a:sym typeface="Calibri"/>
                        </a:rPr>
                        <a:t>263</a:t>
                      </a:r>
                      <a:r>
                        <a:rPr lang="en-US" sz="1600" b="1" i="0" u="none" strike="noStrike" cap="none">
                          <a:solidFill>
                            <a:srgbClr val="000000"/>
                          </a:solidFill>
                          <a:latin typeface="Calibri"/>
                          <a:ea typeface="Calibri"/>
                          <a:cs typeface="Calibri"/>
                          <a:sym typeface="Calibri"/>
                        </a:rPr>
                        <a:t>,</a:t>
                      </a:r>
                      <a:r>
                        <a:rPr lang="en-US" sz="1600" b="1">
                          <a:latin typeface="Calibri"/>
                          <a:ea typeface="Calibri"/>
                          <a:cs typeface="Calibri"/>
                          <a:sym typeface="Calibri"/>
                        </a:rPr>
                        <a:t>622</a:t>
                      </a:r>
                      <a:endParaRPr/>
                    </a:p>
                  </a:txBody>
                  <a:tcPr marL="9525" marR="182875" marT="9525" marB="0" anchor="ctr">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a:latin typeface="Calibri"/>
                          <a:ea typeface="Calibri"/>
                          <a:cs typeface="Calibri"/>
                          <a:sym typeface="Calibri"/>
                        </a:rPr>
                        <a:t>159</a:t>
                      </a:r>
                      <a:r>
                        <a:rPr lang="en-US" sz="1600" b="1" i="0" u="none" strike="noStrike" cap="none">
                          <a:solidFill>
                            <a:srgbClr val="000000"/>
                          </a:solidFill>
                          <a:latin typeface="Calibri"/>
                          <a:ea typeface="Calibri"/>
                          <a:cs typeface="Calibri"/>
                          <a:sym typeface="Calibri"/>
                        </a:rPr>
                        <a:t>,</a:t>
                      </a:r>
                      <a:r>
                        <a:rPr lang="en-US" sz="1600" b="1">
                          <a:latin typeface="Calibri"/>
                          <a:ea typeface="Calibri"/>
                          <a:cs typeface="Calibri"/>
                          <a:sym typeface="Calibri"/>
                        </a:rPr>
                        <a:t>314</a:t>
                      </a:r>
                      <a:endParaRPr/>
                    </a:p>
                  </a:txBody>
                  <a:tcPr marL="9525" marR="182875" marT="9525" marB="0" anchor="ctr">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6</a:t>
                      </a:r>
                      <a:r>
                        <a:rPr lang="en-US" sz="1600" b="1">
                          <a:latin typeface="Calibri"/>
                          <a:ea typeface="Calibri"/>
                          <a:cs typeface="Calibri"/>
                          <a:sym typeface="Calibri"/>
                        </a:rPr>
                        <a:t>0</a:t>
                      </a:r>
                      <a:r>
                        <a:rPr lang="en-US" sz="1600" b="1" i="0" u="none" strike="noStrike" cap="none">
                          <a:solidFill>
                            <a:srgbClr val="000000"/>
                          </a:solidFill>
                          <a:latin typeface="Calibri"/>
                          <a:ea typeface="Calibri"/>
                          <a:cs typeface="Calibri"/>
                          <a:sym typeface="Calibri"/>
                        </a:rPr>
                        <a:t>%</a:t>
                      </a:r>
                      <a:endParaRPr/>
                    </a:p>
                  </a:txBody>
                  <a:tcPr marL="9525" marR="182875" marT="9525" marB="0" anchor="ctr">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12"/>
                  </a:ext>
                </a:extLst>
              </a:tr>
              <a:tr h="3048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extLst>
                  <a:ext uri="{0D108BD9-81ED-4DB2-BD59-A6C34878D82A}">
                    <a16:rowId xmlns:a16="http://schemas.microsoft.com/office/drawing/2014/main" val="10013"/>
                  </a:ext>
                </a:extLst>
              </a:tr>
              <a:tr h="304800">
                <a:tc gridSpan="2">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Source:  UNCDM</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hMerge="1">
                  <a:txBody>
                    <a:bodyPr/>
                    <a:lstStyle/>
                    <a:p>
                      <a:endParaRPr lang="en-US"/>
                    </a:p>
                  </a:txBody>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4"/>
        <p:cNvGrpSpPr/>
        <p:nvPr/>
      </p:nvGrpSpPr>
      <p:grpSpPr>
        <a:xfrm>
          <a:off x="0" y="0"/>
          <a:ext cx="0" cy="0"/>
          <a:chOff x="0" y="0"/>
          <a:chExt cx="0" cy="0"/>
        </a:xfrm>
      </p:grpSpPr>
      <p:sp>
        <p:nvSpPr>
          <p:cNvPr id="155" name="Google Shape;155;p22"/>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Yield concerns among FTIC</a:t>
            </a:r>
            <a:endParaRPr/>
          </a:p>
        </p:txBody>
      </p:sp>
      <p:sp>
        <p:nvSpPr>
          <p:cNvPr id="156" name="Google Shape;156;p22"/>
          <p:cNvSpPr txBox="1"/>
          <p:nvPr/>
        </p:nvSpPr>
        <p:spPr>
          <a:xfrm>
            <a:off x="1524000" y="2007425"/>
            <a:ext cx="9308100" cy="4402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500" i="1"/>
              <a:t>Yield = % of students offered admission who choose to enroll</a:t>
            </a:r>
            <a:endParaRPr sz="2500" i="1"/>
          </a:p>
          <a:p>
            <a:pPr marL="0" marR="0" lvl="0" indent="0" algn="l" rtl="0">
              <a:lnSpc>
                <a:spcPct val="100000"/>
              </a:lnSpc>
              <a:spcBef>
                <a:spcPts val="0"/>
              </a:spcBef>
              <a:spcAft>
                <a:spcPts val="0"/>
              </a:spcAft>
              <a:buNone/>
            </a:pPr>
            <a:endParaRPr sz="2500" i="1"/>
          </a:p>
          <a:p>
            <a:pPr marL="457200" marR="0" lvl="0" indent="-374650" algn="l" rtl="0">
              <a:lnSpc>
                <a:spcPct val="100000"/>
              </a:lnSpc>
              <a:spcBef>
                <a:spcPts val="0"/>
              </a:spcBef>
              <a:spcAft>
                <a:spcPts val="0"/>
              </a:spcAft>
              <a:buSzPts val="2300"/>
              <a:buChar char="●"/>
            </a:pPr>
            <a:r>
              <a:rPr lang="en-US" sz="2300"/>
              <a:t>First-gen students melted at a higher rate</a:t>
            </a:r>
            <a:endParaRPr sz="2300"/>
          </a:p>
          <a:p>
            <a:pPr marL="457200" marR="0" lvl="0" indent="-374650" algn="l" rtl="0">
              <a:lnSpc>
                <a:spcPct val="100000"/>
              </a:lnSpc>
              <a:spcBef>
                <a:spcPts val="0"/>
              </a:spcBef>
              <a:spcAft>
                <a:spcPts val="0"/>
              </a:spcAft>
              <a:buSzPts val="2300"/>
              <a:buChar char="●"/>
            </a:pPr>
            <a:r>
              <a:rPr lang="en-US" sz="2300"/>
              <a:t>African American students melted at a higher rate, both males and females</a:t>
            </a:r>
            <a:endParaRPr sz="2300"/>
          </a:p>
          <a:p>
            <a:pPr marL="457200" marR="0" lvl="0" indent="-374650" algn="l" rtl="0">
              <a:lnSpc>
                <a:spcPct val="100000"/>
              </a:lnSpc>
              <a:spcBef>
                <a:spcPts val="0"/>
              </a:spcBef>
              <a:spcAft>
                <a:spcPts val="0"/>
              </a:spcAft>
              <a:buSzPts val="2300"/>
              <a:buChar char="●"/>
            </a:pPr>
            <a:r>
              <a:rPr lang="en-US" sz="2300"/>
              <a:t>Later dates - application, admit, IE - melted at higher rates</a:t>
            </a:r>
            <a:endParaRPr sz="2300"/>
          </a:p>
          <a:p>
            <a:pPr marL="457200" marR="0" lvl="0" indent="-374650" algn="l" rtl="0">
              <a:lnSpc>
                <a:spcPct val="100000"/>
              </a:lnSpc>
              <a:spcBef>
                <a:spcPts val="0"/>
              </a:spcBef>
              <a:spcAft>
                <a:spcPts val="0"/>
              </a:spcAft>
              <a:buSzPts val="2300"/>
              <a:buChar char="●"/>
            </a:pPr>
            <a:r>
              <a:rPr lang="en-US" sz="2300"/>
              <a:t>UCOL, highest melt of 21%, highest among HPEX </a:t>
            </a:r>
            <a:endParaRPr sz="2300"/>
          </a:p>
          <a:p>
            <a:pPr marL="457200" marR="0" lvl="0" indent="-374650" algn="l" rtl="0">
              <a:lnSpc>
                <a:spcPct val="100000"/>
              </a:lnSpc>
              <a:spcBef>
                <a:spcPts val="0"/>
              </a:spcBef>
              <a:spcAft>
                <a:spcPts val="0"/>
              </a:spcAft>
              <a:buSzPts val="2300"/>
              <a:buChar char="●"/>
            </a:pPr>
            <a:r>
              <a:rPr lang="en-US" sz="2300"/>
              <a:t>CHHS - 17% melt overall, 67 Pre-Nursing Freshmen</a:t>
            </a:r>
            <a:endParaRPr sz="2300"/>
          </a:p>
          <a:p>
            <a:pPr marL="457200" marR="0" lvl="0" indent="-374650" algn="l" rtl="0">
              <a:lnSpc>
                <a:spcPct val="100000"/>
              </a:lnSpc>
              <a:spcBef>
                <a:spcPts val="0"/>
              </a:spcBef>
              <a:spcAft>
                <a:spcPts val="0"/>
              </a:spcAft>
              <a:buSzPts val="2300"/>
              <a:buChar char="●"/>
            </a:pPr>
            <a:r>
              <a:rPr lang="en-US" sz="2300"/>
              <a:t>Triad, Cumberland County and Durham County melted at higher rates </a:t>
            </a:r>
            <a:endParaRPr sz="2300"/>
          </a:p>
          <a:p>
            <a:pPr marL="914400" marR="0" lvl="1" indent="-374650" algn="l" rtl="0">
              <a:lnSpc>
                <a:spcPct val="100000"/>
              </a:lnSpc>
              <a:spcBef>
                <a:spcPts val="0"/>
              </a:spcBef>
              <a:spcAft>
                <a:spcPts val="0"/>
              </a:spcAft>
              <a:buSzPts val="2300"/>
              <a:buChar char="○"/>
            </a:pPr>
            <a:r>
              <a:rPr lang="en-US" sz="2300"/>
              <a:t>Fayetteville State’s NC Promise likely impacted Cumberland County and surrounding area</a:t>
            </a:r>
            <a:endParaRPr sz="23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3"/>
          <p:cNvSpPr txBox="1">
            <a:spLocks noGrp="1"/>
          </p:cNvSpPr>
          <p:nvPr>
            <p:ph type="ctrTitle"/>
          </p:nvPr>
        </p:nvSpPr>
        <p:spPr>
          <a:xfrm>
            <a:off x="1524000" y="1122362"/>
            <a:ext cx="9144000" cy="48158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66666"/>
              <a:buFont typeface="Calibri"/>
              <a:buNone/>
            </a:pPr>
            <a:r>
              <a:rPr lang="en-US" sz="4000">
                <a:solidFill>
                  <a:srgbClr val="7F7F7F"/>
                </a:solidFill>
              </a:rPr>
              <a:t>UNC System Applications </a:t>
            </a:r>
            <a:r>
              <a:rPr lang="en-US" sz="4000" i="1">
                <a:solidFill>
                  <a:srgbClr val="7F7F7F"/>
                </a:solidFill>
              </a:rPr>
              <a:t>Estimates</a:t>
            </a:r>
            <a:r>
              <a:rPr lang="en-US" sz="4000">
                <a:solidFill>
                  <a:srgbClr val="7F7F7F"/>
                </a:solidFill>
              </a:rPr>
              <a:t>: Transfer</a:t>
            </a:r>
            <a:br>
              <a:rPr lang="en-US" sz="4000">
                <a:solidFill>
                  <a:srgbClr val="7F7F7F"/>
                </a:solidFill>
              </a:rPr>
            </a:br>
            <a:r>
              <a:rPr lang="en-US" sz="2000">
                <a:solidFill>
                  <a:srgbClr val="7F7F7F"/>
                </a:solidFill>
              </a:rPr>
              <a:t>(Institutions with &gt;10K First-Time applications)</a:t>
            </a:r>
            <a:endParaRPr sz="4000">
              <a:solidFill>
                <a:srgbClr val="7F7F7F"/>
              </a:solidFill>
            </a:endParaRPr>
          </a:p>
        </p:txBody>
      </p:sp>
      <p:graphicFrame>
        <p:nvGraphicFramePr>
          <p:cNvPr id="162" name="Google Shape;162;p23"/>
          <p:cNvGraphicFramePr/>
          <p:nvPr/>
        </p:nvGraphicFramePr>
        <p:xfrm>
          <a:off x="2354093" y="1828800"/>
          <a:ext cx="7483825" cy="4150500"/>
        </p:xfrm>
        <a:graphic>
          <a:graphicData uri="http://schemas.openxmlformats.org/drawingml/2006/table">
            <a:tbl>
              <a:tblPr>
                <a:noFill/>
                <a:tableStyleId>{307FFBB3-729C-4A48-BA59-0E545DADE721}</a:tableStyleId>
              </a:tblPr>
              <a:tblGrid>
                <a:gridCol w="1290325">
                  <a:extLst>
                    <a:ext uri="{9D8B030D-6E8A-4147-A177-3AD203B41FA5}">
                      <a16:colId xmlns:a16="http://schemas.microsoft.com/office/drawing/2014/main" val="20000"/>
                    </a:ext>
                  </a:extLst>
                </a:gridCol>
                <a:gridCol w="1032250">
                  <a:extLst>
                    <a:ext uri="{9D8B030D-6E8A-4147-A177-3AD203B41FA5}">
                      <a16:colId xmlns:a16="http://schemas.microsoft.com/office/drawing/2014/main" val="20001"/>
                    </a:ext>
                  </a:extLst>
                </a:gridCol>
                <a:gridCol w="1032250">
                  <a:extLst>
                    <a:ext uri="{9D8B030D-6E8A-4147-A177-3AD203B41FA5}">
                      <a16:colId xmlns:a16="http://schemas.microsoft.com/office/drawing/2014/main" val="20002"/>
                    </a:ext>
                  </a:extLst>
                </a:gridCol>
                <a:gridCol w="1032250">
                  <a:extLst>
                    <a:ext uri="{9D8B030D-6E8A-4147-A177-3AD203B41FA5}">
                      <a16:colId xmlns:a16="http://schemas.microsoft.com/office/drawing/2014/main" val="20003"/>
                    </a:ext>
                  </a:extLst>
                </a:gridCol>
                <a:gridCol w="1032250">
                  <a:extLst>
                    <a:ext uri="{9D8B030D-6E8A-4147-A177-3AD203B41FA5}">
                      <a16:colId xmlns:a16="http://schemas.microsoft.com/office/drawing/2014/main" val="20004"/>
                    </a:ext>
                  </a:extLst>
                </a:gridCol>
                <a:gridCol w="1032250">
                  <a:extLst>
                    <a:ext uri="{9D8B030D-6E8A-4147-A177-3AD203B41FA5}">
                      <a16:colId xmlns:a16="http://schemas.microsoft.com/office/drawing/2014/main" val="20005"/>
                    </a:ext>
                  </a:extLst>
                </a:gridCol>
                <a:gridCol w="1032250">
                  <a:extLst>
                    <a:ext uri="{9D8B030D-6E8A-4147-A177-3AD203B41FA5}">
                      <a16:colId xmlns:a16="http://schemas.microsoft.com/office/drawing/2014/main" val="20006"/>
                    </a:ext>
                  </a:extLst>
                </a:gridCol>
              </a:tblGrid>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1450" marR="9525" marT="9525"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gridSpan="6">
                  <a:txBody>
                    <a:bodyPr/>
                    <a:lstStyle/>
                    <a:p>
                      <a:pPr marL="0" marR="0" lvl="0" indent="0" algn="ctr" rtl="0">
                        <a:lnSpc>
                          <a:spcPct val="100000"/>
                        </a:lnSpc>
                        <a:spcBef>
                          <a:spcPts val="0"/>
                        </a:spcBef>
                        <a:spcAft>
                          <a:spcPts val="0"/>
                        </a:spcAft>
                        <a:buNone/>
                      </a:pPr>
                      <a:r>
                        <a:rPr lang="en-US" sz="1600" b="1" i="0" u="none" strike="noStrike" cap="none">
                          <a:solidFill>
                            <a:srgbClr val="112277"/>
                          </a:solidFill>
                          <a:latin typeface="Calibri"/>
                          <a:ea typeface="Calibri"/>
                          <a:cs typeface="Calibri"/>
                          <a:sym typeface="Calibri"/>
                        </a:rPr>
                        <a:t>Transfer</a:t>
                      </a:r>
                      <a:endParaRPr/>
                    </a:p>
                  </a:txBody>
                  <a:tcPr marL="9525" marR="9525" marT="9525"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gridSpan="3">
                  <a:txBody>
                    <a:bodyPr/>
                    <a:lstStyle/>
                    <a:p>
                      <a:pPr marL="0" marR="0" lvl="0" indent="0" algn="ct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Fall 2021</a:t>
                      </a:r>
                      <a:endParaRPr/>
                    </a:p>
                  </a:txBody>
                  <a:tcPr marL="9525" marR="9525" marT="9525" marB="0" anchor="b">
                    <a:lnL w="28575" cap="flat" cmpd="sng">
                      <a:solidFill>
                        <a:srgbClr val="1E4E79"/>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hMerge="1">
                  <a:txBody>
                    <a:bodyPr/>
                    <a:lstStyle/>
                    <a:p>
                      <a:endParaRPr lang="en-US"/>
                    </a:p>
                  </a:txBody>
                  <a:tcPr/>
                </a:tc>
                <a:tc hMerge="1">
                  <a:txBody>
                    <a:bodyPr/>
                    <a:lstStyle/>
                    <a:p>
                      <a:endParaRPr lang="en-US"/>
                    </a:p>
                  </a:txBody>
                  <a:tcPr/>
                </a:tc>
                <a:tc gridSpan="3">
                  <a:txBody>
                    <a:bodyPr/>
                    <a:lstStyle/>
                    <a:p>
                      <a:pPr marL="0" marR="0" lvl="0" indent="0" algn="ct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Fall 202</a:t>
                      </a:r>
                      <a:r>
                        <a:rPr lang="en-US" sz="1600" b="1">
                          <a:latin typeface="Calibri"/>
                          <a:ea typeface="Calibri"/>
                          <a:cs typeface="Calibri"/>
                          <a:sym typeface="Calibri"/>
                        </a:rPr>
                        <a:t>2</a:t>
                      </a:r>
                      <a:endParaRPr/>
                    </a:p>
                  </a:txBody>
                  <a:tcPr marL="9525" marR="9525" marT="9525" marB="0" anchor="b">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AFBF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76700">
                <a:tc>
                  <a:txBody>
                    <a:bodyPr/>
                    <a:lstStyle/>
                    <a:p>
                      <a:pPr marL="0" marR="0" lvl="0" indent="0" algn="l"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Institution</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Applied</a:t>
                      </a:r>
                      <a:endParaRPr/>
                    </a:p>
                  </a:txBody>
                  <a:tcPr marL="9525" marR="9525" marT="9525" marB="0" anchor="b">
                    <a:lnL w="28575" cap="flat" cmpd="sng">
                      <a:solidFill>
                        <a:srgbClr val="1E4E79"/>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1E4E79"/>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Accepted</a:t>
                      </a:r>
                      <a:endParaRPr/>
                    </a:p>
                  </a:txBody>
                  <a:tcPr marL="9525" marR="9525" marT="9525" marB="0" anchor="b">
                    <a:lnL w="9525" cap="flat" cmpd="sng">
                      <a:solidFill>
                        <a:srgbClr val="B0B7BB"/>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1E4E79"/>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Rate</a:t>
                      </a:r>
                      <a:endParaRPr/>
                    </a:p>
                  </a:txBody>
                  <a:tcPr marL="9525" marR="9525" marT="9525" marB="0" anchor="b">
                    <a:lnL w="9525" cap="flat" cmpd="sng">
                      <a:solidFill>
                        <a:srgbClr val="B0B7BB"/>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1E4E79"/>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Applied</a:t>
                      </a:r>
                      <a:endParaRPr/>
                    </a:p>
                  </a:txBody>
                  <a:tcPr marL="9525" marR="9525" marT="9525" marB="0" anchor="b">
                    <a:lnL w="12700" cap="flat" cmpd="sng">
                      <a:solidFill>
                        <a:srgbClr val="000000"/>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375623"/>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Accepted</a:t>
                      </a:r>
                      <a:endParaRPr/>
                    </a:p>
                  </a:txBody>
                  <a:tcPr marL="9525" marR="9525" marT="9525" marB="0" anchor="b">
                    <a:lnL w="9525" cap="flat" cmpd="sng">
                      <a:solidFill>
                        <a:srgbClr val="B0B7BB"/>
                      </a:solidFill>
                      <a:prstDash val="solid"/>
                      <a:round/>
                      <a:headEnd type="none" w="sm" len="sm"/>
                      <a:tailEnd type="none" w="sm" len="sm"/>
                    </a:lnL>
                    <a:lnR w="9525" cap="flat" cmpd="sng">
                      <a:solidFill>
                        <a:srgbClr val="B0B7B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375623"/>
                    </a:solidFill>
                  </a:tcPr>
                </a:tc>
                <a:tc>
                  <a:txBody>
                    <a:bodyPr/>
                    <a:lstStyle/>
                    <a:p>
                      <a:pPr marL="0" marR="0" lvl="0" indent="0" algn="ctr" rtl="0">
                        <a:lnSpc>
                          <a:spcPct val="100000"/>
                        </a:lnSpc>
                        <a:spcBef>
                          <a:spcPts val="0"/>
                        </a:spcBef>
                        <a:spcAft>
                          <a:spcPts val="0"/>
                        </a:spcAft>
                        <a:buNone/>
                      </a:pPr>
                      <a:r>
                        <a:rPr lang="en-US" sz="1600" b="1" i="0" u="none" strike="noStrike" cap="none">
                          <a:solidFill>
                            <a:srgbClr val="FFFFFF"/>
                          </a:solidFill>
                          <a:latin typeface="Calibri"/>
                          <a:ea typeface="Calibri"/>
                          <a:cs typeface="Calibri"/>
                          <a:sym typeface="Calibri"/>
                        </a:rPr>
                        <a:t>Rate</a:t>
                      </a:r>
                      <a:endParaRPr/>
                    </a:p>
                  </a:txBody>
                  <a:tcPr marL="9525" marR="9525" marT="9525" marB="0" anchor="b">
                    <a:lnL w="9525" cap="flat" cmpd="sng">
                      <a:solidFill>
                        <a:srgbClr val="B0B7BB"/>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1C1C1"/>
                      </a:solidFill>
                      <a:prstDash val="solid"/>
                      <a:round/>
                      <a:headEnd type="none" w="sm" len="sm"/>
                      <a:tailEnd type="none" w="sm" len="sm"/>
                    </a:lnB>
                    <a:solidFill>
                      <a:srgbClr val="375623"/>
                    </a:solidFill>
                  </a:tcPr>
                </a:tc>
                <a:extLst>
                  <a:ext uri="{0D108BD9-81ED-4DB2-BD59-A6C34878D82A}">
                    <a16:rowId xmlns:a16="http://schemas.microsoft.com/office/drawing/2014/main" val="10002"/>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UNC-CH</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3,458</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1,806</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52%</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highlight>
                            <a:srgbClr val="FFFF00"/>
                          </a:highlight>
                          <a:latin typeface="Calibri"/>
                          <a:ea typeface="Calibri"/>
                          <a:cs typeface="Calibri"/>
                          <a:sym typeface="Calibri"/>
                        </a:rPr>
                        <a:t>3,899</a:t>
                      </a:r>
                      <a:endParaRPr>
                        <a:highlight>
                          <a:srgbClr val="FFFF00"/>
                        </a:highlight>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1,682</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43</a:t>
                      </a:r>
                      <a:r>
                        <a:rPr lang="en-US" sz="1600" b="0"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NCSU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4,168</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1,932</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46%</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highlight>
                            <a:srgbClr val="FFFF00"/>
                          </a:highlight>
                          <a:latin typeface="Calibri"/>
                          <a:ea typeface="Calibri"/>
                          <a:cs typeface="Calibri"/>
                          <a:sym typeface="Calibri"/>
                        </a:rPr>
                        <a:t>4,511</a:t>
                      </a:r>
                      <a:endParaRPr>
                        <a:highlight>
                          <a:srgbClr val="FFFF00"/>
                        </a:highlight>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1,852</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4</a:t>
                      </a:r>
                      <a:r>
                        <a:rPr lang="en-US" sz="1600">
                          <a:latin typeface="Calibri"/>
                          <a:ea typeface="Calibri"/>
                          <a:cs typeface="Calibri"/>
                          <a:sym typeface="Calibri"/>
                        </a:rPr>
                        <a:t>1</a:t>
                      </a:r>
                      <a:r>
                        <a:rPr lang="en-US" sz="1600" b="0"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ECU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3,159</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2,861</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91%</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3,138</a:t>
                      </a:r>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a:t>
                      </a:r>
                      <a:r>
                        <a:rPr lang="en-US" sz="1600">
                          <a:latin typeface="Calibri"/>
                          <a:ea typeface="Calibri"/>
                          <a:cs typeface="Calibri"/>
                          <a:sym typeface="Calibri"/>
                        </a:rPr>
                        <a:t>619</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83</a:t>
                      </a:r>
                      <a:r>
                        <a:rPr lang="en-US" sz="1600" b="0"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NCA&amp;T</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1,883</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1,483</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79%</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1,670</a:t>
                      </a:r>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a:t>
                      </a:r>
                      <a:r>
                        <a:rPr lang="en-US" sz="1600">
                          <a:latin typeface="Calibri"/>
                          <a:ea typeface="Calibri"/>
                          <a:cs typeface="Calibri"/>
                          <a:sym typeface="Calibri"/>
                        </a:rPr>
                        <a:t>359</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81</a:t>
                      </a:r>
                      <a:r>
                        <a:rPr lang="en-US" sz="1600" b="0"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ASU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2,879</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2,513</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87%</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3,172</a:t>
                      </a:r>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2,814</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89</a:t>
                      </a:r>
                      <a:r>
                        <a:rPr lang="en-US" sz="1600" b="0"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Charlotte</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4,384</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4,003</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91%</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4,320</a:t>
                      </a:r>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3,881</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90</a:t>
                      </a:r>
                      <a:r>
                        <a:rPr lang="en-US" sz="1600" b="0"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1EFD8"/>
                    </a:solidFill>
                  </a:tcPr>
                </a:tc>
                <a:extLst>
                  <a:ext uri="{0D108BD9-81ED-4DB2-BD59-A6C34878D82A}">
                    <a16:rowId xmlns:a16="http://schemas.microsoft.com/office/drawing/2014/main" val="10008"/>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UNCW</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3,507</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3,168</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90%</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3,046</a:t>
                      </a:r>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2,753</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90%</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09"/>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WCU</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2,307</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1,750</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76%</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highlight>
                            <a:srgbClr val="FFFF00"/>
                          </a:highlight>
                          <a:latin typeface="Calibri"/>
                          <a:ea typeface="Calibri"/>
                          <a:cs typeface="Calibri"/>
                          <a:sym typeface="Calibri"/>
                        </a:rPr>
                        <a:t>2,800</a:t>
                      </a:r>
                      <a:endParaRPr>
                        <a:highlight>
                          <a:srgbClr val="FFFF00"/>
                        </a:highlight>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2,123</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76%</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10"/>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UNCG</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2,857</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2,645</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93%</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2,583</a:t>
                      </a:r>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2,441</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a:latin typeface="Calibri"/>
                          <a:ea typeface="Calibri"/>
                          <a:cs typeface="Calibri"/>
                          <a:sym typeface="Calibri"/>
                        </a:rPr>
                        <a:t>95</a:t>
                      </a:r>
                      <a:r>
                        <a:rPr lang="en-US" sz="1600" b="0"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FFFFF"/>
                    </a:solidFill>
                  </a:tcPr>
                </a:tc>
                <a:extLst>
                  <a:ext uri="{0D108BD9-81ED-4DB2-BD59-A6C34878D82A}">
                    <a16:rowId xmlns:a16="http://schemas.microsoft.com/office/drawing/2014/main" val="10011"/>
                  </a:ext>
                </a:extLst>
              </a:tr>
              <a:tr h="276700">
                <a:tc>
                  <a:txBody>
                    <a:bodyPr/>
                    <a:lstStyle/>
                    <a:p>
                      <a:pPr marL="0" marR="0" lvl="0" indent="0" algn="l"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System Total</a:t>
                      </a:r>
                      <a:endParaRPr/>
                    </a:p>
                  </a:txBody>
                  <a:tcPr marL="91450" marR="9525" marT="9525" marB="0" anchor="ctr">
                    <a:lnL w="12700" cap="flat" cmpd="sng">
                      <a:solidFill>
                        <a:srgbClr val="000000"/>
                      </a:solidFill>
                      <a:prstDash val="solid"/>
                      <a:round/>
                      <a:headEnd type="none" w="sm" len="sm"/>
                      <a:tailEnd type="none" w="sm" len="sm"/>
                    </a:lnL>
                    <a:lnR w="28575" cap="flat" cmpd="sng">
                      <a:solidFill>
                        <a:srgbClr val="1E4E79"/>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34,727</a:t>
                      </a:r>
                      <a:endParaRPr/>
                    </a:p>
                  </a:txBody>
                  <a:tcPr marL="9525" marR="182875" marT="9525" marB="0" anchor="b">
                    <a:lnL w="28575" cap="flat" cmpd="sng">
                      <a:solidFill>
                        <a:srgbClr val="1E4E79"/>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27,555</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79%</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a:latin typeface="Calibri"/>
                          <a:ea typeface="Calibri"/>
                          <a:cs typeface="Calibri"/>
                          <a:sym typeface="Calibri"/>
                        </a:rPr>
                        <a:t>35,754</a:t>
                      </a:r>
                      <a:endParaRPr/>
                    </a:p>
                  </a:txBody>
                  <a:tcPr marL="9525" marR="182875" marT="9525" marB="0" anchor="b">
                    <a:lnL w="12700" cap="flat" cmpd="sng">
                      <a:solidFill>
                        <a:srgbClr val="000000"/>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a:latin typeface="Calibri"/>
                          <a:ea typeface="Calibri"/>
                          <a:cs typeface="Calibri"/>
                          <a:sym typeface="Calibri"/>
                        </a:rPr>
                        <a:t>27,169</a:t>
                      </a:r>
                      <a:endParaRPr/>
                    </a:p>
                  </a:txBody>
                  <a:tcPr marL="9525" marR="182875" marT="9525" marB="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None/>
                      </a:pPr>
                      <a:r>
                        <a:rPr lang="en-US" sz="1600" b="1" i="0" u="none" strike="noStrike" cap="none">
                          <a:solidFill>
                            <a:srgbClr val="000000"/>
                          </a:solidFill>
                          <a:latin typeface="Calibri"/>
                          <a:ea typeface="Calibri"/>
                          <a:cs typeface="Calibri"/>
                          <a:sym typeface="Calibri"/>
                        </a:rPr>
                        <a:t>7</a:t>
                      </a:r>
                      <a:r>
                        <a:rPr lang="en-US" sz="1600" b="1">
                          <a:latin typeface="Calibri"/>
                          <a:ea typeface="Calibri"/>
                          <a:cs typeface="Calibri"/>
                          <a:sym typeface="Calibri"/>
                        </a:rPr>
                        <a:t>6</a:t>
                      </a:r>
                      <a:r>
                        <a:rPr lang="en-US" sz="1600" b="1" i="0" u="none" strike="noStrike" cap="none">
                          <a:solidFill>
                            <a:srgbClr val="000000"/>
                          </a:solidFill>
                          <a:latin typeface="Calibri"/>
                          <a:ea typeface="Calibri"/>
                          <a:cs typeface="Calibri"/>
                          <a:sym typeface="Calibri"/>
                        </a:rPr>
                        <a:t>%</a:t>
                      </a:r>
                      <a:endParaRPr/>
                    </a:p>
                  </a:txBody>
                  <a:tcPr marL="9525" marR="182875" marT="9525" marB="0" anchor="b">
                    <a:lnL w="9525" cap="flat" cmpd="sng">
                      <a:solidFill>
                        <a:srgbClr val="C1C1C1"/>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C1C1C1"/>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12"/>
                  </a:ext>
                </a:extLst>
              </a:tr>
              <a:tr h="276700">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extLst>
                  <a:ext uri="{0D108BD9-81ED-4DB2-BD59-A6C34878D82A}">
                    <a16:rowId xmlns:a16="http://schemas.microsoft.com/office/drawing/2014/main" val="10013"/>
                  </a:ext>
                </a:extLst>
              </a:tr>
              <a:tr h="276700">
                <a:tc gridSpan="2">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Source:  UNCDM</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hMerge="1">
                  <a:txBody>
                    <a:bodyPr/>
                    <a:lstStyle/>
                    <a:p>
                      <a:endParaRPr lang="en-US"/>
                    </a:p>
                  </a:txBody>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tc>
                  <a:txBody>
                    <a:bodyPr/>
                    <a:lstStyle/>
                    <a:p>
                      <a:pPr marL="0" marR="0" lvl="0" indent="0" algn="r" rtl="0">
                        <a:lnSpc>
                          <a:spcPct val="100000"/>
                        </a:lnSpc>
                        <a:spcBef>
                          <a:spcPts val="0"/>
                        </a:spcBef>
                        <a:spcAft>
                          <a:spcPts val="0"/>
                        </a:spcAft>
                        <a:buNone/>
                      </a:pPr>
                      <a:r>
                        <a:rPr lang="en-US" sz="1600" b="0" i="0" u="none" strike="noStrike" cap="none">
                          <a:solidFill>
                            <a:srgbClr val="000000"/>
                          </a:solidFill>
                          <a:latin typeface="Calibri"/>
                          <a:ea typeface="Calibri"/>
                          <a:cs typeface="Calibri"/>
                          <a:sym typeface="Calibri"/>
                        </a:rPr>
                        <a:t> </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AFBFE"/>
                    </a:solidFill>
                  </a:tcPr>
                </a:tc>
                <a:extLst>
                  <a:ext uri="{0D108BD9-81ED-4DB2-BD59-A6C34878D82A}">
                    <a16:rowId xmlns:a16="http://schemas.microsoft.com/office/drawing/2014/main" val="10014"/>
                  </a:ext>
                </a:extLst>
              </a:tr>
            </a:tbl>
          </a:graphicData>
        </a:graphic>
      </p:graphicFrame>
      <p:sp>
        <p:nvSpPr>
          <p:cNvPr id="163" name="Google Shape;163;p23"/>
          <p:cNvSpPr txBox="1"/>
          <p:nvPr/>
        </p:nvSpPr>
        <p:spPr>
          <a:xfrm>
            <a:off x="2402800" y="6123800"/>
            <a:ext cx="7435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i="1">
                <a:latin typeface="Calibri"/>
                <a:ea typeface="Calibri"/>
                <a:cs typeface="Calibri"/>
                <a:sym typeface="Calibri"/>
              </a:rPr>
              <a:t>There were significant increases in transfer applications at three institutions.</a:t>
            </a:r>
            <a:endParaRPr i="1">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Google Shape;168;p24"/>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Yield concerns among new transfers</a:t>
            </a:r>
            <a:endParaRPr/>
          </a:p>
        </p:txBody>
      </p:sp>
      <p:sp>
        <p:nvSpPr>
          <p:cNvPr id="169" name="Google Shape;169;p24"/>
          <p:cNvSpPr txBox="1"/>
          <p:nvPr/>
        </p:nvSpPr>
        <p:spPr>
          <a:xfrm>
            <a:off x="1260725" y="1896025"/>
            <a:ext cx="10617300" cy="4556100"/>
          </a:xfrm>
          <a:prstGeom prst="rect">
            <a:avLst/>
          </a:prstGeom>
          <a:noFill/>
          <a:ln>
            <a:noFill/>
          </a:ln>
        </p:spPr>
        <p:txBody>
          <a:bodyPr spcFirstLastPara="1" wrap="square" lIns="91425" tIns="45700" rIns="91425" bIns="45700" anchor="t" anchorCtr="0">
            <a:spAutoFit/>
          </a:bodyPr>
          <a:lstStyle/>
          <a:p>
            <a:pPr marL="457200" marR="0" lvl="0" indent="-368300" algn="l" rtl="0">
              <a:lnSpc>
                <a:spcPct val="100000"/>
              </a:lnSpc>
              <a:spcBef>
                <a:spcPts val="0"/>
              </a:spcBef>
              <a:spcAft>
                <a:spcPts val="0"/>
              </a:spcAft>
              <a:buSzPts val="2200"/>
              <a:buChar char="●"/>
            </a:pPr>
            <a:r>
              <a:rPr lang="en-US" sz="2200"/>
              <a:t>Down 360 total students, CPCC down 120+</a:t>
            </a:r>
            <a:endParaRPr sz="2200"/>
          </a:p>
          <a:p>
            <a:pPr marL="457200" marR="0" lvl="0" indent="-368300" algn="l" rtl="0">
              <a:lnSpc>
                <a:spcPct val="100000"/>
              </a:lnSpc>
              <a:spcBef>
                <a:spcPts val="0"/>
              </a:spcBef>
              <a:spcAft>
                <a:spcPts val="0"/>
              </a:spcAft>
              <a:buSzPts val="2200"/>
              <a:buChar char="●"/>
            </a:pPr>
            <a:r>
              <a:rPr lang="en-US" sz="2200"/>
              <a:t>Yield declined from 65% to 59%</a:t>
            </a:r>
            <a:endParaRPr sz="2200"/>
          </a:p>
          <a:p>
            <a:pPr marL="914400" marR="0" lvl="1" indent="-355600" algn="l" rtl="0">
              <a:lnSpc>
                <a:spcPct val="100000"/>
              </a:lnSpc>
              <a:spcBef>
                <a:spcPts val="0"/>
              </a:spcBef>
              <a:spcAft>
                <a:spcPts val="0"/>
              </a:spcAft>
              <a:buSzPts val="2000"/>
              <a:buChar char="○"/>
            </a:pPr>
            <a:r>
              <a:rPr lang="en-US" sz="2000"/>
              <a:t>Sharpest decline among females</a:t>
            </a:r>
            <a:endParaRPr sz="2000"/>
          </a:p>
          <a:p>
            <a:pPr marL="914400" marR="0" lvl="1" indent="-355600" algn="l" rtl="0">
              <a:lnSpc>
                <a:spcPct val="100000"/>
              </a:lnSpc>
              <a:spcBef>
                <a:spcPts val="0"/>
              </a:spcBef>
              <a:spcAft>
                <a:spcPts val="0"/>
              </a:spcAft>
              <a:buSzPts val="2000"/>
              <a:buChar char="○"/>
            </a:pPr>
            <a:r>
              <a:rPr lang="en-US" sz="2000">
                <a:solidFill>
                  <a:schemeClr val="dk1"/>
                </a:solidFill>
              </a:rPr>
              <a:t>Transfers from 4-year institutions -- </a:t>
            </a:r>
            <a:r>
              <a:rPr lang="en-US" sz="2000"/>
              <a:t>57% yield</a:t>
            </a:r>
            <a:endParaRPr sz="2000"/>
          </a:p>
          <a:p>
            <a:pPr marL="914400" marR="0" lvl="1" indent="-355600" algn="l" rtl="0">
              <a:lnSpc>
                <a:spcPct val="100000"/>
              </a:lnSpc>
              <a:spcBef>
                <a:spcPts val="0"/>
              </a:spcBef>
              <a:spcAft>
                <a:spcPts val="0"/>
              </a:spcAft>
              <a:buSzPts val="2000"/>
              <a:buChar char="○"/>
            </a:pPr>
            <a:r>
              <a:rPr lang="en-US" sz="2000"/>
              <a:t>Transfers from 2-year institutions -- yield fell from 69% to 54%</a:t>
            </a:r>
            <a:endParaRPr sz="2000"/>
          </a:p>
          <a:p>
            <a:pPr marL="457200" marR="0" lvl="0" indent="-368300" algn="l" rtl="0">
              <a:lnSpc>
                <a:spcPct val="100000"/>
              </a:lnSpc>
              <a:spcBef>
                <a:spcPts val="0"/>
              </a:spcBef>
              <a:spcAft>
                <a:spcPts val="0"/>
              </a:spcAft>
              <a:buSzPts val="2200"/>
              <a:buChar char="●"/>
            </a:pPr>
            <a:r>
              <a:rPr lang="en-US" sz="2200"/>
              <a:t>Transfers with 2-year degree yield at high rate of &gt;70%</a:t>
            </a:r>
            <a:endParaRPr sz="2200"/>
          </a:p>
          <a:p>
            <a:pPr marL="914400" marR="0" lvl="1" indent="-355600" algn="l" rtl="0">
              <a:lnSpc>
                <a:spcPct val="100000"/>
              </a:lnSpc>
              <a:spcBef>
                <a:spcPts val="0"/>
              </a:spcBef>
              <a:spcAft>
                <a:spcPts val="0"/>
              </a:spcAft>
              <a:buSzPts val="2000"/>
              <a:buChar char="○"/>
            </a:pPr>
            <a:r>
              <a:rPr lang="en-US" sz="2000"/>
              <a:t>Applications were down significantly among this group; feeder institutions were down 20% in enrollment through pandemic</a:t>
            </a:r>
            <a:endParaRPr sz="2000"/>
          </a:p>
          <a:p>
            <a:pPr marL="457200" marR="0" lvl="0" indent="-368300" algn="l" rtl="0">
              <a:lnSpc>
                <a:spcPct val="100000"/>
              </a:lnSpc>
              <a:spcBef>
                <a:spcPts val="0"/>
              </a:spcBef>
              <a:spcAft>
                <a:spcPts val="0"/>
              </a:spcAft>
              <a:buSzPts val="2200"/>
              <a:buChar char="●"/>
            </a:pPr>
            <a:r>
              <a:rPr lang="en-US" sz="2200"/>
              <a:t>Significant decline among non-trad</a:t>
            </a:r>
            <a:endParaRPr sz="2200"/>
          </a:p>
          <a:p>
            <a:pPr marL="914400" marR="0" lvl="1" indent="-355600" algn="l" rtl="0">
              <a:lnSpc>
                <a:spcPct val="100000"/>
              </a:lnSpc>
              <a:spcBef>
                <a:spcPts val="0"/>
              </a:spcBef>
              <a:spcAft>
                <a:spcPts val="0"/>
              </a:spcAft>
              <a:buSzPts val="2000"/>
              <a:buChar char="○"/>
            </a:pPr>
            <a:r>
              <a:rPr lang="en-US" sz="2000"/>
              <a:t>Students age 25+ had a 25% melt rate after IE</a:t>
            </a:r>
            <a:endParaRPr sz="2000"/>
          </a:p>
          <a:p>
            <a:pPr marL="914400" marR="0" lvl="1" indent="-355600" algn="l" rtl="0">
              <a:lnSpc>
                <a:spcPct val="100000"/>
              </a:lnSpc>
              <a:spcBef>
                <a:spcPts val="0"/>
              </a:spcBef>
              <a:spcAft>
                <a:spcPts val="0"/>
              </a:spcAft>
              <a:buSzPts val="2000"/>
              <a:buChar char="○"/>
            </a:pPr>
            <a:r>
              <a:rPr lang="en-US" sz="2000"/>
              <a:t>Second degrees were down in apps, resulted in 20 fewer students</a:t>
            </a:r>
            <a:endParaRPr sz="2000"/>
          </a:p>
          <a:p>
            <a:pPr marL="457200" marR="0" lvl="0" indent="-368300" algn="l" rtl="0">
              <a:lnSpc>
                <a:spcPct val="100000"/>
              </a:lnSpc>
              <a:spcBef>
                <a:spcPts val="0"/>
              </a:spcBef>
              <a:spcAft>
                <a:spcPts val="0"/>
              </a:spcAft>
              <a:buSzPts val="2200"/>
              <a:buChar char="●"/>
            </a:pPr>
            <a:r>
              <a:rPr lang="en-US" sz="2200"/>
              <a:t>Contributing factors to decision, in order:</a:t>
            </a:r>
            <a:endParaRPr sz="2200"/>
          </a:p>
          <a:p>
            <a:pPr marL="914400" marR="0" lvl="1" indent="-355600" algn="l" rtl="0">
              <a:lnSpc>
                <a:spcPct val="100000"/>
              </a:lnSpc>
              <a:spcBef>
                <a:spcPts val="0"/>
              </a:spcBef>
              <a:spcAft>
                <a:spcPts val="0"/>
              </a:spcAft>
              <a:buSzPts val="2000"/>
              <a:buChar char="○"/>
            </a:pPr>
            <a:r>
              <a:rPr lang="en-US" sz="2000"/>
              <a:t>Financial concerns, another institution, taking time off, housing concerns, class availability, academic concerns</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3"/>
        <p:cNvGrpSpPr/>
        <p:nvPr/>
      </p:nvGrpSpPr>
      <p:grpSpPr>
        <a:xfrm>
          <a:off x="0" y="0"/>
          <a:ext cx="0" cy="0"/>
          <a:chOff x="0" y="0"/>
          <a:chExt cx="0" cy="0"/>
        </a:xfrm>
      </p:grpSpPr>
      <p:sp>
        <p:nvSpPr>
          <p:cNvPr id="174" name="Google Shape;174;p25"/>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Deferred enrollment plans</a:t>
            </a:r>
            <a:endParaRPr/>
          </a:p>
        </p:txBody>
      </p:sp>
      <p:sp>
        <p:nvSpPr>
          <p:cNvPr id="175" name="Google Shape;175;p25"/>
          <p:cNvSpPr txBox="1"/>
          <p:nvPr/>
        </p:nvSpPr>
        <p:spPr>
          <a:xfrm>
            <a:off x="1524000" y="2007425"/>
            <a:ext cx="9722100" cy="298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500" i="1"/>
              <a:t>Some students choose to defer their enrollment to the spring term.</a:t>
            </a:r>
            <a:endParaRPr sz="2500" i="1"/>
          </a:p>
          <a:p>
            <a:pPr marL="0" marR="0" lvl="0" indent="0" algn="l" rtl="0">
              <a:lnSpc>
                <a:spcPct val="100000"/>
              </a:lnSpc>
              <a:spcBef>
                <a:spcPts val="0"/>
              </a:spcBef>
              <a:spcAft>
                <a:spcPts val="0"/>
              </a:spcAft>
              <a:buNone/>
            </a:pPr>
            <a:endParaRPr sz="2500" i="1"/>
          </a:p>
          <a:p>
            <a:pPr marL="457200" marR="0" lvl="0" indent="-374650" algn="l" rtl="0">
              <a:lnSpc>
                <a:spcPct val="100000"/>
              </a:lnSpc>
              <a:spcBef>
                <a:spcPts val="0"/>
              </a:spcBef>
              <a:spcAft>
                <a:spcPts val="0"/>
              </a:spcAft>
              <a:buSzPts val="2300"/>
              <a:buChar char="●"/>
            </a:pPr>
            <a:r>
              <a:rPr lang="en-US" sz="2300"/>
              <a:t>53 First-Year chose to defer to spring 2023</a:t>
            </a:r>
            <a:endParaRPr sz="2300"/>
          </a:p>
          <a:p>
            <a:pPr marL="914400" marR="0" lvl="1" indent="-374650" algn="l" rtl="0">
              <a:lnSpc>
                <a:spcPct val="100000"/>
              </a:lnSpc>
              <a:spcBef>
                <a:spcPts val="0"/>
              </a:spcBef>
              <a:spcAft>
                <a:spcPts val="0"/>
              </a:spcAft>
              <a:buSzPts val="2300"/>
              <a:buChar char="○"/>
            </a:pPr>
            <a:r>
              <a:rPr lang="en-US" sz="2300"/>
              <a:t>Visa process delays, family emergencies/medical reasons, military obligations, lack of housing, financial concerns</a:t>
            </a:r>
            <a:endParaRPr sz="2300"/>
          </a:p>
          <a:p>
            <a:pPr marL="457200" marR="0" lvl="0" indent="-374650" algn="l" rtl="0">
              <a:lnSpc>
                <a:spcPct val="100000"/>
              </a:lnSpc>
              <a:spcBef>
                <a:spcPts val="0"/>
              </a:spcBef>
              <a:spcAft>
                <a:spcPts val="0"/>
              </a:spcAft>
              <a:buSzPts val="2300"/>
              <a:buChar char="●"/>
            </a:pPr>
            <a:r>
              <a:rPr lang="en-US" sz="2300"/>
              <a:t>49 Transfer students chose to defer</a:t>
            </a:r>
            <a:endParaRPr sz="2300"/>
          </a:p>
          <a:p>
            <a:pPr marL="914400" marR="0" lvl="1" indent="-374650" algn="l" rtl="0">
              <a:lnSpc>
                <a:spcPct val="100000"/>
              </a:lnSpc>
              <a:spcBef>
                <a:spcPts val="0"/>
              </a:spcBef>
              <a:spcAft>
                <a:spcPts val="0"/>
              </a:spcAft>
              <a:buSzPts val="2300"/>
              <a:buChar char="○"/>
            </a:pPr>
            <a:r>
              <a:rPr lang="en-US" sz="2300"/>
              <a:t>course availability, lack of housing, financial concerns, late decision</a:t>
            </a:r>
            <a:endParaRPr sz="2300"/>
          </a:p>
        </p:txBody>
      </p:sp>
      <p:sp>
        <p:nvSpPr>
          <p:cNvPr id="176" name="Google Shape;176;p25"/>
          <p:cNvSpPr txBox="1"/>
          <p:nvPr/>
        </p:nvSpPr>
        <p:spPr>
          <a:xfrm>
            <a:off x="1478425" y="5374625"/>
            <a:ext cx="9722100" cy="49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25">
                <a:solidFill>
                  <a:schemeClr val="dk1"/>
                </a:solidFill>
              </a:rPr>
              <a:t>Admissions is offering all non-enrolling students a spring start.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6"/>
          <p:cNvSpPr txBox="1">
            <a:spLocks noGrp="1"/>
          </p:cNvSpPr>
          <p:nvPr>
            <p:ph type="ctrTitle"/>
          </p:nvPr>
        </p:nvSpPr>
        <p:spPr>
          <a:xfrm>
            <a:off x="1524000" y="862149"/>
            <a:ext cx="9144000" cy="66185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New Undergraduate Highlights</a:t>
            </a:r>
            <a:endParaRPr/>
          </a:p>
        </p:txBody>
      </p:sp>
      <p:sp>
        <p:nvSpPr>
          <p:cNvPr id="182" name="Google Shape;182;p26"/>
          <p:cNvSpPr txBox="1"/>
          <p:nvPr/>
        </p:nvSpPr>
        <p:spPr>
          <a:xfrm>
            <a:off x="7655172" y="1968294"/>
            <a:ext cx="3939000" cy="39711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rgbClr val="000000"/>
              </a:buClr>
              <a:buSzPts val="1800"/>
              <a:buFont typeface="Noto Sans Symbols"/>
              <a:buChar char="●"/>
            </a:pPr>
            <a:r>
              <a:rPr lang="en-US" sz="1800"/>
              <a:t>Honors College welcomed 192 new students in </a:t>
            </a:r>
            <a:r>
              <a:rPr lang="en-US" sz="1800" b="0" i="0" u="none" strike="noStrike" cap="none">
                <a:solidFill>
                  <a:srgbClr val="000000"/>
                </a:solidFill>
                <a:latin typeface="Arial"/>
                <a:ea typeface="Arial"/>
                <a:cs typeface="Arial"/>
                <a:sym typeface="Arial"/>
              </a:rPr>
              <a:t>U</a:t>
            </a:r>
            <a:r>
              <a:rPr lang="en-US" sz="1800"/>
              <a:t>HP (148), BHP (35) and AAHP (9)</a:t>
            </a:r>
            <a:r>
              <a:rPr lang="en-US" sz="1800" b="0" i="0" u="none" strike="noStrike" cap="none">
                <a:solidFill>
                  <a:srgbClr val="000000"/>
                </a:solidFill>
                <a:latin typeface="Arial"/>
                <a:ea typeface="Arial"/>
                <a:cs typeface="Arial"/>
                <a:sym typeface="Arial"/>
              </a:rPr>
              <a:t> </a:t>
            </a: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SzPts val="1800"/>
              <a:buChar char="●"/>
            </a:pPr>
            <a:r>
              <a:rPr lang="en-US" sz="1800"/>
              <a:t>353 scholarships awarded to FTIC totaling more than $1.3M</a:t>
            </a:r>
            <a:endParaRPr sz="1800"/>
          </a:p>
          <a:p>
            <a:pPr marL="914400" marR="0" lvl="1" indent="-336550" algn="l" rtl="0">
              <a:lnSpc>
                <a:spcPct val="100000"/>
              </a:lnSpc>
              <a:spcBef>
                <a:spcPts val="0"/>
              </a:spcBef>
              <a:spcAft>
                <a:spcPts val="0"/>
              </a:spcAft>
              <a:buSzPts val="1700"/>
              <a:buChar char="○"/>
            </a:pPr>
            <a:r>
              <a:rPr lang="en-US" sz="1700"/>
              <a:t>5.7% increase in FTIC receiving scholarships</a:t>
            </a:r>
            <a:endParaRPr sz="1700"/>
          </a:p>
          <a:p>
            <a:pPr marL="285750" marR="0" lvl="0" indent="-298450" algn="l" rtl="0">
              <a:lnSpc>
                <a:spcPct val="100000"/>
              </a:lnSpc>
              <a:spcBef>
                <a:spcPts val="0"/>
              </a:spcBef>
              <a:spcAft>
                <a:spcPts val="0"/>
              </a:spcAft>
              <a:buClr>
                <a:srgbClr val="000000"/>
              </a:buClr>
              <a:buSzPts val="2000"/>
              <a:buFont typeface="Noto Sans Symbols"/>
              <a:buChar char="●"/>
            </a:pPr>
            <a:r>
              <a:rPr lang="en-US" sz="1800"/>
              <a:t>NC Residents </a:t>
            </a:r>
            <a:r>
              <a:rPr lang="en-US" sz="1800" b="0" u="none" strike="noStrike" cap="none">
                <a:solidFill>
                  <a:srgbClr val="000000"/>
                </a:solidFill>
                <a:latin typeface="Arial"/>
                <a:ea typeface="Arial"/>
                <a:cs typeface="Arial"/>
                <a:sym typeface="Arial"/>
              </a:rPr>
              <a:t>Yield is </a:t>
            </a:r>
            <a:r>
              <a:rPr lang="en-US" sz="1800" b="1">
                <a:solidFill>
                  <a:schemeClr val="dk1"/>
                </a:solidFill>
              </a:rPr>
              <a:t>28</a:t>
            </a:r>
            <a:r>
              <a:rPr lang="en-US" sz="1800" b="1" u="none" strike="noStrike" cap="none">
                <a:solidFill>
                  <a:srgbClr val="000000"/>
                </a:solidFill>
              </a:rPr>
              <a:t>%</a:t>
            </a:r>
            <a:r>
              <a:rPr lang="en-US" sz="1800" u="none" strike="noStrike" cap="none">
                <a:solidFill>
                  <a:srgbClr val="000000"/>
                </a:solidFill>
              </a:rPr>
              <a:t>,</a:t>
            </a:r>
            <a:r>
              <a:rPr lang="en-US" sz="1800" b="1" u="none" strike="noStrike" cap="none">
                <a:solidFill>
                  <a:srgbClr val="000000"/>
                </a:solidFill>
              </a:rPr>
              <a:t> </a:t>
            </a:r>
            <a:r>
              <a:rPr lang="en-US" sz="1800" u="none" strike="noStrike" cap="none">
                <a:solidFill>
                  <a:srgbClr val="000000"/>
                </a:solidFill>
              </a:rPr>
              <a:t>above average</a:t>
            </a:r>
            <a:endParaRPr sz="2000" u="none" strike="noStrike" cap="none">
              <a:solidFill>
                <a:schemeClr val="dk1"/>
              </a:solidFill>
            </a:endParaRPr>
          </a:p>
          <a:p>
            <a:pPr marL="285750" marR="0" lvl="3" indent="-285750" algn="l" rtl="0">
              <a:lnSpc>
                <a:spcPct val="100000"/>
              </a:lnSpc>
              <a:spcBef>
                <a:spcPts val="0"/>
              </a:spcBef>
              <a:spcAft>
                <a:spcPts val="0"/>
              </a:spcAft>
              <a:buClr>
                <a:schemeClr val="dk1"/>
              </a:buClr>
              <a:buSzPts val="1800"/>
              <a:buFont typeface="Noto Sans Symbols"/>
              <a:buChar char="●"/>
            </a:pPr>
            <a:r>
              <a:rPr lang="en-US" sz="1800" b="0" i="0" u="none" strike="noStrike" cap="none">
                <a:solidFill>
                  <a:schemeClr val="dk1"/>
                </a:solidFill>
                <a:latin typeface="Arial"/>
                <a:ea typeface="Arial"/>
                <a:cs typeface="Arial"/>
                <a:sym typeface="Arial"/>
              </a:rPr>
              <a:t>Increased FTIC enrollment in</a:t>
            </a:r>
            <a:r>
              <a:rPr lang="en-US" sz="1800">
                <a:solidFill>
                  <a:schemeClr val="dk1"/>
                </a:solidFill>
              </a:rPr>
              <a:t> </a:t>
            </a:r>
            <a:r>
              <a:rPr lang="en-US" sz="1800" b="1" i="0" u="none" strike="noStrike" cap="none">
                <a:solidFill>
                  <a:schemeClr val="dk1"/>
                </a:solidFill>
              </a:rPr>
              <a:t>BU</a:t>
            </a:r>
            <a:r>
              <a:rPr lang="en-US" sz="1800">
                <a:solidFill>
                  <a:schemeClr val="dk1"/>
                </a:solidFill>
              </a:rPr>
              <a:t> and </a:t>
            </a:r>
            <a:r>
              <a:rPr lang="en-US" sz="1800" b="1" i="0" u="none" strike="noStrike" cap="none">
                <a:solidFill>
                  <a:schemeClr val="dk1"/>
                </a:solidFill>
              </a:rPr>
              <a:t>IT</a:t>
            </a:r>
            <a:endParaRPr b="1">
              <a:solidFill>
                <a:schemeClr val="dk1"/>
              </a:solidFill>
            </a:endParaRPr>
          </a:p>
          <a:p>
            <a:pPr marL="285750" marR="0" lvl="3" indent="-285750" algn="l" rtl="0">
              <a:lnSpc>
                <a:spcPct val="100000"/>
              </a:lnSpc>
              <a:spcBef>
                <a:spcPts val="0"/>
              </a:spcBef>
              <a:spcAft>
                <a:spcPts val="0"/>
              </a:spcAft>
              <a:buClr>
                <a:srgbClr val="000000"/>
              </a:buClr>
              <a:buSzPts val="1800"/>
              <a:buFont typeface="Noto Sans Symbols"/>
              <a:buChar char="●"/>
            </a:pPr>
            <a:r>
              <a:rPr lang="en-US" sz="1800" b="0" i="0" u="none" strike="noStrike" cap="none">
                <a:solidFill>
                  <a:srgbClr val="000000"/>
                </a:solidFill>
                <a:latin typeface="Arial"/>
                <a:ea typeface="Arial"/>
                <a:cs typeface="Arial"/>
                <a:sym typeface="Arial"/>
              </a:rPr>
              <a:t>Top OOS:</a:t>
            </a:r>
            <a:r>
              <a:rPr lang="en-US" sz="1800" b="0" i="0" u="none" strike="noStrike" cap="none">
                <a:solidFill>
                  <a:srgbClr val="FF0000"/>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SC, NY, NJ, </a:t>
            </a:r>
            <a:r>
              <a:rPr lang="en-US" sz="1800">
                <a:solidFill>
                  <a:schemeClr val="dk1"/>
                </a:solidFill>
              </a:rPr>
              <a:t>VA, MD, OH </a:t>
            </a:r>
            <a:r>
              <a:rPr lang="en-US" sz="1800" b="0" i="0" u="none" strike="noStrike" cap="none">
                <a:solidFill>
                  <a:srgbClr val="000000"/>
                </a:solidFill>
                <a:latin typeface="Arial"/>
                <a:ea typeface="Arial"/>
                <a:cs typeface="Arial"/>
                <a:sym typeface="Arial"/>
              </a:rPr>
              <a:t>up more than </a:t>
            </a:r>
            <a:r>
              <a:rPr lang="en-US" sz="1800">
                <a:solidFill>
                  <a:schemeClr val="dk1"/>
                </a:solidFill>
              </a:rPr>
              <a:t>4</a:t>
            </a:r>
            <a:r>
              <a:rPr lang="en-US" sz="1800" b="0" i="0" u="none" strike="noStrike" cap="none">
                <a:solidFill>
                  <a:schemeClr val="dk1"/>
                </a:solidFill>
                <a:latin typeface="Arial"/>
                <a:ea typeface="Arial"/>
                <a:cs typeface="Arial"/>
                <a:sym typeface="Arial"/>
              </a:rPr>
              <a:t>%; </a:t>
            </a:r>
            <a:r>
              <a:rPr lang="en-US" sz="1800">
                <a:solidFill>
                  <a:schemeClr val="dk1"/>
                </a:solidFill>
              </a:rPr>
              <a:t>OH</a:t>
            </a:r>
            <a:r>
              <a:rPr lang="en-US" sz="1800">
                <a:solidFill>
                  <a:srgbClr val="0000FF"/>
                </a:solidFill>
              </a:rPr>
              <a:t> </a:t>
            </a:r>
            <a:r>
              <a:rPr lang="en-US" sz="1800" b="0" i="0" u="none" strike="noStrike" cap="none">
                <a:solidFill>
                  <a:srgbClr val="000000"/>
                </a:solidFill>
                <a:latin typeface="Arial"/>
                <a:ea typeface="Arial"/>
                <a:cs typeface="Arial"/>
                <a:sym typeface="Arial"/>
              </a:rPr>
              <a:t>up </a:t>
            </a:r>
            <a:r>
              <a:rPr lang="en-US" sz="1800">
                <a:solidFill>
                  <a:schemeClr val="dk1"/>
                </a:solidFill>
              </a:rPr>
              <a:t>32</a:t>
            </a:r>
            <a:r>
              <a:rPr lang="en-US" sz="1800" b="0" i="0" u="none" strike="noStrike" cap="none">
                <a:solidFill>
                  <a:schemeClr val="dk1"/>
                </a:solidFill>
                <a:latin typeface="Arial"/>
                <a:ea typeface="Arial"/>
                <a:cs typeface="Arial"/>
                <a:sym typeface="Arial"/>
              </a:rPr>
              <a:t>0%</a:t>
            </a:r>
            <a:r>
              <a:rPr lang="en-US" sz="1800" b="0" i="0" u="none" strike="noStrike" cap="none">
                <a:solidFill>
                  <a:srgbClr val="0000FF"/>
                </a:solidFill>
                <a:latin typeface="Arial"/>
                <a:ea typeface="Arial"/>
                <a:cs typeface="Arial"/>
                <a:sym typeface="Arial"/>
              </a:rPr>
              <a:t> </a:t>
            </a:r>
            <a:r>
              <a:rPr lang="en-US" sz="1800" b="0" i="0" u="none" strike="noStrike" cap="none">
                <a:solidFill>
                  <a:srgbClr val="000000"/>
                </a:solidFill>
                <a:latin typeface="Arial"/>
                <a:ea typeface="Arial"/>
                <a:cs typeface="Arial"/>
                <a:sym typeface="Arial"/>
              </a:rPr>
              <a:t>over </a:t>
            </a:r>
            <a:r>
              <a:rPr lang="en-US" sz="1800"/>
              <a:t>2021</a:t>
            </a:r>
            <a:endParaRPr/>
          </a:p>
        </p:txBody>
      </p:sp>
      <p:graphicFrame>
        <p:nvGraphicFramePr>
          <p:cNvPr id="183" name="Google Shape;183;p26"/>
          <p:cNvGraphicFramePr/>
          <p:nvPr/>
        </p:nvGraphicFramePr>
        <p:xfrm>
          <a:off x="1031630" y="2063569"/>
          <a:ext cx="3000000" cy="3000000"/>
        </p:xfrm>
        <a:graphic>
          <a:graphicData uri="http://schemas.openxmlformats.org/drawingml/2006/table">
            <a:tbl>
              <a:tblPr firstRow="1" bandRow="1">
                <a:noFill/>
                <a:tableStyleId>{70B259A9-D9D7-4835-B206-6D21FDB335D6}</a:tableStyleId>
              </a:tblPr>
              <a:tblGrid>
                <a:gridCol w="2800750">
                  <a:extLst>
                    <a:ext uri="{9D8B030D-6E8A-4147-A177-3AD203B41FA5}">
                      <a16:colId xmlns:a16="http://schemas.microsoft.com/office/drawing/2014/main" val="20000"/>
                    </a:ext>
                  </a:extLst>
                </a:gridCol>
                <a:gridCol w="1263850">
                  <a:extLst>
                    <a:ext uri="{9D8B030D-6E8A-4147-A177-3AD203B41FA5}">
                      <a16:colId xmlns:a16="http://schemas.microsoft.com/office/drawing/2014/main" val="20001"/>
                    </a:ext>
                  </a:extLst>
                </a:gridCol>
                <a:gridCol w="1049225">
                  <a:extLst>
                    <a:ext uri="{9D8B030D-6E8A-4147-A177-3AD203B41FA5}">
                      <a16:colId xmlns:a16="http://schemas.microsoft.com/office/drawing/2014/main" val="20002"/>
                    </a:ext>
                  </a:extLst>
                </a:gridCol>
                <a:gridCol w="1112275">
                  <a:extLst>
                    <a:ext uri="{9D8B030D-6E8A-4147-A177-3AD203B41FA5}">
                      <a16:colId xmlns:a16="http://schemas.microsoft.com/office/drawing/2014/main" val="20003"/>
                    </a:ext>
                  </a:extLst>
                </a:gridCol>
                <a:gridCol w="34050">
                  <a:extLst>
                    <a:ext uri="{9D8B030D-6E8A-4147-A177-3AD203B41FA5}">
                      <a16:colId xmlns:a16="http://schemas.microsoft.com/office/drawing/2014/main" val="20004"/>
                    </a:ext>
                  </a:extLst>
                </a:gridCol>
              </a:tblGrid>
              <a:tr h="63412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 </a:t>
                      </a:r>
                      <a:endParaRPr/>
                    </a:p>
                  </a:txBody>
                  <a:tcPr marL="9525" marR="9525" marT="9525" marB="0" anchor="b">
                    <a:lnR w="12700" cap="flat" cmpd="sng">
                      <a:solidFill>
                        <a:schemeClr val="dk1"/>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sz="1800" b="1" i="0" u="none" strike="noStrike" cap="none">
                        <a:solidFill>
                          <a:schemeClr val="lt1"/>
                        </a:solidFill>
                        <a:latin typeface="Verdana"/>
                        <a:ea typeface="Verdana"/>
                        <a:cs typeface="Verdana"/>
                        <a:sym typeface="Verdana"/>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2020</a:t>
                      </a:r>
                      <a:endParaRPr/>
                    </a:p>
                  </a:txBody>
                  <a:tcPr marL="9525" marR="9525" marT="9525"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2021</a:t>
                      </a:r>
                      <a:endParaRPr/>
                    </a:p>
                  </a:txBody>
                  <a:tcPr marL="9525" marR="9525" marT="9525" marB="0" anchor="b">
                    <a:lnL w="12700" cap="flat" cmpd="sng">
                      <a:solidFill>
                        <a:schemeClr val="dk1"/>
                      </a:solidFill>
                      <a:prstDash val="solid"/>
                      <a:round/>
                      <a:headEnd type="none" w="sm" len="sm"/>
                      <a:tailEnd type="none" w="sm" len="sm"/>
                    </a:lnL>
                    <a:lnR w="9525" cap="flat" cmpd="sng">
                      <a:solidFill>
                        <a:srgbClr val="7F7F7F"/>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a:t>
                      </a:r>
                      <a:r>
                        <a:rPr lang="en-US" sz="1800">
                          <a:latin typeface="Verdana"/>
                          <a:ea typeface="Verdana"/>
                          <a:cs typeface="Verdana"/>
                          <a:sym typeface="Verdana"/>
                        </a:rPr>
                        <a:t>2</a:t>
                      </a:r>
                      <a:endParaRPr/>
                    </a:p>
                  </a:txBody>
                  <a:tcPr marL="9525" marR="952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400" b="1" i="0" u="none" strike="noStrike" cap="none">
                        <a:solidFill>
                          <a:schemeClr val="lt1"/>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548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GPA-FTIC</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3.95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3.9</a:t>
                      </a:r>
                      <a:r>
                        <a:rPr lang="en-US" sz="1800">
                          <a:solidFill>
                            <a:srgbClr val="000000"/>
                          </a:solidFill>
                          <a:latin typeface="Verdana"/>
                          <a:ea typeface="Verdana"/>
                          <a:cs typeface="Verdana"/>
                          <a:sym typeface="Verdana"/>
                        </a:rPr>
                        <a:t>5</a:t>
                      </a:r>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548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Rural (Tier 1 &amp; 2)</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a:t>
                      </a:r>
                      <a:r>
                        <a:rPr lang="en-US" sz="1800">
                          <a:solidFill>
                            <a:srgbClr val="000000"/>
                          </a:solidFill>
                          <a:latin typeface="Verdana"/>
                          <a:ea typeface="Verdana"/>
                          <a:cs typeface="Verdana"/>
                          <a:sym typeface="Verdana"/>
                        </a:rPr>
                        <a:t>1</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548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STEM - FTIC</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a:t>
                      </a:r>
                      <a:r>
                        <a:rPr lang="en-US" sz="1800">
                          <a:solidFill>
                            <a:srgbClr val="000000"/>
                          </a:solidFill>
                          <a:latin typeface="Verdana"/>
                          <a:ea typeface="Verdana"/>
                          <a:cs typeface="Verdana"/>
                          <a:sym typeface="Verdana"/>
                        </a:rPr>
                        <a:t>6</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548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STEM – TR</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a:t>
                      </a:r>
                      <a:r>
                        <a:rPr lang="en-US" sz="1800">
                          <a:solidFill>
                            <a:srgbClr val="000000"/>
                          </a:solidFill>
                          <a:latin typeface="Verdana"/>
                          <a:ea typeface="Verdana"/>
                          <a:cs typeface="Verdana"/>
                          <a:sym typeface="Verdana"/>
                        </a:rPr>
                        <a:t>8</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3548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Yield - FTIC</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25.1%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26.3%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24.4</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548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URM – NEW UG</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a:t>
                      </a:r>
                      <a:r>
                        <a:rPr lang="en-US" sz="1800">
                          <a:solidFill>
                            <a:srgbClr val="000000"/>
                          </a:solidFill>
                          <a:latin typeface="Verdana"/>
                          <a:ea typeface="Verdana"/>
                          <a:cs typeface="Verdana"/>
                          <a:sym typeface="Verdana"/>
                        </a:rPr>
                        <a:t>7</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63412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Non-Resident           </a:t>
                      </a:r>
                      <a:endParaRPr sz="18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 of FTIC)</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344 (9%)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430 (10%)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4</a:t>
                      </a:r>
                      <a:r>
                        <a:rPr lang="en-US" sz="1800">
                          <a:solidFill>
                            <a:srgbClr val="000000"/>
                          </a:solidFill>
                          <a:latin typeface="Verdana"/>
                          <a:ea typeface="Verdana"/>
                          <a:cs typeface="Verdana"/>
                          <a:sym typeface="Verdana"/>
                        </a:rPr>
                        <a:t>77</a:t>
                      </a:r>
                      <a:r>
                        <a:rPr lang="en-US" sz="1800" b="0" i="0" u="none" strike="noStrike" cap="none">
                          <a:solidFill>
                            <a:srgbClr val="000000"/>
                          </a:solidFill>
                          <a:latin typeface="Verdana"/>
                          <a:ea typeface="Verdana"/>
                          <a:cs typeface="Verdana"/>
                          <a:sym typeface="Verdana"/>
                        </a:rPr>
                        <a:t> (1</a:t>
                      </a:r>
                      <a:r>
                        <a:rPr lang="en-US" sz="1800">
                          <a:solidFill>
                            <a:srgbClr val="000000"/>
                          </a:solidFill>
                          <a:latin typeface="Verdana"/>
                          <a:ea typeface="Verdana"/>
                          <a:cs typeface="Verdana"/>
                          <a:sym typeface="Verdana"/>
                        </a:rPr>
                        <a:t>1</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3548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Pell Eligible FTIC*</a:t>
                      </a:r>
                      <a:endParaRPr/>
                    </a:p>
                  </a:txBody>
                  <a:tcPr marL="9525" marR="9525" marT="9525"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1247</a:t>
                      </a:r>
                      <a:endParaRPr sz="1800" b="0" i="0" u="none" strike="noStrike" cap="none">
                        <a:solidFill>
                          <a:srgbClr val="000000"/>
                        </a:solidFill>
                        <a:latin typeface="Verdana"/>
                        <a:ea typeface="Verdana"/>
                        <a:cs typeface="Verdana"/>
                        <a:sym typeface="Verdana"/>
                      </a:endParaRPr>
                    </a:p>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(31%)</a:t>
                      </a:r>
                      <a:endParaRPr sz="1800">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1321</a:t>
                      </a:r>
                      <a:endParaRPr sz="1800" b="0" i="0" u="none" strike="noStrike" cap="none">
                        <a:solidFill>
                          <a:srgbClr val="000000"/>
                        </a:solidFill>
                        <a:latin typeface="Verdana"/>
                        <a:ea typeface="Verdana"/>
                        <a:cs typeface="Verdana"/>
                        <a:sym typeface="Verdana"/>
                      </a:endParaRPr>
                    </a:p>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(31%)</a:t>
                      </a:r>
                      <a:endParaRPr sz="1800">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FF0000"/>
                          </a:solidFill>
                          <a:latin typeface="Verdana"/>
                          <a:ea typeface="Verdana"/>
                          <a:cs typeface="Verdana"/>
                          <a:sym typeface="Verdana"/>
                        </a:rPr>
                        <a:t>1</a:t>
                      </a:r>
                      <a:r>
                        <a:rPr lang="en-US" sz="1800">
                          <a:solidFill>
                            <a:srgbClr val="FF0000"/>
                          </a:solidFill>
                          <a:latin typeface="Verdana"/>
                          <a:ea typeface="Verdana"/>
                          <a:cs typeface="Verdana"/>
                          <a:sym typeface="Verdana"/>
                        </a:rPr>
                        <a:t>326</a:t>
                      </a:r>
                      <a:endParaRPr sz="1800">
                        <a:solidFill>
                          <a:srgbClr val="FF0000"/>
                        </a:solidFill>
                        <a:latin typeface="Verdana"/>
                        <a:ea typeface="Verdana"/>
                        <a:cs typeface="Verdana"/>
                        <a:sym typeface="Verdana"/>
                      </a:endParaRPr>
                    </a:p>
                    <a:p>
                      <a:pPr marL="0" marR="0" lvl="0" indent="0" algn="r" rtl="0">
                        <a:lnSpc>
                          <a:spcPct val="100000"/>
                        </a:lnSpc>
                        <a:spcBef>
                          <a:spcPts val="0"/>
                        </a:spcBef>
                        <a:spcAft>
                          <a:spcPts val="0"/>
                        </a:spcAft>
                        <a:buNone/>
                      </a:pPr>
                      <a:r>
                        <a:rPr lang="en-US" sz="1800">
                          <a:solidFill>
                            <a:srgbClr val="FF0000"/>
                          </a:solidFill>
                          <a:latin typeface="Verdana"/>
                          <a:ea typeface="Verdana"/>
                          <a:cs typeface="Verdana"/>
                          <a:sym typeface="Verdana"/>
                        </a:rPr>
                        <a:t>(32%)</a:t>
                      </a:r>
                      <a:endParaRPr sz="1800">
                        <a:solidFill>
                          <a:srgbClr val="FF0000"/>
                        </a:solidFill>
                        <a:latin typeface="Verdana"/>
                        <a:ea typeface="Verdana"/>
                        <a:cs typeface="Verdana"/>
                        <a:sym typeface="Verdana"/>
                      </a:endParaRPr>
                    </a:p>
                  </a:txBody>
                  <a:tcPr marL="9525" marR="182875" marT="9525"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188" name="Google Shape;188;p27"/>
          <p:cNvSpPr txBox="1">
            <a:spLocks noGrp="1"/>
          </p:cNvSpPr>
          <p:nvPr>
            <p:ph type="ctrTitle"/>
          </p:nvPr>
        </p:nvSpPr>
        <p:spPr>
          <a:xfrm>
            <a:off x="1767840" y="828066"/>
            <a:ext cx="9144000" cy="61064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One-Year Retention: Fall 2020 FT FTIC</a:t>
            </a:r>
            <a:endParaRPr sz="4000">
              <a:solidFill>
                <a:srgbClr val="7F7F7F"/>
              </a:solidFill>
            </a:endParaRPr>
          </a:p>
        </p:txBody>
      </p:sp>
      <p:pic>
        <p:nvPicPr>
          <p:cNvPr id="189" name="Google Shape;189;p27" title="Points scored"/>
          <p:cNvPicPr preferRelativeResize="0"/>
          <p:nvPr/>
        </p:nvPicPr>
        <p:blipFill>
          <a:blip r:embed="rId4">
            <a:alphaModFix/>
          </a:blip>
          <a:stretch>
            <a:fillRect/>
          </a:stretch>
        </p:blipFill>
        <p:spPr>
          <a:xfrm>
            <a:off x="834675" y="929975"/>
            <a:ext cx="10323351" cy="5411150"/>
          </a:xfrm>
          <a:prstGeom prst="rect">
            <a:avLst/>
          </a:prstGeom>
          <a:noFill/>
          <a:ln>
            <a:noFill/>
          </a:ln>
        </p:spPr>
      </p:pic>
      <p:sp>
        <p:nvSpPr>
          <p:cNvPr id="190" name="Google Shape;190;p27"/>
          <p:cNvSpPr txBox="1"/>
          <p:nvPr/>
        </p:nvSpPr>
        <p:spPr>
          <a:xfrm>
            <a:off x="1063275" y="6341125"/>
            <a:ext cx="4739100" cy="38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300" i="1">
                <a:solidFill>
                  <a:schemeClr val="dk1"/>
                </a:solidFill>
              </a:rPr>
              <a:t>*Fall 20 FTIC retention was 85%</a:t>
            </a:r>
            <a:endParaRPr sz="1600"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4"/>
        <p:cNvGrpSpPr/>
        <p:nvPr/>
      </p:nvGrpSpPr>
      <p:grpSpPr>
        <a:xfrm>
          <a:off x="0" y="0"/>
          <a:ext cx="0" cy="0"/>
          <a:chOff x="0" y="0"/>
          <a:chExt cx="0" cy="0"/>
        </a:xfrm>
      </p:grpSpPr>
      <p:sp>
        <p:nvSpPr>
          <p:cNvPr id="195" name="Google Shape;195;p28"/>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50000"/>
              <a:buFont typeface="Calibri"/>
              <a:buNone/>
            </a:pPr>
            <a:r>
              <a:rPr lang="en-US" sz="4000">
                <a:solidFill>
                  <a:srgbClr val="7F7F7F"/>
                </a:solidFill>
              </a:rPr>
              <a:t>Continuing undergraduate enrollment</a:t>
            </a:r>
            <a:endParaRPr/>
          </a:p>
        </p:txBody>
      </p:sp>
      <p:sp>
        <p:nvSpPr>
          <p:cNvPr id="196" name="Google Shape;196;p28"/>
          <p:cNvSpPr txBox="1"/>
          <p:nvPr/>
        </p:nvSpPr>
        <p:spPr>
          <a:xfrm>
            <a:off x="1524000" y="1931225"/>
            <a:ext cx="9722100" cy="4777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500" i="1"/>
              <a:t>Approx 2.8% drop in undergraduate SCHs</a:t>
            </a:r>
            <a:endParaRPr sz="2500" i="1"/>
          </a:p>
          <a:p>
            <a:pPr marL="0" marR="0" lvl="0" indent="0" algn="l" rtl="0">
              <a:lnSpc>
                <a:spcPct val="100000"/>
              </a:lnSpc>
              <a:spcBef>
                <a:spcPts val="0"/>
              </a:spcBef>
              <a:spcAft>
                <a:spcPts val="0"/>
              </a:spcAft>
              <a:buNone/>
            </a:pPr>
            <a:endParaRPr sz="2500" i="1"/>
          </a:p>
          <a:p>
            <a:pPr marL="457200" marR="0" lvl="0" indent="-374650" algn="l" rtl="0">
              <a:lnSpc>
                <a:spcPct val="100000"/>
              </a:lnSpc>
              <a:spcBef>
                <a:spcPts val="0"/>
              </a:spcBef>
              <a:spcAft>
                <a:spcPts val="0"/>
              </a:spcAft>
              <a:buSzPts val="2300"/>
              <a:buChar char="●"/>
            </a:pPr>
            <a:r>
              <a:rPr lang="en-US" sz="2300"/>
              <a:t>Late push for enrollment resulted in increased retention</a:t>
            </a:r>
            <a:endParaRPr sz="2300"/>
          </a:p>
          <a:p>
            <a:pPr marL="914400" marR="0" lvl="1" indent="-374650" algn="l" rtl="0">
              <a:lnSpc>
                <a:spcPct val="100000"/>
              </a:lnSpc>
              <a:spcBef>
                <a:spcPts val="0"/>
              </a:spcBef>
              <a:spcAft>
                <a:spcPts val="0"/>
              </a:spcAft>
              <a:buSzPts val="2300"/>
              <a:buChar char="○"/>
            </a:pPr>
            <a:r>
              <a:rPr lang="en-US" sz="2300"/>
              <a:t>366 registered last August; this August--</a:t>
            </a:r>
            <a:r>
              <a:rPr lang="en-US" sz="2300" b="1"/>
              <a:t>442</a:t>
            </a:r>
            <a:endParaRPr sz="2300" b="1"/>
          </a:p>
          <a:p>
            <a:pPr marL="914400" marR="0" lvl="1" indent="-374650" algn="l" rtl="0">
              <a:lnSpc>
                <a:spcPct val="100000"/>
              </a:lnSpc>
              <a:spcBef>
                <a:spcPts val="0"/>
              </a:spcBef>
              <a:spcAft>
                <a:spcPts val="0"/>
              </a:spcAft>
              <a:buSzPts val="2300"/>
              <a:buChar char="○"/>
            </a:pPr>
            <a:r>
              <a:rPr lang="en-US" sz="2300"/>
              <a:t>Advisors made progress with over 100 students in the week prior to FDOC</a:t>
            </a:r>
            <a:endParaRPr sz="2300"/>
          </a:p>
          <a:p>
            <a:pPr marL="457200" marR="0" lvl="0" indent="-374650" algn="l" rtl="0">
              <a:lnSpc>
                <a:spcPct val="100000"/>
              </a:lnSpc>
              <a:spcBef>
                <a:spcPts val="0"/>
              </a:spcBef>
              <a:spcAft>
                <a:spcPts val="0"/>
              </a:spcAft>
              <a:buSzPts val="2300"/>
              <a:buChar char="●"/>
            </a:pPr>
            <a:r>
              <a:rPr lang="en-US" sz="2300"/>
              <a:t>Last year’s FTIC were retained at a slightly lower rate - 84% compared to 85%. </a:t>
            </a:r>
            <a:endParaRPr sz="2300"/>
          </a:p>
          <a:p>
            <a:pPr marL="457200" marR="0" lvl="0" indent="-374650" algn="l" rtl="0">
              <a:lnSpc>
                <a:spcPct val="100000"/>
              </a:lnSpc>
              <a:spcBef>
                <a:spcPts val="0"/>
              </a:spcBef>
              <a:spcAft>
                <a:spcPts val="0"/>
              </a:spcAft>
              <a:buSzPts val="2300"/>
              <a:buChar char="●"/>
            </a:pPr>
            <a:r>
              <a:rPr lang="en-US" sz="2300"/>
              <a:t>Additional declines among soph, juniors and seniors.</a:t>
            </a:r>
            <a:endParaRPr sz="2300"/>
          </a:p>
          <a:p>
            <a:pPr marL="457200" marR="0" lvl="0" indent="-374650" algn="l" rtl="0">
              <a:lnSpc>
                <a:spcPct val="100000"/>
              </a:lnSpc>
              <a:spcBef>
                <a:spcPts val="0"/>
              </a:spcBef>
              <a:spcAft>
                <a:spcPts val="0"/>
              </a:spcAft>
              <a:buSzPts val="2300"/>
              <a:buChar char="●"/>
            </a:pPr>
            <a:r>
              <a:rPr lang="en-US" sz="2300"/>
              <a:t>Contributing factors to decision to not return per survey, in order:</a:t>
            </a:r>
            <a:endParaRPr sz="2300"/>
          </a:p>
          <a:p>
            <a:pPr marL="914400" marR="0" lvl="1" indent="-374650" algn="l" rtl="0">
              <a:lnSpc>
                <a:spcPct val="100000"/>
              </a:lnSpc>
              <a:spcBef>
                <a:spcPts val="0"/>
              </a:spcBef>
              <a:spcAft>
                <a:spcPts val="0"/>
              </a:spcAft>
              <a:buSzPts val="2300"/>
              <a:buChar char="○"/>
            </a:pPr>
            <a:r>
              <a:rPr lang="en-US" sz="2300"/>
              <a:t>Transferring, mental health, academic concerns, financial concerns, class availability</a:t>
            </a:r>
            <a:endParaRPr sz="2300"/>
          </a:p>
          <a:p>
            <a:pPr marL="0" marR="0" lvl="0" indent="0" algn="l" rtl="0">
              <a:lnSpc>
                <a:spcPct val="100000"/>
              </a:lnSpc>
              <a:spcBef>
                <a:spcPts val="0"/>
              </a:spcBef>
              <a:spcAft>
                <a:spcPts val="0"/>
              </a:spcAft>
              <a:buNone/>
            </a:pPr>
            <a:endParaRPr sz="23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0"/>
        <p:cNvGrpSpPr/>
        <p:nvPr/>
      </p:nvGrpSpPr>
      <p:grpSpPr>
        <a:xfrm>
          <a:off x="0" y="0"/>
          <a:ext cx="0" cy="0"/>
          <a:chOff x="0" y="0"/>
          <a:chExt cx="0" cy="0"/>
        </a:xfrm>
      </p:grpSpPr>
      <p:sp>
        <p:nvSpPr>
          <p:cNvPr id="201" name="Google Shape;201;p29"/>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50000"/>
              <a:buFont typeface="Calibri"/>
              <a:buNone/>
            </a:pPr>
            <a:r>
              <a:rPr lang="en-US" sz="4000">
                <a:solidFill>
                  <a:srgbClr val="7F7F7F"/>
                </a:solidFill>
              </a:rPr>
              <a:t>More students graduating in less time!</a:t>
            </a:r>
            <a:endParaRPr/>
          </a:p>
        </p:txBody>
      </p:sp>
      <p:sp>
        <p:nvSpPr>
          <p:cNvPr id="202" name="Google Shape;202;p29"/>
          <p:cNvSpPr txBox="1"/>
          <p:nvPr/>
        </p:nvSpPr>
        <p:spPr>
          <a:xfrm>
            <a:off x="2121075" y="2293300"/>
            <a:ext cx="8016600" cy="3256800"/>
          </a:xfrm>
          <a:prstGeom prst="rect">
            <a:avLst/>
          </a:prstGeom>
          <a:noFill/>
          <a:ln>
            <a:noFill/>
          </a:ln>
        </p:spPr>
        <p:txBody>
          <a:bodyPr spcFirstLastPara="1" wrap="square" lIns="68575" tIns="34275" rIns="68575" bIns="34275" anchor="t" anchorCtr="0">
            <a:normAutofit/>
          </a:bodyPr>
          <a:lstStyle/>
          <a:p>
            <a:pPr marL="0" lvl="0" indent="0" algn="l" rtl="0">
              <a:spcBef>
                <a:spcPts val="0"/>
              </a:spcBef>
              <a:spcAft>
                <a:spcPts val="0"/>
              </a:spcAft>
              <a:buNone/>
            </a:pPr>
            <a:r>
              <a:rPr lang="en-US" sz="1800"/>
              <a:t>Graduation rates continue to increase. Both four-year and six-year rates are the highest ever and well above national averages. </a:t>
            </a:r>
            <a:endParaRPr sz="1800"/>
          </a:p>
          <a:p>
            <a:pPr marL="0" lvl="0" indent="0" algn="l" rtl="0">
              <a:spcBef>
                <a:spcPts val="0"/>
              </a:spcBef>
              <a:spcAft>
                <a:spcPts val="0"/>
              </a:spcAft>
              <a:buNone/>
            </a:pPr>
            <a:endParaRPr sz="1800"/>
          </a:p>
          <a:p>
            <a:pPr marL="457200" lvl="0" indent="-342900" algn="l" rtl="0">
              <a:spcBef>
                <a:spcPts val="0"/>
              </a:spcBef>
              <a:spcAft>
                <a:spcPts val="0"/>
              </a:spcAft>
              <a:buClr>
                <a:srgbClr val="000000"/>
              </a:buClr>
              <a:buSzPts val="1800"/>
              <a:buChar char="●"/>
            </a:pPr>
            <a:r>
              <a:rPr lang="en-US" sz="1800">
                <a:solidFill>
                  <a:srgbClr val="000000"/>
                </a:solidFill>
              </a:rPr>
              <a:t>Four-year graduation rate: 50%</a:t>
            </a:r>
            <a:endParaRPr sz="1800">
              <a:solidFill>
                <a:srgbClr val="000000"/>
              </a:solidFill>
            </a:endParaRPr>
          </a:p>
          <a:p>
            <a:pPr marL="457200" lvl="0" indent="-342900" algn="l" rtl="0">
              <a:spcBef>
                <a:spcPts val="0"/>
              </a:spcBef>
              <a:spcAft>
                <a:spcPts val="0"/>
              </a:spcAft>
              <a:buClr>
                <a:srgbClr val="000000"/>
              </a:buClr>
              <a:buSzPts val="1800"/>
              <a:buChar char="●"/>
            </a:pPr>
            <a:r>
              <a:rPr lang="en-US" sz="1800">
                <a:solidFill>
                  <a:srgbClr val="000000"/>
                </a:solidFill>
              </a:rPr>
              <a:t>Six-year graduation rate: </a:t>
            </a:r>
            <a:r>
              <a:rPr lang="en-US" sz="1800"/>
              <a:t>70</a:t>
            </a:r>
            <a:r>
              <a:rPr lang="en-US" sz="1800">
                <a:solidFill>
                  <a:srgbClr val="000000"/>
                </a:solidFill>
              </a:rPr>
              <a:t>%</a:t>
            </a:r>
            <a:endParaRPr sz="1800">
              <a:solidFill>
                <a:srgbClr val="000000"/>
              </a:solidFill>
            </a:endParaRPr>
          </a:p>
          <a:p>
            <a:pPr marL="457200" lvl="0" indent="-342900" algn="l" rtl="0">
              <a:spcBef>
                <a:spcPts val="0"/>
              </a:spcBef>
              <a:spcAft>
                <a:spcPts val="0"/>
              </a:spcAft>
              <a:buClr>
                <a:srgbClr val="000000"/>
              </a:buClr>
              <a:buSzPts val="1800"/>
              <a:buChar char="●"/>
            </a:pPr>
            <a:r>
              <a:rPr lang="en-US" sz="1800">
                <a:solidFill>
                  <a:srgbClr val="000000"/>
                </a:solidFill>
              </a:rPr>
              <a:t>AND three-year graduation rate was ~ 9% </a:t>
            </a:r>
            <a:endParaRPr sz="1800">
              <a:solidFill>
                <a:srgbClr val="000000"/>
              </a:solidFill>
            </a:endParaRPr>
          </a:p>
          <a:p>
            <a:pPr marL="0" lvl="0" indent="0" algn="l" rtl="0">
              <a:spcBef>
                <a:spcPts val="0"/>
              </a:spcBef>
              <a:spcAft>
                <a:spcPts val="0"/>
              </a:spcAft>
              <a:buNone/>
            </a:pPr>
            <a:endParaRPr sz="16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6"/>
        <p:cNvGrpSpPr/>
        <p:nvPr/>
      </p:nvGrpSpPr>
      <p:grpSpPr>
        <a:xfrm>
          <a:off x="0" y="0"/>
          <a:ext cx="0" cy="0"/>
          <a:chOff x="0" y="0"/>
          <a:chExt cx="0" cy="0"/>
        </a:xfrm>
      </p:grpSpPr>
      <p:pic>
        <p:nvPicPr>
          <p:cNvPr id="207" name="Google Shape;207;p30" title="Points scored"/>
          <p:cNvPicPr preferRelativeResize="0"/>
          <p:nvPr/>
        </p:nvPicPr>
        <p:blipFill>
          <a:blip r:embed="rId4">
            <a:alphaModFix/>
          </a:blip>
          <a:stretch>
            <a:fillRect/>
          </a:stretch>
        </p:blipFill>
        <p:spPr>
          <a:xfrm>
            <a:off x="792475" y="1658875"/>
            <a:ext cx="10165374" cy="4983674"/>
          </a:xfrm>
          <a:prstGeom prst="rect">
            <a:avLst/>
          </a:prstGeom>
          <a:noFill/>
          <a:ln>
            <a:noFill/>
          </a:ln>
        </p:spPr>
      </p:pic>
      <p:sp>
        <p:nvSpPr>
          <p:cNvPr id="208" name="Google Shape;208;p30"/>
          <p:cNvSpPr txBox="1">
            <a:spLocks noGrp="1"/>
          </p:cNvSpPr>
          <p:nvPr>
            <p:ph type="ctrTitle"/>
          </p:nvPr>
        </p:nvSpPr>
        <p:spPr>
          <a:xfrm>
            <a:off x="1524000" y="779490"/>
            <a:ext cx="9144000" cy="801972"/>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66666"/>
              <a:buFont typeface="Calibri"/>
              <a:buNone/>
            </a:pPr>
            <a:r>
              <a:rPr lang="en-US" sz="4000">
                <a:solidFill>
                  <a:srgbClr val="7F7F7F"/>
                </a:solidFill>
              </a:rPr>
              <a:t>UNC System Estimates: Undergraduate</a:t>
            </a:r>
            <a:br>
              <a:rPr lang="en-US" sz="4000">
                <a:solidFill>
                  <a:srgbClr val="7F7F7F"/>
                </a:solidFill>
              </a:rPr>
            </a:br>
            <a:r>
              <a:rPr lang="en-US" sz="2000">
                <a:solidFill>
                  <a:srgbClr val="7F7F7F"/>
                </a:solidFill>
              </a:rPr>
              <a:t>(Institutions with &gt;10K total enrollment)</a:t>
            </a:r>
            <a:endParaRPr sz="4000">
              <a:solidFill>
                <a:srgbClr val="7F7F7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4"/>
        <p:cNvGrpSpPr/>
        <p:nvPr/>
      </p:nvGrpSpPr>
      <p:grpSpPr>
        <a:xfrm>
          <a:off x="0" y="0"/>
          <a:ext cx="0" cy="0"/>
          <a:chOff x="0" y="0"/>
          <a:chExt cx="0" cy="0"/>
        </a:xfrm>
      </p:grpSpPr>
      <p:sp>
        <p:nvSpPr>
          <p:cNvPr id="85" name="Google Shape;85;p13"/>
          <p:cNvSpPr txBox="1"/>
          <p:nvPr/>
        </p:nvSpPr>
        <p:spPr>
          <a:xfrm>
            <a:off x="1524000" y="884159"/>
            <a:ext cx="9144000" cy="414444"/>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endParaRPr sz="3200" b="0" i="0" u="none" strike="noStrike" cap="none">
              <a:solidFill>
                <a:srgbClr val="7F7F7F"/>
              </a:solidFill>
              <a:latin typeface="Calibri"/>
              <a:ea typeface="Calibri"/>
              <a:cs typeface="Calibri"/>
              <a:sym typeface="Calibri"/>
            </a:endParaRPr>
          </a:p>
        </p:txBody>
      </p:sp>
      <p:sp>
        <p:nvSpPr>
          <p:cNvPr id="86" name="Google Shape;86;p13"/>
          <p:cNvSpPr txBox="1">
            <a:spLocks noGrp="1"/>
          </p:cNvSpPr>
          <p:nvPr>
            <p:ph type="ctrTitle"/>
          </p:nvPr>
        </p:nvSpPr>
        <p:spPr>
          <a:xfrm>
            <a:off x="1584960" y="438631"/>
            <a:ext cx="9144000" cy="967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6000"/>
              <a:buNone/>
            </a:pPr>
            <a:r>
              <a:rPr lang="en-US" sz="3200" b="0" i="0">
                <a:solidFill>
                  <a:srgbClr val="7F7F7F"/>
                </a:solidFill>
                <a:latin typeface="Arial"/>
                <a:ea typeface="Arial"/>
                <a:cs typeface="Arial"/>
                <a:sym typeface="Arial"/>
              </a:rPr>
              <a:t>Fall 20</a:t>
            </a:r>
            <a:r>
              <a:rPr lang="en-US" sz="3200">
                <a:solidFill>
                  <a:srgbClr val="7F7F7F"/>
                </a:solidFill>
                <a:latin typeface="Arial"/>
                <a:ea typeface="Arial"/>
                <a:cs typeface="Arial"/>
                <a:sym typeface="Arial"/>
              </a:rPr>
              <a:t>20</a:t>
            </a:r>
            <a:r>
              <a:rPr lang="en-US" sz="3200" b="0" i="0">
                <a:solidFill>
                  <a:srgbClr val="7F7F7F"/>
                </a:solidFill>
                <a:latin typeface="Arial"/>
                <a:ea typeface="Arial"/>
                <a:cs typeface="Arial"/>
                <a:sym typeface="Arial"/>
              </a:rPr>
              <a:t>-Fall 202</a:t>
            </a:r>
            <a:r>
              <a:rPr lang="en-US" sz="3200">
                <a:solidFill>
                  <a:srgbClr val="7F7F7F"/>
                </a:solidFill>
                <a:latin typeface="Arial"/>
                <a:ea typeface="Arial"/>
                <a:cs typeface="Arial"/>
                <a:sym typeface="Arial"/>
              </a:rPr>
              <a:t>2</a:t>
            </a:r>
            <a:r>
              <a:rPr lang="en-US" sz="3200" b="0" i="0">
                <a:solidFill>
                  <a:srgbClr val="7F7F7F"/>
                </a:solidFill>
                <a:latin typeface="Arial"/>
                <a:ea typeface="Arial"/>
                <a:cs typeface="Arial"/>
                <a:sym typeface="Arial"/>
              </a:rPr>
              <a:t> Total Headcount Enrollments</a:t>
            </a:r>
            <a:endParaRPr/>
          </a:p>
        </p:txBody>
      </p:sp>
      <p:pic>
        <p:nvPicPr>
          <p:cNvPr id="87" name="Google Shape;87;p13" title="Points scored"/>
          <p:cNvPicPr preferRelativeResize="0"/>
          <p:nvPr/>
        </p:nvPicPr>
        <p:blipFill>
          <a:blip r:embed="rId4">
            <a:alphaModFix/>
          </a:blip>
          <a:stretch>
            <a:fillRect/>
          </a:stretch>
        </p:blipFill>
        <p:spPr>
          <a:xfrm>
            <a:off x="980675" y="1775174"/>
            <a:ext cx="9209151" cy="4681325"/>
          </a:xfrm>
          <a:prstGeom prst="rect">
            <a:avLst/>
          </a:prstGeom>
          <a:noFill/>
          <a:ln>
            <a:noFill/>
          </a:ln>
        </p:spPr>
      </p:pic>
      <p:sp>
        <p:nvSpPr>
          <p:cNvPr id="88" name="Google Shape;88;p13"/>
          <p:cNvSpPr txBox="1"/>
          <p:nvPr/>
        </p:nvSpPr>
        <p:spPr>
          <a:xfrm>
            <a:off x="3126325" y="2248650"/>
            <a:ext cx="876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b="1">
                <a:solidFill>
                  <a:srgbClr val="0000FF"/>
                </a:solidFill>
                <a:latin typeface="Calibri"/>
                <a:ea typeface="Calibri"/>
                <a:cs typeface="Calibri"/>
                <a:sym typeface="Calibri"/>
              </a:rPr>
              <a:t>30,146</a:t>
            </a:r>
            <a:endParaRPr b="1">
              <a:solidFill>
                <a:srgbClr val="0000FF"/>
              </a:solidFill>
              <a:latin typeface="Calibri"/>
              <a:ea typeface="Calibri"/>
              <a:cs typeface="Calibri"/>
              <a:sym typeface="Calibri"/>
            </a:endParaRPr>
          </a:p>
        </p:txBody>
      </p:sp>
      <p:sp>
        <p:nvSpPr>
          <p:cNvPr id="89" name="Google Shape;89;p13"/>
          <p:cNvSpPr txBox="1"/>
          <p:nvPr/>
        </p:nvSpPr>
        <p:spPr>
          <a:xfrm>
            <a:off x="5463750" y="2248650"/>
            <a:ext cx="876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b="1">
                <a:solidFill>
                  <a:srgbClr val="0000FF"/>
                </a:solidFill>
                <a:latin typeface="Calibri"/>
                <a:ea typeface="Calibri"/>
                <a:cs typeface="Calibri"/>
                <a:sym typeface="Calibri"/>
              </a:rPr>
              <a:t>30,448</a:t>
            </a:r>
            <a:endParaRPr b="1">
              <a:solidFill>
                <a:srgbClr val="0000FF"/>
              </a:solidFill>
              <a:latin typeface="Calibri"/>
              <a:ea typeface="Calibri"/>
              <a:cs typeface="Calibri"/>
              <a:sym typeface="Calibri"/>
            </a:endParaRPr>
          </a:p>
        </p:txBody>
      </p:sp>
      <p:sp>
        <p:nvSpPr>
          <p:cNvPr id="90" name="Google Shape;90;p13"/>
          <p:cNvSpPr txBox="1"/>
          <p:nvPr/>
        </p:nvSpPr>
        <p:spPr>
          <a:xfrm>
            <a:off x="7958450" y="2308600"/>
            <a:ext cx="1004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b="1">
                <a:solidFill>
                  <a:srgbClr val="0000FF"/>
                </a:solidFill>
                <a:latin typeface="Calibri"/>
                <a:ea typeface="Calibri"/>
                <a:cs typeface="Calibri"/>
                <a:sym typeface="Calibri"/>
              </a:rPr>
              <a:t>29,551</a:t>
            </a:r>
            <a:endParaRPr b="1">
              <a:solidFill>
                <a:srgbClr val="0000FF"/>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2"/>
        <p:cNvGrpSpPr/>
        <p:nvPr/>
      </p:nvGrpSpPr>
      <p:grpSpPr>
        <a:xfrm>
          <a:off x="0" y="0"/>
          <a:ext cx="0" cy="0"/>
          <a:chOff x="0" y="0"/>
          <a:chExt cx="0" cy="0"/>
        </a:xfrm>
      </p:grpSpPr>
      <p:sp>
        <p:nvSpPr>
          <p:cNvPr id="213" name="Google Shape;213;p31"/>
          <p:cNvSpPr txBox="1">
            <a:spLocks noGrp="1"/>
          </p:cNvSpPr>
          <p:nvPr>
            <p:ph type="ctrTitle"/>
          </p:nvPr>
        </p:nvSpPr>
        <p:spPr>
          <a:xfrm>
            <a:off x="1524000" y="815017"/>
            <a:ext cx="9144000" cy="7887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66666"/>
              <a:buFont typeface="Calibri"/>
              <a:buNone/>
            </a:pPr>
            <a:r>
              <a:rPr lang="en-US" sz="4000">
                <a:solidFill>
                  <a:srgbClr val="7F7F7F"/>
                </a:solidFill>
              </a:rPr>
              <a:t>UNC System Estimates: Total Headcount</a:t>
            </a:r>
            <a:br>
              <a:rPr lang="en-US" sz="4000">
                <a:solidFill>
                  <a:srgbClr val="7F7F7F"/>
                </a:solidFill>
              </a:rPr>
            </a:br>
            <a:r>
              <a:rPr lang="en-US" sz="2000">
                <a:solidFill>
                  <a:srgbClr val="7F7F7F"/>
                </a:solidFill>
              </a:rPr>
              <a:t>(Institutions with &gt;10K total enrollment)</a:t>
            </a:r>
            <a:endParaRPr sz="4000">
              <a:solidFill>
                <a:srgbClr val="7F7F7F"/>
              </a:solidFill>
            </a:endParaRPr>
          </a:p>
        </p:txBody>
      </p:sp>
      <p:pic>
        <p:nvPicPr>
          <p:cNvPr id="214" name="Google Shape;214;p31" title="Points scored"/>
          <p:cNvPicPr preferRelativeResize="0"/>
          <p:nvPr/>
        </p:nvPicPr>
        <p:blipFill>
          <a:blip r:embed="rId4">
            <a:alphaModFix/>
          </a:blip>
          <a:stretch>
            <a:fillRect/>
          </a:stretch>
        </p:blipFill>
        <p:spPr>
          <a:xfrm>
            <a:off x="750225" y="1669650"/>
            <a:ext cx="10553775" cy="509224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8"/>
        <p:cNvGrpSpPr/>
        <p:nvPr/>
      </p:nvGrpSpPr>
      <p:grpSpPr>
        <a:xfrm>
          <a:off x="0" y="0"/>
          <a:ext cx="0" cy="0"/>
          <a:chOff x="0" y="0"/>
          <a:chExt cx="0" cy="0"/>
        </a:xfrm>
      </p:grpSpPr>
      <p:sp>
        <p:nvSpPr>
          <p:cNvPr id="219" name="Google Shape;219;p32"/>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50000"/>
              <a:buFont typeface="Calibri"/>
              <a:buNone/>
            </a:pPr>
            <a:r>
              <a:rPr lang="en-US" sz="4000">
                <a:solidFill>
                  <a:srgbClr val="7F7F7F"/>
                </a:solidFill>
              </a:rPr>
              <a:t>Impact of a decline in enrollment</a:t>
            </a:r>
            <a:endParaRPr/>
          </a:p>
        </p:txBody>
      </p:sp>
      <p:sp>
        <p:nvSpPr>
          <p:cNvPr id="220" name="Google Shape;220;p32"/>
          <p:cNvSpPr txBox="1"/>
          <p:nvPr/>
        </p:nvSpPr>
        <p:spPr>
          <a:xfrm>
            <a:off x="1234950" y="2241444"/>
            <a:ext cx="9722100" cy="1862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300" i="1"/>
              <a:t>Financial implications are still being determined and there are several factors that impact funding. While some early estimates have been talked about, it’s important to remember that the funding considerations include enrollment as well as other performance measures where we’ve done really well! More information will be provided as it is available. </a:t>
            </a:r>
            <a:endParaRPr sz="2300"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50000"/>
              <a:buFont typeface="Calibri"/>
              <a:buNone/>
            </a:pPr>
            <a:r>
              <a:rPr lang="en-US" sz="4000">
                <a:solidFill>
                  <a:srgbClr val="7F7F7F"/>
                </a:solidFill>
              </a:rPr>
              <a:t>How can faculty support enrollment?</a:t>
            </a:r>
            <a:endParaRPr/>
          </a:p>
        </p:txBody>
      </p:sp>
      <p:sp>
        <p:nvSpPr>
          <p:cNvPr id="226" name="Google Shape;226;p33"/>
          <p:cNvSpPr txBox="1"/>
          <p:nvPr/>
        </p:nvSpPr>
        <p:spPr>
          <a:xfrm>
            <a:off x="1234950" y="2292469"/>
            <a:ext cx="9722100" cy="3632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300" i="1"/>
              <a:t>Enrollment is everyone’s business.</a:t>
            </a:r>
            <a:endParaRPr sz="2300" i="1"/>
          </a:p>
          <a:p>
            <a:pPr marL="0" marR="0" lvl="0" indent="0" algn="l" rtl="0">
              <a:lnSpc>
                <a:spcPct val="100000"/>
              </a:lnSpc>
              <a:spcBef>
                <a:spcPts val="0"/>
              </a:spcBef>
              <a:spcAft>
                <a:spcPts val="0"/>
              </a:spcAft>
              <a:buNone/>
            </a:pPr>
            <a:endParaRPr sz="2300"/>
          </a:p>
          <a:p>
            <a:pPr marL="457200" marR="0" lvl="0" indent="-374650" algn="l" rtl="0">
              <a:lnSpc>
                <a:spcPct val="100000"/>
              </a:lnSpc>
              <a:spcBef>
                <a:spcPts val="0"/>
              </a:spcBef>
              <a:spcAft>
                <a:spcPts val="0"/>
              </a:spcAft>
              <a:buSzPts val="2300"/>
              <a:buChar char="●"/>
            </a:pPr>
            <a:r>
              <a:rPr lang="en-US" sz="2300"/>
              <a:t>Examine and adjust seat capacities in critical courses.</a:t>
            </a:r>
            <a:endParaRPr sz="2300"/>
          </a:p>
          <a:p>
            <a:pPr marL="457200" marR="0" lvl="0" indent="-374650" algn="l" rtl="0">
              <a:lnSpc>
                <a:spcPct val="100000"/>
              </a:lnSpc>
              <a:spcBef>
                <a:spcPts val="0"/>
              </a:spcBef>
              <a:spcAft>
                <a:spcPts val="0"/>
              </a:spcAft>
              <a:buSzPts val="2300"/>
              <a:buChar char="●"/>
            </a:pPr>
            <a:r>
              <a:rPr lang="en-US" sz="2300"/>
              <a:t>Encourage students to take 15 hours. </a:t>
            </a:r>
            <a:endParaRPr sz="2300"/>
          </a:p>
          <a:p>
            <a:pPr marL="457200" marR="0" lvl="0" indent="-374650" algn="l" rtl="0">
              <a:lnSpc>
                <a:spcPct val="100000"/>
              </a:lnSpc>
              <a:spcBef>
                <a:spcPts val="0"/>
              </a:spcBef>
              <a:spcAft>
                <a:spcPts val="0"/>
              </a:spcAft>
              <a:buSzPts val="2300"/>
              <a:buChar char="●"/>
            </a:pPr>
            <a:r>
              <a:rPr lang="en-US" sz="2300"/>
              <a:t>Utilize summer and second half term to increase opportunities for students to progress.</a:t>
            </a:r>
            <a:endParaRPr sz="2300"/>
          </a:p>
          <a:p>
            <a:pPr marL="457200" marR="0" lvl="0" indent="0" algn="l" rtl="0">
              <a:lnSpc>
                <a:spcPct val="100000"/>
              </a:lnSpc>
              <a:spcBef>
                <a:spcPts val="0"/>
              </a:spcBef>
              <a:spcAft>
                <a:spcPts val="0"/>
              </a:spcAft>
              <a:buNone/>
            </a:pPr>
            <a:endParaRPr sz="2300"/>
          </a:p>
          <a:p>
            <a:pPr marL="0" marR="0" lvl="0" indent="0" algn="l" rtl="0">
              <a:lnSpc>
                <a:spcPct val="100000"/>
              </a:lnSpc>
              <a:spcBef>
                <a:spcPts val="0"/>
              </a:spcBef>
              <a:spcAft>
                <a:spcPts val="0"/>
              </a:spcAft>
              <a:buNone/>
            </a:pPr>
            <a:r>
              <a:rPr lang="en-US" sz="2300"/>
              <a:t>***Please volunteer to support recruitment activities! Prospective students/families want to hear about academic programs - our majors, resources, and outcomes - and they want to hear from our faculty. </a:t>
            </a:r>
            <a:endParaRPr sz="23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0"/>
        <p:cNvGrpSpPr/>
        <p:nvPr/>
      </p:nvGrpSpPr>
      <p:grpSpPr>
        <a:xfrm>
          <a:off x="0" y="0"/>
          <a:ext cx="0" cy="0"/>
          <a:chOff x="0" y="0"/>
          <a:chExt cx="0" cy="0"/>
        </a:xfrm>
      </p:grpSpPr>
      <p:sp>
        <p:nvSpPr>
          <p:cNvPr id="231" name="Google Shape;231;p34"/>
          <p:cNvSpPr txBox="1">
            <a:spLocks noGrp="1"/>
          </p:cNvSpPr>
          <p:nvPr>
            <p:ph type="ctrTitle"/>
          </p:nvPr>
        </p:nvSpPr>
        <p:spPr>
          <a:xfrm>
            <a:off x="1524000" y="749508"/>
            <a:ext cx="9144000" cy="846943"/>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66666"/>
              <a:buFont typeface="Calibri"/>
              <a:buNone/>
            </a:pPr>
            <a:r>
              <a:rPr lang="en-US" sz="4000">
                <a:solidFill>
                  <a:srgbClr val="7F7F7F"/>
                </a:solidFill>
              </a:rPr>
              <a:t>UNC System Estimates: Graduate</a:t>
            </a:r>
            <a:br>
              <a:rPr lang="en-US" sz="4000">
                <a:solidFill>
                  <a:srgbClr val="7F7F7F"/>
                </a:solidFill>
              </a:rPr>
            </a:br>
            <a:r>
              <a:rPr lang="en-US" sz="2000">
                <a:solidFill>
                  <a:srgbClr val="7F7F7F"/>
                </a:solidFill>
              </a:rPr>
              <a:t>(Institutions with &gt;10K total enrollment)</a:t>
            </a:r>
            <a:endParaRPr sz="4000">
              <a:solidFill>
                <a:srgbClr val="7F7F7F"/>
              </a:solidFill>
            </a:endParaRPr>
          </a:p>
        </p:txBody>
      </p:sp>
      <p:pic>
        <p:nvPicPr>
          <p:cNvPr id="232" name="Google Shape;232;p34" title="Points scored"/>
          <p:cNvPicPr preferRelativeResize="0"/>
          <p:nvPr/>
        </p:nvPicPr>
        <p:blipFill>
          <a:blip r:embed="rId4">
            <a:alphaModFix/>
          </a:blip>
          <a:stretch>
            <a:fillRect/>
          </a:stretch>
        </p:blipFill>
        <p:spPr>
          <a:xfrm>
            <a:off x="1056200" y="1667775"/>
            <a:ext cx="9706926" cy="503687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6"/>
        <p:cNvGrpSpPr/>
        <p:nvPr/>
      </p:nvGrpSpPr>
      <p:grpSpPr>
        <a:xfrm>
          <a:off x="0" y="0"/>
          <a:ext cx="0" cy="0"/>
          <a:chOff x="0" y="0"/>
          <a:chExt cx="0" cy="0"/>
        </a:xfrm>
      </p:grpSpPr>
      <p:sp>
        <p:nvSpPr>
          <p:cNvPr id="237" name="Google Shape;237;p35"/>
          <p:cNvSpPr txBox="1">
            <a:spLocks noGrp="1"/>
          </p:cNvSpPr>
          <p:nvPr>
            <p:ph type="ctrTitle"/>
          </p:nvPr>
        </p:nvSpPr>
        <p:spPr>
          <a:xfrm>
            <a:off x="1524000" y="862149"/>
            <a:ext cx="9144000" cy="661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Graduate Degrees Awarded</a:t>
            </a:r>
            <a:endParaRPr/>
          </a:p>
        </p:txBody>
      </p:sp>
      <p:pic>
        <p:nvPicPr>
          <p:cNvPr id="238" name="Google Shape;238;p35"/>
          <p:cNvPicPr preferRelativeResize="0"/>
          <p:nvPr/>
        </p:nvPicPr>
        <p:blipFill>
          <a:blip r:embed="rId4">
            <a:alphaModFix/>
          </a:blip>
          <a:stretch>
            <a:fillRect/>
          </a:stretch>
        </p:blipFill>
        <p:spPr>
          <a:xfrm>
            <a:off x="2799463" y="1780525"/>
            <a:ext cx="6593082" cy="46093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2"/>
        <p:cNvGrpSpPr/>
        <p:nvPr/>
      </p:nvGrpSpPr>
      <p:grpSpPr>
        <a:xfrm>
          <a:off x="0" y="0"/>
          <a:ext cx="0" cy="0"/>
          <a:chOff x="0" y="0"/>
          <a:chExt cx="0" cy="0"/>
        </a:xfrm>
      </p:grpSpPr>
      <p:graphicFrame>
        <p:nvGraphicFramePr>
          <p:cNvPr id="243" name="Google Shape;243;p36"/>
          <p:cNvGraphicFramePr/>
          <p:nvPr/>
        </p:nvGraphicFramePr>
        <p:xfrm>
          <a:off x="3148013" y="1375960"/>
          <a:ext cx="3000000" cy="3000000"/>
        </p:xfrm>
        <a:graphic>
          <a:graphicData uri="http://schemas.openxmlformats.org/drawingml/2006/table">
            <a:tbl>
              <a:tblPr>
                <a:noFill/>
                <a:tableStyleId>{714A0D52-449A-4757-A79C-F276DCAB4211}</a:tableStyleId>
              </a:tblPr>
              <a:tblGrid>
                <a:gridCol w="2107350">
                  <a:extLst>
                    <a:ext uri="{9D8B030D-6E8A-4147-A177-3AD203B41FA5}">
                      <a16:colId xmlns:a16="http://schemas.microsoft.com/office/drawing/2014/main" val="20000"/>
                    </a:ext>
                  </a:extLst>
                </a:gridCol>
                <a:gridCol w="2107350">
                  <a:extLst>
                    <a:ext uri="{9D8B030D-6E8A-4147-A177-3AD203B41FA5}">
                      <a16:colId xmlns:a16="http://schemas.microsoft.com/office/drawing/2014/main" val="20001"/>
                    </a:ext>
                  </a:extLst>
                </a:gridCol>
                <a:gridCol w="1937825">
                  <a:extLst>
                    <a:ext uri="{9D8B030D-6E8A-4147-A177-3AD203B41FA5}">
                      <a16:colId xmlns:a16="http://schemas.microsoft.com/office/drawing/2014/main" val="20002"/>
                    </a:ext>
                  </a:extLst>
                </a:gridCol>
              </a:tblGrid>
              <a:tr h="385575">
                <a:tc>
                  <a:txBody>
                    <a:bodyPr/>
                    <a:lstStyle/>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US" b="1"/>
                        <a:t>2022</a:t>
                      </a:r>
                      <a:endParaRPr b="1"/>
                    </a:p>
                  </a:txBody>
                  <a:tcPr marL="91425" marR="91425" marT="91425" marB="91425"/>
                </a:tc>
                <a:tc>
                  <a:txBody>
                    <a:bodyPr/>
                    <a:lstStyle/>
                    <a:p>
                      <a:pPr marL="0" lvl="0" indent="0" algn="ctr" rtl="0">
                        <a:spcBef>
                          <a:spcPts val="0"/>
                        </a:spcBef>
                        <a:spcAft>
                          <a:spcPts val="0"/>
                        </a:spcAft>
                        <a:buNone/>
                      </a:pPr>
                      <a:r>
                        <a:rPr lang="en-US" b="1"/>
                        <a:t>2021</a:t>
                      </a:r>
                      <a:endParaRPr b="1"/>
                    </a:p>
                  </a:txBody>
                  <a:tcPr marL="91425" marR="91425" marT="91425" marB="91425"/>
                </a:tc>
                <a:extLst>
                  <a:ext uri="{0D108BD9-81ED-4DB2-BD59-A6C34878D82A}">
                    <a16:rowId xmlns:a16="http://schemas.microsoft.com/office/drawing/2014/main" val="10000"/>
                  </a:ext>
                </a:extLst>
              </a:tr>
              <a:tr h="368075">
                <a:tc>
                  <a:txBody>
                    <a:bodyPr/>
                    <a:lstStyle/>
                    <a:p>
                      <a:pPr marL="0" lvl="0" indent="0" algn="l" rtl="0">
                        <a:lnSpc>
                          <a:spcPct val="75000"/>
                        </a:lnSpc>
                        <a:spcBef>
                          <a:spcPts val="0"/>
                        </a:spcBef>
                        <a:spcAft>
                          <a:spcPts val="0"/>
                        </a:spcAft>
                        <a:buClr>
                          <a:schemeClr val="dk1"/>
                        </a:buClr>
                        <a:buSzPts val="1100"/>
                        <a:buFont typeface="Arial"/>
                        <a:buNone/>
                      </a:pPr>
                      <a:r>
                        <a:rPr lang="en-US" sz="1200">
                          <a:solidFill>
                            <a:schemeClr val="dk1"/>
                          </a:solidFill>
                        </a:rPr>
                        <a:t>Graduate Enrollment</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6,090</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6,332</a:t>
                      </a:r>
                      <a:endParaRPr sz="1200"/>
                    </a:p>
                  </a:txBody>
                  <a:tcPr marL="91425" marR="91425" marT="91425" marB="91425"/>
                </a:tc>
                <a:extLst>
                  <a:ext uri="{0D108BD9-81ED-4DB2-BD59-A6C34878D82A}">
                    <a16:rowId xmlns:a16="http://schemas.microsoft.com/office/drawing/2014/main" val="10001"/>
                  </a:ext>
                </a:extLst>
              </a:tr>
              <a:tr h="368075">
                <a:tc>
                  <a:txBody>
                    <a:bodyPr/>
                    <a:lstStyle/>
                    <a:p>
                      <a:pPr marL="0" lvl="0" indent="0" algn="l" rtl="0">
                        <a:lnSpc>
                          <a:spcPct val="75000"/>
                        </a:lnSpc>
                        <a:spcBef>
                          <a:spcPts val="0"/>
                        </a:spcBef>
                        <a:spcAft>
                          <a:spcPts val="0"/>
                        </a:spcAft>
                        <a:buClr>
                          <a:schemeClr val="dk1"/>
                        </a:buClr>
                        <a:buSzPts val="1100"/>
                        <a:buFont typeface="Arial"/>
                        <a:buNone/>
                      </a:pPr>
                      <a:r>
                        <a:rPr lang="en-US" sz="1200">
                          <a:solidFill>
                            <a:schemeClr val="dk1"/>
                          </a:solidFill>
                        </a:rPr>
                        <a:t>% of University Enrollment</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21%</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21%</a:t>
                      </a:r>
                      <a:endParaRPr sz="1200"/>
                    </a:p>
                  </a:txBody>
                  <a:tcPr marL="91425" marR="91425" marT="91425" marB="91425"/>
                </a:tc>
                <a:extLst>
                  <a:ext uri="{0D108BD9-81ED-4DB2-BD59-A6C34878D82A}">
                    <a16:rowId xmlns:a16="http://schemas.microsoft.com/office/drawing/2014/main" val="10002"/>
                  </a:ext>
                </a:extLst>
              </a:tr>
              <a:tr h="368075">
                <a:tc>
                  <a:txBody>
                    <a:bodyPr/>
                    <a:lstStyle/>
                    <a:p>
                      <a:pPr marL="0" lvl="0" indent="0" algn="l" rtl="0">
                        <a:lnSpc>
                          <a:spcPct val="75000"/>
                        </a:lnSpc>
                        <a:spcBef>
                          <a:spcPts val="0"/>
                        </a:spcBef>
                        <a:spcAft>
                          <a:spcPts val="0"/>
                        </a:spcAft>
                        <a:buNone/>
                      </a:pPr>
                      <a:r>
                        <a:rPr lang="en-US" sz="1200">
                          <a:solidFill>
                            <a:schemeClr val="dk1"/>
                          </a:solidFill>
                        </a:rPr>
                        <a:t>Student Credit Hours</a:t>
                      </a:r>
                      <a:endParaRPr sz="1200">
                        <a:solidFill>
                          <a:schemeClr val="dk1"/>
                        </a:solidFill>
                      </a:endParaRPr>
                    </a:p>
                  </a:txBody>
                  <a:tcPr marL="91425" marR="91425" marT="91425" marB="91425"/>
                </a:tc>
                <a:tc>
                  <a:txBody>
                    <a:bodyPr/>
                    <a:lstStyle/>
                    <a:p>
                      <a:pPr marL="0" lvl="0" indent="0" algn="ctr" rtl="0">
                        <a:lnSpc>
                          <a:spcPct val="75000"/>
                        </a:lnSpc>
                        <a:spcBef>
                          <a:spcPts val="0"/>
                        </a:spcBef>
                        <a:spcAft>
                          <a:spcPts val="0"/>
                        </a:spcAft>
                        <a:buNone/>
                      </a:pPr>
                      <a:r>
                        <a:rPr lang="en-US" sz="1200"/>
                        <a:t>45,605 (</a:t>
                      </a:r>
                      <a:r>
                        <a:rPr lang="en-US" sz="1200" b="1" i="1">
                          <a:solidFill>
                            <a:srgbClr val="1155CC"/>
                          </a:solidFill>
                        </a:rPr>
                        <a:t>+352</a:t>
                      </a:r>
                      <a:r>
                        <a:rPr lang="en-US" sz="1200"/>
                        <a:t>)</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45,253</a:t>
                      </a:r>
                      <a:endParaRPr sz="1200"/>
                    </a:p>
                  </a:txBody>
                  <a:tcPr marL="91425" marR="91425" marT="91425" marB="91425"/>
                </a:tc>
                <a:extLst>
                  <a:ext uri="{0D108BD9-81ED-4DB2-BD59-A6C34878D82A}">
                    <a16:rowId xmlns:a16="http://schemas.microsoft.com/office/drawing/2014/main" val="10003"/>
                  </a:ext>
                </a:extLst>
              </a:tr>
              <a:tr h="368075">
                <a:tc>
                  <a:txBody>
                    <a:bodyPr/>
                    <a:lstStyle/>
                    <a:p>
                      <a:pPr marL="0" lvl="0" indent="0" algn="l" rtl="0">
                        <a:lnSpc>
                          <a:spcPct val="75000"/>
                        </a:lnSpc>
                        <a:spcBef>
                          <a:spcPts val="0"/>
                        </a:spcBef>
                        <a:spcAft>
                          <a:spcPts val="0"/>
                        </a:spcAft>
                        <a:buNone/>
                      </a:pPr>
                      <a:r>
                        <a:rPr lang="en-US" sz="1200">
                          <a:solidFill>
                            <a:schemeClr val="dk1"/>
                          </a:solidFill>
                        </a:rPr>
                        <a:t>Total New</a:t>
                      </a:r>
                      <a:endParaRPr sz="1200">
                        <a:solidFill>
                          <a:schemeClr val="dk1"/>
                        </a:solidFill>
                      </a:endParaRPr>
                    </a:p>
                  </a:txBody>
                  <a:tcPr marL="91425" marR="91425" marT="91425" marB="91425"/>
                </a:tc>
                <a:tc>
                  <a:txBody>
                    <a:bodyPr/>
                    <a:lstStyle/>
                    <a:p>
                      <a:pPr marL="0" lvl="0" indent="0" algn="ctr" rtl="0">
                        <a:lnSpc>
                          <a:spcPct val="75000"/>
                        </a:lnSpc>
                        <a:spcBef>
                          <a:spcPts val="0"/>
                        </a:spcBef>
                        <a:spcAft>
                          <a:spcPts val="0"/>
                        </a:spcAft>
                        <a:buNone/>
                      </a:pPr>
                      <a:r>
                        <a:rPr lang="en-US" sz="1200"/>
                        <a:t>2,441</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2,577 (</a:t>
                      </a:r>
                      <a:r>
                        <a:rPr lang="en-US" sz="1200" i="1"/>
                        <a:t>2,201 in “19</a:t>
                      </a:r>
                      <a:r>
                        <a:rPr lang="en-US" sz="1200"/>
                        <a:t>)</a:t>
                      </a:r>
                      <a:endParaRPr sz="1200"/>
                    </a:p>
                  </a:txBody>
                  <a:tcPr marL="91425" marR="91425" marT="91425" marB="91425"/>
                </a:tc>
                <a:extLst>
                  <a:ext uri="{0D108BD9-81ED-4DB2-BD59-A6C34878D82A}">
                    <a16:rowId xmlns:a16="http://schemas.microsoft.com/office/drawing/2014/main" val="10004"/>
                  </a:ext>
                </a:extLst>
              </a:tr>
              <a:tr h="368075">
                <a:tc>
                  <a:txBody>
                    <a:bodyPr/>
                    <a:lstStyle/>
                    <a:p>
                      <a:pPr marL="0" lvl="0" indent="0" algn="l" rtl="0">
                        <a:lnSpc>
                          <a:spcPct val="75000"/>
                        </a:lnSpc>
                        <a:spcBef>
                          <a:spcPts val="0"/>
                        </a:spcBef>
                        <a:spcAft>
                          <a:spcPts val="0"/>
                        </a:spcAft>
                        <a:buNone/>
                      </a:pPr>
                      <a:r>
                        <a:rPr lang="en-US" sz="1200">
                          <a:solidFill>
                            <a:schemeClr val="dk1"/>
                          </a:solidFill>
                        </a:rPr>
                        <a:t>Total Continuing</a:t>
                      </a:r>
                      <a:endParaRPr sz="1200">
                        <a:solidFill>
                          <a:schemeClr val="dk1"/>
                        </a:solidFill>
                      </a:endParaRPr>
                    </a:p>
                  </a:txBody>
                  <a:tcPr marL="91425" marR="91425" marT="91425" marB="91425"/>
                </a:tc>
                <a:tc>
                  <a:txBody>
                    <a:bodyPr/>
                    <a:lstStyle/>
                    <a:p>
                      <a:pPr marL="0" lvl="0" indent="0" algn="ctr" rtl="0">
                        <a:lnSpc>
                          <a:spcPct val="75000"/>
                        </a:lnSpc>
                        <a:spcBef>
                          <a:spcPts val="0"/>
                        </a:spcBef>
                        <a:spcAft>
                          <a:spcPts val="0"/>
                        </a:spcAft>
                        <a:buNone/>
                      </a:pPr>
                      <a:r>
                        <a:rPr lang="en-US" sz="1200"/>
                        <a:t>3,649</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3,755 (</a:t>
                      </a:r>
                      <a:r>
                        <a:rPr lang="en-US" sz="1200" i="1"/>
                        <a:t>3,344 in “19</a:t>
                      </a:r>
                      <a:r>
                        <a:rPr lang="en-US" sz="1200"/>
                        <a:t>)</a:t>
                      </a:r>
                      <a:endParaRPr sz="1200"/>
                    </a:p>
                  </a:txBody>
                  <a:tcPr marL="91425" marR="91425" marT="91425" marB="91425"/>
                </a:tc>
                <a:extLst>
                  <a:ext uri="{0D108BD9-81ED-4DB2-BD59-A6C34878D82A}">
                    <a16:rowId xmlns:a16="http://schemas.microsoft.com/office/drawing/2014/main" val="10005"/>
                  </a:ext>
                </a:extLst>
              </a:tr>
              <a:tr h="368075">
                <a:tc>
                  <a:txBody>
                    <a:bodyPr/>
                    <a:lstStyle/>
                    <a:p>
                      <a:pPr marL="0" lvl="0" indent="0" algn="l" rtl="0">
                        <a:lnSpc>
                          <a:spcPct val="75000"/>
                        </a:lnSpc>
                        <a:spcBef>
                          <a:spcPts val="0"/>
                        </a:spcBef>
                        <a:spcAft>
                          <a:spcPts val="0"/>
                        </a:spcAft>
                        <a:buClr>
                          <a:schemeClr val="dk1"/>
                        </a:buClr>
                        <a:buSzPts val="1100"/>
                        <a:buFont typeface="Arial"/>
                        <a:buNone/>
                      </a:pPr>
                      <a:r>
                        <a:rPr lang="en-US" sz="1200">
                          <a:solidFill>
                            <a:schemeClr val="dk1"/>
                          </a:solidFill>
                        </a:rPr>
                        <a:t>Doctoral-Research</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978</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1,013</a:t>
                      </a:r>
                      <a:endParaRPr sz="1200"/>
                    </a:p>
                  </a:txBody>
                  <a:tcPr marL="91425" marR="91425" marT="91425" marB="91425"/>
                </a:tc>
                <a:extLst>
                  <a:ext uri="{0D108BD9-81ED-4DB2-BD59-A6C34878D82A}">
                    <a16:rowId xmlns:a16="http://schemas.microsoft.com/office/drawing/2014/main" val="10006"/>
                  </a:ext>
                </a:extLst>
              </a:tr>
              <a:tr h="368075">
                <a:tc>
                  <a:txBody>
                    <a:bodyPr/>
                    <a:lstStyle/>
                    <a:p>
                      <a:pPr marL="0" lvl="0" indent="0" algn="l" rtl="0">
                        <a:lnSpc>
                          <a:spcPct val="75000"/>
                        </a:lnSpc>
                        <a:spcBef>
                          <a:spcPts val="0"/>
                        </a:spcBef>
                        <a:spcAft>
                          <a:spcPts val="0"/>
                        </a:spcAft>
                        <a:buNone/>
                      </a:pPr>
                      <a:r>
                        <a:rPr lang="en-US" sz="1200"/>
                        <a:t>Doctoral-Professional</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142</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114</a:t>
                      </a:r>
                      <a:endParaRPr sz="1200"/>
                    </a:p>
                  </a:txBody>
                  <a:tcPr marL="91425" marR="91425" marT="91425" marB="91425"/>
                </a:tc>
                <a:extLst>
                  <a:ext uri="{0D108BD9-81ED-4DB2-BD59-A6C34878D82A}">
                    <a16:rowId xmlns:a16="http://schemas.microsoft.com/office/drawing/2014/main" val="10007"/>
                  </a:ext>
                </a:extLst>
              </a:tr>
              <a:tr h="368075">
                <a:tc>
                  <a:txBody>
                    <a:bodyPr/>
                    <a:lstStyle/>
                    <a:p>
                      <a:pPr marL="0" lvl="0" indent="0" algn="l" rtl="0">
                        <a:lnSpc>
                          <a:spcPct val="75000"/>
                        </a:lnSpc>
                        <a:spcBef>
                          <a:spcPts val="0"/>
                        </a:spcBef>
                        <a:spcAft>
                          <a:spcPts val="0"/>
                        </a:spcAft>
                        <a:buNone/>
                      </a:pPr>
                      <a:r>
                        <a:rPr lang="en-US" sz="1200"/>
                        <a:t>Master’s</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3,854</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3,956</a:t>
                      </a:r>
                      <a:endParaRPr sz="1200"/>
                    </a:p>
                  </a:txBody>
                  <a:tcPr marL="91425" marR="91425" marT="91425" marB="91425"/>
                </a:tc>
                <a:extLst>
                  <a:ext uri="{0D108BD9-81ED-4DB2-BD59-A6C34878D82A}">
                    <a16:rowId xmlns:a16="http://schemas.microsoft.com/office/drawing/2014/main" val="10008"/>
                  </a:ext>
                </a:extLst>
              </a:tr>
              <a:tr h="368075">
                <a:tc>
                  <a:txBody>
                    <a:bodyPr/>
                    <a:lstStyle/>
                    <a:p>
                      <a:pPr marL="0" lvl="0" indent="0" algn="l" rtl="0">
                        <a:lnSpc>
                          <a:spcPct val="75000"/>
                        </a:lnSpc>
                        <a:spcBef>
                          <a:spcPts val="0"/>
                        </a:spcBef>
                        <a:spcAft>
                          <a:spcPts val="0"/>
                        </a:spcAft>
                        <a:buNone/>
                      </a:pPr>
                      <a:r>
                        <a:rPr lang="en-US" sz="1200"/>
                        <a:t>Certificates</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842</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959</a:t>
                      </a:r>
                      <a:endParaRPr sz="1200"/>
                    </a:p>
                  </a:txBody>
                  <a:tcPr marL="91425" marR="91425" marT="91425" marB="91425"/>
                </a:tc>
                <a:extLst>
                  <a:ext uri="{0D108BD9-81ED-4DB2-BD59-A6C34878D82A}">
                    <a16:rowId xmlns:a16="http://schemas.microsoft.com/office/drawing/2014/main" val="10009"/>
                  </a:ext>
                </a:extLst>
              </a:tr>
              <a:tr h="368075">
                <a:tc>
                  <a:txBody>
                    <a:bodyPr/>
                    <a:lstStyle/>
                    <a:p>
                      <a:pPr marL="0" lvl="0" indent="0" algn="l" rtl="0">
                        <a:lnSpc>
                          <a:spcPct val="75000"/>
                        </a:lnSpc>
                        <a:spcBef>
                          <a:spcPts val="0"/>
                        </a:spcBef>
                        <a:spcAft>
                          <a:spcPts val="0"/>
                        </a:spcAft>
                        <a:buNone/>
                      </a:pPr>
                      <a:r>
                        <a:rPr lang="en-US" sz="1200"/>
                        <a:t>Post-Master’s Certificates</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72</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78</a:t>
                      </a:r>
                      <a:endParaRPr sz="1200"/>
                    </a:p>
                  </a:txBody>
                  <a:tcPr marL="91425" marR="91425" marT="91425" marB="91425"/>
                </a:tc>
                <a:extLst>
                  <a:ext uri="{0D108BD9-81ED-4DB2-BD59-A6C34878D82A}">
                    <a16:rowId xmlns:a16="http://schemas.microsoft.com/office/drawing/2014/main" val="10010"/>
                  </a:ext>
                </a:extLst>
              </a:tr>
              <a:tr h="368075">
                <a:tc>
                  <a:txBody>
                    <a:bodyPr/>
                    <a:lstStyle/>
                    <a:p>
                      <a:pPr marL="0" lvl="0" indent="0" algn="l" rtl="0">
                        <a:lnSpc>
                          <a:spcPct val="75000"/>
                        </a:lnSpc>
                        <a:spcBef>
                          <a:spcPts val="0"/>
                        </a:spcBef>
                        <a:spcAft>
                          <a:spcPts val="0"/>
                        </a:spcAft>
                        <a:buNone/>
                      </a:pPr>
                      <a:r>
                        <a:rPr lang="en-US" sz="1200"/>
                        <a:t>Post-bacs</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202</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212</a:t>
                      </a:r>
                      <a:endParaRPr sz="1200"/>
                    </a:p>
                  </a:txBody>
                  <a:tcPr marL="91425" marR="91425" marT="91425" marB="91425"/>
                </a:tc>
                <a:extLst>
                  <a:ext uri="{0D108BD9-81ED-4DB2-BD59-A6C34878D82A}">
                    <a16:rowId xmlns:a16="http://schemas.microsoft.com/office/drawing/2014/main" val="10011"/>
                  </a:ext>
                </a:extLst>
              </a:tr>
              <a:tr h="368075">
                <a:tc>
                  <a:txBody>
                    <a:bodyPr/>
                    <a:lstStyle/>
                    <a:p>
                      <a:pPr marL="0" lvl="0" indent="0" algn="l" rtl="0">
                        <a:lnSpc>
                          <a:spcPct val="75000"/>
                        </a:lnSpc>
                        <a:spcBef>
                          <a:spcPts val="0"/>
                        </a:spcBef>
                        <a:spcAft>
                          <a:spcPts val="0"/>
                        </a:spcAft>
                        <a:buNone/>
                      </a:pPr>
                      <a:r>
                        <a:rPr lang="en-US" sz="1200"/>
                        <a:t>Female</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3,677 (60%)</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3,839 (61%)</a:t>
                      </a:r>
                      <a:endParaRPr sz="1200"/>
                    </a:p>
                  </a:txBody>
                  <a:tcPr marL="91425" marR="91425" marT="91425" marB="91425"/>
                </a:tc>
                <a:extLst>
                  <a:ext uri="{0D108BD9-81ED-4DB2-BD59-A6C34878D82A}">
                    <a16:rowId xmlns:a16="http://schemas.microsoft.com/office/drawing/2014/main" val="10012"/>
                  </a:ext>
                </a:extLst>
              </a:tr>
              <a:tr h="368075">
                <a:tc>
                  <a:txBody>
                    <a:bodyPr/>
                    <a:lstStyle/>
                    <a:p>
                      <a:pPr marL="0" lvl="0" indent="0" algn="l" rtl="0">
                        <a:lnSpc>
                          <a:spcPct val="75000"/>
                        </a:lnSpc>
                        <a:spcBef>
                          <a:spcPts val="0"/>
                        </a:spcBef>
                        <a:spcAft>
                          <a:spcPts val="0"/>
                        </a:spcAft>
                        <a:buNone/>
                      </a:pPr>
                      <a:r>
                        <a:rPr lang="en-US" sz="1200"/>
                        <a:t>Male</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2,413 (40%)</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2,493 (39%)</a:t>
                      </a:r>
                      <a:endParaRPr sz="1200"/>
                    </a:p>
                  </a:txBody>
                  <a:tcPr marL="91425" marR="91425" marT="91425" marB="91425"/>
                </a:tc>
                <a:extLst>
                  <a:ext uri="{0D108BD9-81ED-4DB2-BD59-A6C34878D82A}">
                    <a16:rowId xmlns:a16="http://schemas.microsoft.com/office/drawing/2014/main" val="10013"/>
                  </a:ext>
                </a:extLst>
              </a:tr>
              <a:tr h="311425">
                <a:tc>
                  <a:txBody>
                    <a:bodyPr/>
                    <a:lstStyle/>
                    <a:p>
                      <a:pPr marL="0" lvl="0" indent="0" algn="l" rtl="0">
                        <a:lnSpc>
                          <a:spcPct val="75000"/>
                        </a:lnSpc>
                        <a:spcBef>
                          <a:spcPts val="0"/>
                        </a:spcBef>
                        <a:spcAft>
                          <a:spcPts val="0"/>
                        </a:spcAft>
                        <a:buNone/>
                      </a:pPr>
                      <a:r>
                        <a:rPr lang="en-US" sz="1200"/>
                        <a:t>Underrepresented Groups</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1,853 (30%)</a:t>
                      </a:r>
                      <a:endParaRPr sz="1200"/>
                    </a:p>
                  </a:txBody>
                  <a:tcPr marL="91425" marR="91425" marT="91425" marB="91425"/>
                </a:tc>
                <a:tc>
                  <a:txBody>
                    <a:bodyPr/>
                    <a:lstStyle/>
                    <a:p>
                      <a:pPr marL="0" lvl="0" indent="0" algn="ctr" rtl="0">
                        <a:lnSpc>
                          <a:spcPct val="75000"/>
                        </a:lnSpc>
                        <a:spcBef>
                          <a:spcPts val="0"/>
                        </a:spcBef>
                        <a:spcAft>
                          <a:spcPts val="0"/>
                        </a:spcAft>
                        <a:buNone/>
                      </a:pPr>
                      <a:r>
                        <a:rPr lang="en-US" sz="1200"/>
                        <a:t>1,857 (29%)</a:t>
                      </a:r>
                      <a:endParaRPr sz="1200"/>
                    </a:p>
                  </a:txBody>
                  <a:tcPr marL="91425" marR="91425" marT="91425" marB="91425"/>
                </a:tc>
                <a:extLst>
                  <a:ext uri="{0D108BD9-81ED-4DB2-BD59-A6C34878D82A}">
                    <a16:rowId xmlns:a16="http://schemas.microsoft.com/office/drawing/2014/main" val="10014"/>
                  </a:ext>
                </a:extLst>
              </a:tr>
            </a:tbl>
          </a:graphicData>
        </a:graphic>
      </p:graphicFrame>
      <p:sp>
        <p:nvSpPr>
          <p:cNvPr id="244" name="Google Shape;244;p36"/>
          <p:cNvSpPr txBox="1">
            <a:spLocks noGrp="1"/>
          </p:cNvSpPr>
          <p:nvPr>
            <p:ph type="ctrTitle"/>
          </p:nvPr>
        </p:nvSpPr>
        <p:spPr>
          <a:xfrm>
            <a:off x="1524000" y="714149"/>
            <a:ext cx="9144000" cy="661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Graduate Enrollment Snapshot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8"/>
        <p:cNvGrpSpPr/>
        <p:nvPr/>
      </p:nvGrpSpPr>
      <p:grpSpPr>
        <a:xfrm>
          <a:off x="0" y="0"/>
          <a:ext cx="0" cy="0"/>
          <a:chOff x="0" y="0"/>
          <a:chExt cx="0" cy="0"/>
        </a:xfrm>
      </p:grpSpPr>
      <p:sp>
        <p:nvSpPr>
          <p:cNvPr id="249" name="Google Shape;249;p37"/>
          <p:cNvSpPr txBox="1">
            <a:spLocks noGrp="1"/>
          </p:cNvSpPr>
          <p:nvPr>
            <p:ph type="ctrTitle"/>
          </p:nvPr>
        </p:nvSpPr>
        <p:spPr>
          <a:xfrm>
            <a:off x="1524000" y="862149"/>
            <a:ext cx="9144000" cy="661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Fall Enrollment by Age</a:t>
            </a:r>
            <a:endParaRPr/>
          </a:p>
        </p:txBody>
      </p:sp>
      <p:sp>
        <p:nvSpPr>
          <p:cNvPr id="250" name="Google Shape;250;p37"/>
          <p:cNvSpPr txBox="1"/>
          <p:nvPr/>
        </p:nvSpPr>
        <p:spPr>
          <a:xfrm>
            <a:off x="7163900" y="2072200"/>
            <a:ext cx="4026000" cy="204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700" b="1">
                <a:solidFill>
                  <a:schemeClr val="dk1"/>
                </a:solidFill>
              </a:rPr>
              <a:t>25-30 Year Olds: </a:t>
            </a:r>
            <a:r>
              <a:rPr lang="en-US" sz="1700" b="1" i="1">
                <a:solidFill>
                  <a:schemeClr val="dk1"/>
                </a:solidFill>
              </a:rPr>
              <a:t>Lowest Since 2014</a:t>
            </a:r>
            <a:endParaRPr sz="1700" b="1" i="1">
              <a:solidFill>
                <a:schemeClr val="dk1"/>
              </a:solidFill>
            </a:endParaRPr>
          </a:p>
          <a:p>
            <a:pPr marL="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US" sz="1500">
                <a:solidFill>
                  <a:schemeClr val="dk1"/>
                </a:solidFill>
              </a:rPr>
              <a:t>2022: 1,876</a:t>
            </a:r>
            <a:endParaRPr sz="1500">
              <a:solidFill>
                <a:schemeClr val="dk1"/>
              </a:solidFill>
            </a:endParaRPr>
          </a:p>
          <a:p>
            <a:pPr marL="0" lvl="0" indent="0" algn="l" rtl="0">
              <a:spcBef>
                <a:spcPts val="0"/>
              </a:spcBef>
              <a:spcAft>
                <a:spcPts val="0"/>
              </a:spcAft>
              <a:buNone/>
            </a:pPr>
            <a:r>
              <a:rPr lang="en-US" sz="1500">
                <a:solidFill>
                  <a:schemeClr val="dk1"/>
                </a:solidFill>
              </a:rPr>
              <a:t>2021: 2,103</a:t>
            </a:r>
            <a:endParaRPr sz="1500">
              <a:solidFill>
                <a:schemeClr val="dk1"/>
              </a:solidFill>
            </a:endParaRPr>
          </a:p>
          <a:p>
            <a:pPr marL="0" lvl="0" indent="0" algn="l" rtl="0">
              <a:spcBef>
                <a:spcPts val="0"/>
              </a:spcBef>
              <a:spcAft>
                <a:spcPts val="0"/>
              </a:spcAft>
              <a:buNone/>
            </a:pPr>
            <a:r>
              <a:rPr lang="en-US" sz="1500">
                <a:solidFill>
                  <a:schemeClr val="dk1"/>
                </a:solidFill>
              </a:rPr>
              <a:t>2020: 2.041</a:t>
            </a:r>
            <a:endParaRPr sz="1500">
              <a:solidFill>
                <a:schemeClr val="dk1"/>
              </a:solidFill>
            </a:endParaRPr>
          </a:p>
          <a:p>
            <a:pPr marL="0" lvl="0" indent="0" algn="l" rtl="0">
              <a:spcBef>
                <a:spcPts val="0"/>
              </a:spcBef>
              <a:spcAft>
                <a:spcPts val="0"/>
              </a:spcAft>
              <a:buNone/>
            </a:pPr>
            <a:r>
              <a:rPr lang="en-US" sz="1500">
                <a:solidFill>
                  <a:schemeClr val="dk1"/>
                </a:solidFill>
              </a:rPr>
              <a:t>2019: 1,965</a:t>
            </a:r>
            <a:endParaRPr sz="1500">
              <a:solidFill>
                <a:schemeClr val="dk1"/>
              </a:solidFill>
            </a:endParaRPr>
          </a:p>
          <a:p>
            <a:pPr marL="0" lvl="0" indent="0" algn="l" rtl="0">
              <a:spcBef>
                <a:spcPts val="0"/>
              </a:spcBef>
              <a:spcAft>
                <a:spcPts val="0"/>
              </a:spcAft>
              <a:buNone/>
            </a:pPr>
            <a:r>
              <a:rPr lang="en-US" sz="1500" b="1">
                <a:solidFill>
                  <a:srgbClr val="FF0000"/>
                </a:solidFill>
              </a:rPr>
              <a:t>2014: 1,761</a:t>
            </a:r>
            <a:endParaRPr sz="1500" b="1">
              <a:solidFill>
                <a:srgbClr val="FF0000"/>
              </a:solidFill>
            </a:endParaRPr>
          </a:p>
          <a:p>
            <a:pPr marL="0" lvl="0" indent="0" algn="l" rtl="0">
              <a:spcBef>
                <a:spcPts val="0"/>
              </a:spcBef>
              <a:spcAft>
                <a:spcPts val="0"/>
              </a:spcAft>
              <a:buClr>
                <a:schemeClr val="dk1"/>
              </a:buClr>
              <a:buSzPts val="1100"/>
              <a:buFont typeface="Arial"/>
              <a:buNone/>
            </a:pPr>
            <a:endParaRPr sz="1500" i="1">
              <a:solidFill>
                <a:schemeClr val="dk1"/>
              </a:solidFill>
            </a:endParaRPr>
          </a:p>
        </p:txBody>
      </p:sp>
      <p:pic>
        <p:nvPicPr>
          <p:cNvPr id="251" name="Google Shape;251;p37"/>
          <p:cNvPicPr preferRelativeResize="0"/>
          <p:nvPr/>
        </p:nvPicPr>
        <p:blipFill>
          <a:blip r:embed="rId4">
            <a:alphaModFix/>
          </a:blip>
          <a:stretch>
            <a:fillRect/>
          </a:stretch>
        </p:blipFill>
        <p:spPr>
          <a:xfrm>
            <a:off x="1193563" y="1825025"/>
            <a:ext cx="5877575" cy="43773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5"/>
        <p:cNvGrpSpPr/>
        <p:nvPr/>
      </p:nvGrpSpPr>
      <p:grpSpPr>
        <a:xfrm>
          <a:off x="0" y="0"/>
          <a:ext cx="0" cy="0"/>
          <a:chOff x="0" y="0"/>
          <a:chExt cx="0" cy="0"/>
        </a:xfrm>
      </p:grpSpPr>
      <p:sp>
        <p:nvSpPr>
          <p:cNvPr id="256" name="Google Shape;256;p38"/>
          <p:cNvSpPr txBox="1">
            <a:spLocks noGrp="1"/>
          </p:cNvSpPr>
          <p:nvPr>
            <p:ph type="ctrTitle"/>
          </p:nvPr>
        </p:nvSpPr>
        <p:spPr>
          <a:xfrm>
            <a:off x="1524000" y="862149"/>
            <a:ext cx="9144000" cy="661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Graduate Program Highlights </a:t>
            </a:r>
            <a:endParaRPr/>
          </a:p>
        </p:txBody>
      </p:sp>
      <p:sp>
        <p:nvSpPr>
          <p:cNvPr id="257" name="Google Shape;257;p38"/>
          <p:cNvSpPr txBox="1"/>
          <p:nvPr/>
        </p:nvSpPr>
        <p:spPr>
          <a:xfrm>
            <a:off x="1055825" y="1968300"/>
            <a:ext cx="10538400" cy="3678600"/>
          </a:xfrm>
          <a:prstGeom prst="rect">
            <a:avLst/>
          </a:prstGeom>
          <a:noFill/>
          <a:ln>
            <a:noFill/>
          </a:ln>
        </p:spPr>
        <p:txBody>
          <a:bodyPr spcFirstLastPara="1" wrap="square" lIns="91425" tIns="45700" rIns="91425" bIns="45700" anchor="t" anchorCtr="0">
            <a:spAutoFit/>
          </a:bodyPr>
          <a:lstStyle/>
          <a:p>
            <a:pPr marL="457200" marR="0" lvl="0" indent="0" algn="l" rtl="0">
              <a:lnSpc>
                <a:spcPct val="100000"/>
              </a:lnSpc>
              <a:spcBef>
                <a:spcPts val="0"/>
              </a:spcBef>
              <a:spcAft>
                <a:spcPts val="0"/>
              </a:spcAft>
              <a:buNone/>
            </a:pPr>
            <a:endParaRPr>
              <a:solidFill>
                <a:schemeClr val="dk1"/>
              </a:solidFill>
            </a:endParaRPr>
          </a:p>
          <a:p>
            <a:pPr marL="0" marR="0" lvl="0" indent="0" algn="l" rtl="0">
              <a:lnSpc>
                <a:spcPct val="100000"/>
              </a:lnSpc>
              <a:spcBef>
                <a:spcPts val="0"/>
              </a:spcBef>
              <a:spcAft>
                <a:spcPts val="0"/>
              </a:spcAft>
              <a:buNone/>
            </a:pPr>
            <a:r>
              <a:rPr lang="en-US" sz="2400" b="0" i="0" u="sng" strike="noStrike" cap="none">
                <a:solidFill>
                  <a:schemeClr val="dk1"/>
                </a:solidFill>
                <a:latin typeface="Arial"/>
                <a:ea typeface="Arial"/>
                <a:cs typeface="Arial"/>
                <a:sym typeface="Arial"/>
              </a:rPr>
              <a:t>Most significant growth</a:t>
            </a:r>
            <a:r>
              <a:rPr lang="en-US" sz="2400">
                <a:solidFill>
                  <a:schemeClr val="dk1"/>
                </a:solidFill>
              </a:rPr>
              <a:t>: </a:t>
            </a:r>
            <a:endParaRPr sz="2400">
              <a:solidFill>
                <a:schemeClr val="dk1"/>
              </a:solidFill>
            </a:endParaRPr>
          </a:p>
          <a:p>
            <a:pPr marL="0" marR="0" lvl="0" indent="457200" algn="l" rtl="0">
              <a:lnSpc>
                <a:spcPct val="100000"/>
              </a:lnSpc>
              <a:spcBef>
                <a:spcPts val="0"/>
              </a:spcBef>
              <a:spcAft>
                <a:spcPts val="0"/>
              </a:spcAft>
              <a:buNone/>
            </a:pPr>
            <a:r>
              <a:rPr lang="en-US" sz="2100">
                <a:solidFill>
                  <a:schemeClr val="dk1"/>
                </a:solidFill>
              </a:rPr>
              <a:t>N</a:t>
            </a:r>
            <a:r>
              <a:rPr lang="en-US" sz="2100" b="0" i="0" u="none" strike="noStrike" cap="none">
                <a:solidFill>
                  <a:schemeClr val="dk1"/>
                </a:solidFill>
                <a:latin typeface="Arial"/>
                <a:ea typeface="Arial"/>
                <a:cs typeface="Arial"/>
                <a:sym typeface="Arial"/>
              </a:rPr>
              <a:t>ew (+</a:t>
            </a:r>
            <a:r>
              <a:rPr lang="en-US" sz="2100">
                <a:solidFill>
                  <a:schemeClr val="dk1"/>
                </a:solidFill>
              </a:rPr>
              <a:t>88</a:t>
            </a:r>
            <a:r>
              <a:rPr lang="en-US" sz="2100" b="0" i="0" u="none" strike="noStrike" cap="none">
                <a:solidFill>
                  <a:schemeClr val="dk1"/>
                </a:solidFill>
                <a:latin typeface="Arial"/>
                <a:ea typeface="Arial"/>
                <a:cs typeface="Arial"/>
                <a:sym typeface="Arial"/>
              </a:rPr>
              <a:t>) </a:t>
            </a:r>
            <a:r>
              <a:rPr lang="en-US" sz="2100">
                <a:solidFill>
                  <a:schemeClr val="dk1"/>
                </a:solidFill>
              </a:rPr>
              <a:t>and continuing </a:t>
            </a:r>
            <a:r>
              <a:rPr lang="en-US" sz="2100" b="0" i="0" u="none" strike="noStrike" cap="none">
                <a:solidFill>
                  <a:schemeClr val="dk1"/>
                </a:solidFill>
                <a:latin typeface="Arial"/>
                <a:ea typeface="Arial"/>
                <a:cs typeface="Arial"/>
                <a:sym typeface="Arial"/>
              </a:rPr>
              <a:t>international (+133) master’s enrollments </a:t>
            </a:r>
            <a:endParaRPr sz="2100" b="0" i="0" u="none" strike="noStrike" cap="none">
              <a:solidFill>
                <a:schemeClr val="dk1"/>
              </a:solidFill>
              <a:latin typeface="Arial"/>
              <a:ea typeface="Arial"/>
              <a:cs typeface="Arial"/>
              <a:sym typeface="Arial"/>
            </a:endParaRPr>
          </a:p>
          <a:p>
            <a:pPr marL="0" marR="0" lvl="0" indent="457200" algn="l" rtl="0">
              <a:lnSpc>
                <a:spcPct val="100000"/>
              </a:lnSpc>
              <a:spcBef>
                <a:spcPts val="0"/>
              </a:spcBef>
              <a:spcAft>
                <a:spcPts val="0"/>
              </a:spcAft>
              <a:buNone/>
            </a:pPr>
            <a:endParaRPr sz="2100">
              <a:solidFill>
                <a:schemeClr val="dk1"/>
              </a:solidFill>
            </a:endParaRPr>
          </a:p>
          <a:p>
            <a:pPr marL="0" marR="0" lvl="0" indent="0" algn="l" rtl="0">
              <a:lnSpc>
                <a:spcPct val="100000"/>
              </a:lnSpc>
              <a:spcBef>
                <a:spcPts val="0"/>
              </a:spcBef>
              <a:spcAft>
                <a:spcPts val="0"/>
              </a:spcAft>
              <a:buNone/>
            </a:pPr>
            <a:r>
              <a:rPr lang="en-US" sz="2400" b="0" i="0" u="sng" strike="noStrike" cap="none">
                <a:solidFill>
                  <a:schemeClr val="dk1"/>
                </a:solidFill>
                <a:latin typeface="Arial"/>
                <a:ea typeface="Arial"/>
                <a:cs typeface="Arial"/>
                <a:sym typeface="Arial"/>
              </a:rPr>
              <a:t>Noteworthy increases</a:t>
            </a:r>
            <a:r>
              <a:rPr lang="en-US" sz="2400">
                <a:solidFill>
                  <a:schemeClr val="dk1"/>
                </a:solidFill>
              </a:rPr>
              <a:t>: </a:t>
            </a:r>
            <a:endParaRPr sz="2400">
              <a:solidFill>
                <a:schemeClr val="dk1"/>
              </a:solidFill>
            </a:endParaRPr>
          </a:p>
          <a:p>
            <a:pPr marL="457200" marR="0" lvl="0" indent="0" algn="l" rtl="0">
              <a:lnSpc>
                <a:spcPct val="100000"/>
              </a:lnSpc>
              <a:spcBef>
                <a:spcPts val="0"/>
              </a:spcBef>
              <a:spcAft>
                <a:spcPts val="0"/>
              </a:spcAft>
              <a:buNone/>
            </a:pPr>
            <a:r>
              <a:rPr lang="en-US" sz="2100" b="0" i="0" u="none" strike="noStrike" cap="none">
                <a:solidFill>
                  <a:schemeClr val="dk1"/>
                </a:solidFill>
                <a:latin typeface="Arial"/>
                <a:ea typeface="Arial"/>
                <a:cs typeface="Arial"/>
                <a:sym typeface="Arial"/>
              </a:rPr>
              <a:t>M.S. Computer Science (+</a:t>
            </a:r>
            <a:r>
              <a:rPr lang="en-US" sz="2100">
                <a:solidFill>
                  <a:schemeClr val="dk1"/>
                </a:solidFill>
              </a:rPr>
              <a:t>79</a:t>
            </a:r>
            <a:r>
              <a:rPr lang="en-US" sz="2100" b="0" i="0" u="none" strike="noStrike" cap="none">
                <a:solidFill>
                  <a:schemeClr val="dk1"/>
                </a:solidFill>
                <a:latin typeface="Arial"/>
                <a:ea typeface="Arial"/>
                <a:cs typeface="Arial"/>
                <a:sym typeface="Arial"/>
              </a:rPr>
              <a:t>), M.</a:t>
            </a:r>
            <a:r>
              <a:rPr lang="en-US" sz="2100">
                <a:solidFill>
                  <a:schemeClr val="dk1"/>
                </a:solidFill>
              </a:rPr>
              <a:t>S.</a:t>
            </a:r>
            <a:r>
              <a:rPr lang="en-US" sz="2100" b="0" i="0" u="none" strike="noStrike" cap="none">
                <a:solidFill>
                  <a:schemeClr val="dk1"/>
                </a:solidFill>
                <a:latin typeface="Arial"/>
                <a:ea typeface="Arial"/>
                <a:cs typeface="Arial"/>
                <a:sym typeface="Arial"/>
              </a:rPr>
              <a:t> in </a:t>
            </a:r>
            <a:r>
              <a:rPr lang="en-US" sz="2100">
                <a:solidFill>
                  <a:schemeClr val="dk1"/>
                </a:solidFill>
              </a:rPr>
              <a:t>Construction and Facilities Mgmt </a:t>
            </a:r>
            <a:r>
              <a:rPr lang="en-US" sz="2100" b="0" i="0" u="none" strike="noStrike" cap="none">
                <a:solidFill>
                  <a:schemeClr val="dk1"/>
                </a:solidFill>
                <a:latin typeface="Arial"/>
                <a:ea typeface="Arial"/>
                <a:cs typeface="Arial"/>
                <a:sym typeface="Arial"/>
              </a:rPr>
              <a:t> (+</a:t>
            </a:r>
            <a:r>
              <a:rPr lang="en-US" sz="2100">
                <a:solidFill>
                  <a:schemeClr val="dk1"/>
                </a:solidFill>
              </a:rPr>
              <a:t>35</a:t>
            </a:r>
            <a:r>
              <a:rPr lang="en-US" sz="2100" b="0" i="0" u="none" strike="noStrike" cap="none">
                <a:solidFill>
                  <a:schemeClr val="dk1"/>
                </a:solidFill>
                <a:latin typeface="Arial"/>
                <a:ea typeface="Arial"/>
                <a:cs typeface="Arial"/>
                <a:sym typeface="Arial"/>
              </a:rPr>
              <a:t>), </a:t>
            </a:r>
            <a:r>
              <a:rPr lang="en-US" sz="2100">
                <a:solidFill>
                  <a:schemeClr val="dk1"/>
                </a:solidFill>
              </a:rPr>
              <a:t>Master of Social Work (+31), </a:t>
            </a:r>
            <a:r>
              <a:rPr lang="en-US" sz="2100" b="0" i="0" u="none" strike="noStrike" cap="none">
                <a:solidFill>
                  <a:schemeClr val="dk1"/>
                </a:solidFill>
                <a:latin typeface="Arial"/>
                <a:ea typeface="Arial"/>
                <a:cs typeface="Arial"/>
                <a:sym typeface="Arial"/>
              </a:rPr>
              <a:t>M.S. in Data Science and Business Analytics (+</a:t>
            </a:r>
            <a:r>
              <a:rPr lang="en-US" sz="2100">
                <a:solidFill>
                  <a:schemeClr val="dk1"/>
                </a:solidFill>
              </a:rPr>
              <a:t>25</a:t>
            </a:r>
            <a:r>
              <a:rPr lang="en-US" sz="2100" b="0" i="0" u="none" strike="noStrike" cap="none">
                <a:solidFill>
                  <a:schemeClr val="dk1"/>
                </a:solidFill>
                <a:latin typeface="Arial"/>
                <a:ea typeface="Arial"/>
                <a:cs typeface="Arial"/>
                <a:sym typeface="Arial"/>
              </a:rPr>
              <a:t>)</a:t>
            </a:r>
            <a:endParaRPr sz="21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None/>
            </a:pPr>
            <a:endParaRPr sz="2100">
              <a:solidFill>
                <a:schemeClr val="dk1"/>
              </a:solidFill>
            </a:endParaRPr>
          </a:p>
          <a:p>
            <a:pPr marL="0" marR="0" lvl="0" indent="0" algn="l" rtl="0">
              <a:lnSpc>
                <a:spcPct val="100000"/>
              </a:lnSpc>
              <a:spcBef>
                <a:spcPts val="0"/>
              </a:spcBef>
              <a:spcAft>
                <a:spcPts val="0"/>
              </a:spcAft>
              <a:buNone/>
            </a:pPr>
            <a:r>
              <a:rPr lang="en-US" sz="2400" b="0" i="0" u="sng" strike="noStrike" cap="none">
                <a:solidFill>
                  <a:schemeClr val="dk1"/>
                </a:solidFill>
                <a:latin typeface="Arial"/>
                <a:ea typeface="Arial"/>
                <a:cs typeface="Arial"/>
                <a:sym typeface="Arial"/>
              </a:rPr>
              <a:t>Graduate programs with enrollment over 200</a:t>
            </a:r>
            <a:r>
              <a:rPr lang="en-US" sz="2400" b="0" i="0" u="none" strike="noStrike" cap="none">
                <a:solidFill>
                  <a:schemeClr val="dk1"/>
                </a:solidFill>
                <a:latin typeface="Arial"/>
                <a:ea typeface="Arial"/>
                <a:cs typeface="Arial"/>
                <a:sym typeface="Arial"/>
              </a:rPr>
              <a:t>: </a:t>
            </a:r>
            <a:endParaRPr sz="24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None/>
            </a:pPr>
            <a:r>
              <a:rPr lang="en-US" sz="2100" b="0" i="0" u="none" strike="noStrike" cap="none">
                <a:solidFill>
                  <a:schemeClr val="dk1"/>
                </a:solidFill>
                <a:latin typeface="Arial"/>
                <a:ea typeface="Arial"/>
                <a:cs typeface="Arial"/>
                <a:sym typeface="Arial"/>
              </a:rPr>
              <a:t>Teaching Certificate (585), </a:t>
            </a:r>
            <a:r>
              <a:rPr lang="en-US" sz="2100">
                <a:solidFill>
                  <a:schemeClr val="dk1"/>
                </a:solidFill>
              </a:rPr>
              <a:t>Business Administration (469)</a:t>
            </a:r>
            <a:r>
              <a:rPr lang="en-US" sz="2100" b="0" i="0" u="none" strike="noStrike" cap="none">
                <a:solidFill>
                  <a:schemeClr val="dk1"/>
                </a:solidFill>
                <a:latin typeface="Arial"/>
                <a:ea typeface="Arial"/>
                <a:cs typeface="Arial"/>
                <a:sym typeface="Arial"/>
              </a:rPr>
              <a:t>, Computer Science (549), Social Work (251)</a:t>
            </a:r>
            <a:endParaRPr sz="2100">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1"/>
        <p:cNvGrpSpPr/>
        <p:nvPr/>
      </p:nvGrpSpPr>
      <p:grpSpPr>
        <a:xfrm>
          <a:off x="0" y="0"/>
          <a:ext cx="0" cy="0"/>
          <a:chOff x="0" y="0"/>
          <a:chExt cx="0" cy="0"/>
        </a:xfrm>
      </p:grpSpPr>
      <p:sp>
        <p:nvSpPr>
          <p:cNvPr id="262" name="Google Shape;262;p39"/>
          <p:cNvSpPr txBox="1">
            <a:spLocks noGrp="1"/>
          </p:cNvSpPr>
          <p:nvPr>
            <p:ph type="ctrTitle"/>
          </p:nvPr>
        </p:nvSpPr>
        <p:spPr>
          <a:xfrm>
            <a:off x="1524000" y="1064374"/>
            <a:ext cx="9144000" cy="6618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50000"/>
              <a:buFont typeface="Calibri"/>
              <a:buNone/>
            </a:pPr>
            <a:r>
              <a:rPr lang="en-US" sz="4000">
                <a:solidFill>
                  <a:srgbClr val="7F7F7F"/>
                </a:solidFill>
              </a:rPr>
              <a:t>How can faculty support graduate enrollment?</a:t>
            </a:r>
            <a:endParaRPr/>
          </a:p>
        </p:txBody>
      </p:sp>
      <p:sp>
        <p:nvSpPr>
          <p:cNvPr id="263" name="Google Shape;263;p39"/>
          <p:cNvSpPr txBox="1"/>
          <p:nvPr/>
        </p:nvSpPr>
        <p:spPr>
          <a:xfrm>
            <a:off x="1234950" y="2016194"/>
            <a:ext cx="9722100" cy="327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300" i="1"/>
              <a:t>Enrollment is everyone’s business~</a:t>
            </a:r>
            <a:endParaRPr sz="2300" i="1"/>
          </a:p>
          <a:p>
            <a:pPr marL="0" marR="0" lvl="0" indent="0" algn="l" rtl="0">
              <a:lnSpc>
                <a:spcPct val="100000"/>
              </a:lnSpc>
              <a:spcBef>
                <a:spcPts val="0"/>
              </a:spcBef>
              <a:spcAft>
                <a:spcPts val="0"/>
              </a:spcAft>
              <a:buNone/>
            </a:pPr>
            <a:endParaRPr sz="2300"/>
          </a:p>
          <a:p>
            <a:pPr marL="457200" marR="0" lvl="0" indent="-374650" algn="l" rtl="0">
              <a:lnSpc>
                <a:spcPct val="100000"/>
              </a:lnSpc>
              <a:spcBef>
                <a:spcPts val="0"/>
              </a:spcBef>
              <a:spcAft>
                <a:spcPts val="0"/>
              </a:spcAft>
              <a:buSzPts val="2300"/>
              <a:buChar char="●"/>
            </a:pPr>
            <a:r>
              <a:rPr lang="en-US" sz="2300"/>
              <a:t>Determine program capacity</a:t>
            </a:r>
            <a:endParaRPr sz="2300"/>
          </a:p>
          <a:p>
            <a:pPr marL="457200" marR="0" lvl="0" indent="-374650" algn="l" rtl="0">
              <a:lnSpc>
                <a:spcPct val="100000"/>
              </a:lnSpc>
              <a:spcBef>
                <a:spcPts val="0"/>
              </a:spcBef>
              <a:spcAft>
                <a:spcPts val="0"/>
              </a:spcAft>
              <a:buSzPts val="2300"/>
              <a:buChar char="●"/>
            </a:pPr>
            <a:r>
              <a:rPr lang="en-US" sz="2300"/>
              <a:t>Create and deploy a recruitment and retention plan</a:t>
            </a:r>
            <a:endParaRPr sz="2300"/>
          </a:p>
          <a:p>
            <a:pPr marL="457200" marR="0" lvl="0" indent="-374650" algn="l" rtl="0">
              <a:lnSpc>
                <a:spcPct val="100000"/>
              </a:lnSpc>
              <a:spcBef>
                <a:spcPts val="0"/>
              </a:spcBef>
              <a:spcAft>
                <a:spcPts val="0"/>
              </a:spcAft>
              <a:buSzPts val="2300"/>
              <a:buChar char="●"/>
            </a:pPr>
            <a:r>
              <a:rPr lang="en-US" sz="2300"/>
              <a:t>Engage graduate faculty and students in enrollment efforts</a:t>
            </a:r>
            <a:endParaRPr sz="2300"/>
          </a:p>
          <a:p>
            <a:pPr marL="457200" marR="0" lvl="0" indent="-374650" algn="l" rtl="0">
              <a:lnSpc>
                <a:spcPct val="100000"/>
              </a:lnSpc>
              <a:spcBef>
                <a:spcPts val="0"/>
              </a:spcBef>
              <a:spcAft>
                <a:spcPts val="0"/>
              </a:spcAft>
              <a:buSzPts val="2300"/>
              <a:buChar char="●"/>
            </a:pPr>
            <a:r>
              <a:rPr lang="en-US" sz="2300"/>
              <a:t>Participate in information sessions, recruitment/conference fairs</a:t>
            </a:r>
            <a:endParaRPr sz="2300"/>
          </a:p>
          <a:p>
            <a:pPr marL="457200" marR="0" lvl="0" indent="-374650" algn="l" rtl="0">
              <a:lnSpc>
                <a:spcPct val="100000"/>
              </a:lnSpc>
              <a:spcBef>
                <a:spcPts val="0"/>
              </a:spcBef>
              <a:spcAft>
                <a:spcPts val="0"/>
              </a:spcAft>
              <a:buSzPts val="2300"/>
              <a:buChar char="●"/>
            </a:pPr>
            <a:r>
              <a:rPr lang="en-US" sz="2300"/>
              <a:t>Build enrollment and research pipelines with faculty at other schools</a:t>
            </a:r>
            <a:endParaRPr sz="2300"/>
          </a:p>
          <a:p>
            <a:pPr marL="457200" marR="0" lvl="0" indent="-374650" algn="l" rtl="0">
              <a:lnSpc>
                <a:spcPct val="100000"/>
              </a:lnSpc>
              <a:spcBef>
                <a:spcPts val="0"/>
              </a:spcBef>
              <a:spcAft>
                <a:spcPts val="0"/>
              </a:spcAft>
              <a:buSzPts val="2300"/>
              <a:buChar char="●"/>
            </a:pPr>
            <a:r>
              <a:rPr lang="en-US" sz="2300"/>
              <a:t>Connect with prospective students and applicants</a:t>
            </a:r>
            <a:endParaRPr sz="2300"/>
          </a:p>
          <a:p>
            <a:pPr marL="457200" marR="0" lvl="0" indent="-374650" algn="l" rtl="0">
              <a:lnSpc>
                <a:spcPct val="100000"/>
              </a:lnSpc>
              <a:spcBef>
                <a:spcPts val="0"/>
              </a:spcBef>
              <a:spcAft>
                <a:spcPts val="0"/>
              </a:spcAft>
              <a:buSzPts val="2300"/>
              <a:buChar char="●"/>
            </a:pPr>
            <a:r>
              <a:rPr lang="en-US" sz="2300"/>
              <a:t>Partner with Graduate Admissions~ We are here to help!</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4"/>
        <p:cNvGrpSpPr/>
        <p:nvPr/>
      </p:nvGrpSpPr>
      <p:grpSpPr>
        <a:xfrm>
          <a:off x="0" y="0"/>
          <a:ext cx="0" cy="0"/>
          <a:chOff x="0" y="0"/>
          <a:chExt cx="0" cy="0"/>
        </a:xfrm>
      </p:grpSpPr>
      <p:graphicFrame>
        <p:nvGraphicFramePr>
          <p:cNvPr id="95" name="Google Shape;95;p14"/>
          <p:cNvGraphicFramePr/>
          <p:nvPr/>
        </p:nvGraphicFramePr>
        <p:xfrm>
          <a:off x="1524000" y="1395312"/>
          <a:ext cx="9143975" cy="5214170"/>
        </p:xfrm>
        <a:graphic>
          <a:graphicData uri="http://schemas.openxmlformats.org/drawingml/2006/table">
            <a:tbl>
              <a:tblPr>
                <a:noFill/>
                <a:tableStyleId>{A97B17F8-C0BE-47F1-991B-1A511F64B211}</a:tableStyleId>
              </a:tblPr>
              <a:tblGrid>
                <a:gridCol w="4296875">
                  <a:extLst>
                    <a:ext uri="{9D8B030D-6E8A-4147-A177-3AD203B41FA5}">
                      <a16:colId xmlns:a16="http://schemas.microsoft.com/office/drawing/2014/main" val="20000"/>
                    </a:ext>
                  </a:extLst>
                </a:gridCol>
                <a:gridCol w="1615700">
                  <a:extLst>
                    <a:ext uri="{9D8B030D-6E8A-4147-A177-3AD203B41FA5}">
                      <a16:colId xmlns:a16="http://schemas.microsoft.com/office/drawing/2014/main" val="20001"/>
                    </a:ext>
                  </a:extLst>
                </a:gridCol>
                <a:gridCol w="1615700">
                  <a:extLst>
                    <a:ext uri="{9D8B030D-6E8A-4147-A177-3AD203B41FA5}">
                      <a16:colId xmlns:a16="http://schemas.microsoft.com/office/drawing/2014/main" val="20002"/>
                    </a:ext>
                  </a:extLst>
                </a:gridCol>
                <a:gridCol w="1615700">
                  <a:extLst>
                    <a:ext uri="{9D8B030D-6E8A-4147-A177-3AD203B41FA5}">
                      <a16:colId xmlns:a16="http://schemas.microsoft.com/office/drawing/2014/main" val="20003"/>
                    </a:ext>
                  </a:extLst>
                </a:gridCol>
              </a:tblGrid>
              <a:tr h="353775">
                <a:tc>
                  <a:txBody>
                    <a:bodyPr/>
                    <a:lstStyle/>
                    <a:p>
                      <a:pPr marL="0" marR="0" lvl="0" indent="0" algn="l" rtl="0">
                        <a:lnSpc>
                          <a:spcPct val="100000"/>
                        </a:lnSpc>
                        <a:spcBef>
                          <a:spcPts val="0"/>
                        </a:spcBef>
                        <a:spcAft>
                          <a:spcPts val="0"/>
                        </a:spcAft>
                        <a:buNone/>
                      </a:pPr>
                      <a:r>
                        <a:rPr lang="en-US" sz="1400" b="1" u="none" strike="noStrike" cap="none">
                          <a:latin typeface="Verdana"/>
                          <a:ea typeface="Verdana"/>
                          <a:cs typeface="Verdana"/>
                          <a:sym typeface="Verdana"/>
                        </a:rPr>
                        <a:t> </a:t>
                      </a:r>
                      <a:endParaRPr sz="1400" b="1" i="0" u="none" strike="noStrike" cap="none">
                        <a:solidFill>
                          <a:srgbClr val="000000"/>
                        </a:solidFill>
                        <a:latin typeface="Verdana"/>
                        <a:ea typeface="Verdana"/>
                        <a:cs typeface="Verdana"/>
                        <a:sym typeface="Verdana"/>
                      </a:endParaRPr>
                    </a:p>
                  </a:txBody>
                  <a:tcPr marL="8600" marR="8600" marT="860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400" b="1" u="none" strike="noStrike" cap="none">
                          <a:latin typeface="Verdana"/>
                          <a:ea typeface="Verdana"/>
                          <a:cs typeface="Verdana"/>
                          <a:sym typeface="Verdana"/>
                        </a:rPr>
                        <a:t>Fall </a:t>
                      </a:r>
                      <a:br>
                        <a:rPr lang="en-US" sz="1400" b="1" u="none" strike="noStrike" cap="none">
                          <a:latin typeface="Verdana"/>
                          <a:ea typeface="Verdana"/>
                          <a:cs typeface="Verdana"/>
                          <a:sym typeface="Verdana"/>
                        </a:rPr>
                      </a:br>
                      <a:r>
                        <a:rPr lang="en-US" sz="1400" b="1" u="none" strike="noStrike" cap="none">
                          <a:latin typeface="Verdana"/>
                          <a:ea typeface="Verdana"/>
                          <a:cs typeface="Verdana"/>
                          <a:sym typeface="Verdana"/>
                        </a:rPr>
                        <a:t>2020</a:t>
                      </a:r>
                      <a:endParaRPr sz="1400" b="1" i="0" u="none" strike="noStrike" cap="none">
                        <a:solidFill>
                          <a:srgbClr val="000000"/>
                        </a:solidFill>
                        <a:latin typeface="Verdana"/>
                        <a:ea typeface="Verdana"/>
                        <a:cs typeface="Verdana"/>
                        <a:sym typeface="Verdana"/>
                      </a:endParaRPr>
                    </a:p>
                  </a:txBody>
                  <a:tcPr marL="8600" marR="8600" marT="860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400" b="1" u="none" strike="noStrike" cap="none">
                          <a:latin typeface="Verdana"/>
                          <a:ea typeface="Verdana"/>
                          <a:cs typeface="Verdana"/>
                          <a:sym typeface="Verdana"/>
                        </a:rPr>
                        <a:t>Fall </a:t>
                      </a:r>
                      <a:br>
                        <a:rPr lang="en-US" sz="1400" b="1" u="none" strike="noStrike" cap="none">
                          <a:latin typeface="Verdana"/>
                          <a:ea typeface="Verdana"/>
                          <a:cs typeface="Verdana"/>
                          <a:sym typeface="Verdana"/>
                        </a:rPr>
                      </a:br>
                      <a:r>
                        <a:rPr lang="en-US" sz="1400" b="1" u="none" strike="noStrike" cap="none">
                          <a:latin typeface="Verdana"/>
                          <a:ea typeface="Verdana"/>
                          <a:cs typeface="Verdana"/>
                          <a:sym typeface="Verdana"/>
                        </a:rPr>
                        <a:t>2021</a:t>
                      </a:r>
                      <a:endParaRPr sz="1400" b="1" i="0" u="none" strike="noStrike" cap="none">
                        <a:solidFill>
                          <a:srgbClr val="000000"/>
                        </a:solidFill>
                        <a:latin typeface="Verdana"/>
                        <a:ea typeface="Verdana"/>
                        <a:cs typeface="Verdana"/>
                        <a:sym typeface="Verdana"/>
                      </a:endParaRPr>
                    </a:p>
                  </a:txBody>
                  <a:tcPr marL="8600" marR="8600" marT="860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400" b="1" u="none" strike="noStrike" cap="none">
                          <a:latin typeface="Verdana"/>
                          <a:ea typeface="Verdana"/>
                          <a:cs typeface="Verdana"/>
                          <a:sym typeface="Verdana"/>
                        </a:rPr>
                        <a:t>Fall </a:t>
                      </a:r>
                      <a:br>
                        <a:rPr lang="en-US" sz="1400" b="1" u="none" strike="noStrike" cap="none">
                          <a:latin typeface="Verdana"/>
                          <a:ea typeface="Verdana"/>
                          <a:cs typeface="Verdana"/>
                          <a:sym typeface="Verdana"/>
                        </a:rPr>
                      </a:br>
                      <a:r>
                        <a:rPr lang="en-US" sz="1400" b="1" u="none" strike="noStrike" cap="none">
                          <a:latin typeface="Verdana"/>
                          <a:ea typeface="Verdana"/>
                          <a:cs typeface="Verdana"/>
                          <a:sym typeface="Verdana"/>
                        </a:rPr>
                        <a:t>202</a:t>
                      </a:r>
                      <a:r>
                        <a:rPr lang="en-US" b="1">
                          <a:latin typeface="Verdana"/>
                          <a:ea typeface="Verdana"/>
                          <a:cs typeface="Verdana"/>
                          <a:sym typeface="Verdana"/>
                        </a:rPr>
                        <a:t>2</a:t>
                      </a:r>
                      <a:endParaRPr sz="1400" b="1" i="0" u="none" strike="noStrike" cap="none">
                        <a:solidFill>
                          <a:srgbClr val="000000"/>
                        </a:solidFill>
                        <a:latin typeface="Verdana"/>
                        <a:ea typeface="Verdana"/>
                        <a:cs typeface="Verdana"/>
                        <a:sym typeface="Verdana"/>
                      </a:endParaRPr>
                    </a:p>
                  </a:txBody>
                  <a:tcPr marL="8600" marR="8600" marT="860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First-Time-in-College</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lnT w="38100" cap="flat" cmpd="sng">
                      <a:solidFill>
                        <a:schemeClr val="dk1"/>
                      </a:solidFill>
                      <a:prstDash val="solid"/>
                      <a:round/>
                      <a:headEnd type="none" w="sm" len="sm"/>
                      <a:tailEnd type="none" w="sm" len="sm"/>
                    </a:lnT>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3,999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4,256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4,</a:t>
                      </a:r>
                      <a:r>
                        <a:rPr lang="en-US">
                          <a:latin typeface="Verdana"/>
                          <a:ea typeface="Verdana"/>
                          <a:cs typeface="Verdana"/>
                          <a:sym typeface="Verdana"/>
                        </a:rPr>
                        <a:t>157</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T w="38100" cap="flat" cmpd="sng">
                      <a:solidFill>
                        <a:schemeClr val="dk1"/>
                      </a:solidFill>
                      <a:prstDash val="solid"/>
                      <a:round/>
                      <a:headEnd type="none" w="sm" len="sm"/>
                      <a:tailEnd type="none" w="sm" len="sm"/>
                    </a:lnT>
                    <a:solidFill>
                      <a:srgbClr val="D8D8D8"/>
                    </a:solidFill>
                  </a:tcPr>
                </a:tc>
                <a:extLst>
                  <a:ext uri="{0D108BD9-81ED-4DB2-BD59-A6C34878D82A}">
                    <a16:rowId xmlns:a16="http://schemas.microsoft.com/office/drawing/2014/main" val="10001"/>
                  </a:ext>
                </a:extLst>
              </a:tr>
              <a:tr h="27930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New Transfer</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2,632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2,605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a:t>
                      </a:r>
                      <a:r>
                        <a:rPr lang="en-US">
                          <a:latin typeface="Verdana"/>
                          <a:ea typeface="Verdana"/>
                          <a:cs typeface="Verdana"/>
                          <a:sym typeface="Verdana"/>
                        </a:rPr>
                        <a:t>249</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tcPr>
                </a:tc>
                <a:extLst>
                  <a:ext uri="{0D108BD9-81ED-4DB2-BD59-A6C34878D82A}">
                    <a16:rowId xmlns:a16="http://schemas.microsoft.com/office/drawing/2014/main" val="10002"/>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Continuing Undergrad</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16,730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16,535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16,</a:t>
                      </a:r>
                      <a:r>
                        <a:rPr lang="en-US">
                          <a:latin typeface="Verdana"/>
                          <a:ea typeface="Verdana"/>
                          <a:cs typeface="Verdana"/>
                          <a:sym typeface="Verdana"/>
                        </a:rPr>
                        <a:t>387</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solidFill>
                      <a:srgbClr val="D8D8D8"/>
                    </a:solidFill>
                  </a:tcPr>
                </a:tc>
                <a:extLst>
                  <a:ext uri="{0D108BD9-81ED-4DB2-BD59-A6C34878D82A}">
                    <a16:rowId xmlns:a16="http://schemas.microsoft.com/office/drawing/2014/main" val="10003"/>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Readmit Undergrad</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491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312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270</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tcPr>
                </a:tc>
                <a:extLst>
                  <a:ext uri="{0D108BD9-81ED-4DB2-BD59-A6C34878D82A}">
                    <a16:rowId xmlns:a16="http://schemas.microsoft.com/office/drawing/2014/main" val="10004"/>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Non-degree Undergraduate</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lnB w="9525" cap="flat" cmpd="sng">
                      <a:solidFill>
                        <a:srgbClr val="7F7F7F"/>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323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408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398</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B w="9525"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05"/>
                  </a:ext>
                </a:extLst>
              </a:tr>
              <a:tr h="180950">
                <a:tc>
                  <a:txBody>
                    <a:bodyPr/>
                    <a:lstStyle/>
                    <a:p>
                      <a:pPr marL="0" marR="0" lvl="2" indent="0" algn="l" rtl="0">
                        <a:lnSpc>
                          <a:spcPct val="100000"/>
                        </a:lnSpc>
                        <a:spcBef>
                          <a:spcPts val="0"/>
                        </a:spcBef>
                        <a:spcAft>
                          <a:spcPts val="0"/>
                        </a:spcAft>
                        <a:buNone/>
                      </a:pPr>
                      <a:r>
                        <a:rPr lang="en-US" sz="1400" b="1" u="none" strike="noStrike" cap="none">
                          <a:latin typeface="Verdana"/>
                          <a:ea typeface="Verdana"/>
                          <a:cs typeface="Verdana"/>
                          <a:sym typeface="Verdana"/>
                        </a:rPr>
                        <a:t>Undergraduate Total</a:t>
                      </a:r>
                      <a:endParaRPr sz="1400" b="1"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lnT w="9525" cap="flat" cmpd="sng">
                      <a:solidFill>
                        <a:srgbClr val="7F7F7F"/>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24,175 </a:t>
                      </a:r>
                      <a:endParaRPr sz="1400" b="1"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24,116 </a:t>
                      </a:r>
                      <a:endParaRPr sz="1400" b="1"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2</a:t>
                      </a:r>
                      <a:r>
                        <a:rPr lang="en-US" b="1">
                          <a:latin typeface="Verdana"/>
                          <a:ea typeface="Verdana"/>
                          <a:cs typeface="Verdana"/>
                          <a:sym typeface="Verdana"/>
                        </a:rPr>
                        <a:t>3</a:t>
                      </a:r>
                      <a:r>
                        <a:rPr lang="en-US" sz="1400" b="1" u="none" strike="noStrike" cap="none">
                          <a:latin typeface="Verdana"/>
                          <a:ea typeface="Verdana"/>
                          <a:cs typeface="Verdana"/>
                          <a:sym typeface="Verdana"/>
                        </a:rPr>
                        <a:t>,</a:t>
                      </a:r>
                      <a:r>
                        <a:rPr lang="en-US" b="1">
                          <a:latin typeface="Verdana"/>
                          <a:ea typeface="Verdana"/>
                          <a:cs typeface="Verdana"/>
                          <a:sym typeface="Verdana"/>
                        </a:rPr>
                        <a:t>461</a:t>
                      </a:r>
                      <a:r>
                        <a:rPr lang="en-US" sz="1400" b="1" u="none" strike="noStrike" cap="none">
                          <a:latin typeface="Verdana"/>
                          <a:ea typeface="Verdana"/>
                          <a:cs typeface="Verdana"/>
                          <a:sym typeface="Verdana"/>
                        </a:rPr>
                        <a:t> </a:t>
                      </a:r>
                      <a:endParaRPr sz="1400" b="1"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T w="9525" cap="flat" cmpd="sng">
                      <a:solidFill>
                        <a:srgbClr val="7F7F7F"/>
                      </a:solidFill>
                      <a:prstDash val="solid"/>
                      <a:round/>
                      <a:headEnd type="none" w="sm" len="sm"/>
                      <a:tailEnd type="none" w="sm" len="sm"/>
                    </a:lnT>
                  </a:tcPr>
                </a:tc>
                <a:extLst>
                  <a:ext uri="{0D108BD9-81ED-4DB2-BD59-A6C34878D82A}">
                    <a16:rowId xmlns:a16="http://schemas.microsoft.com/office/drawing/2014/main" val="10006"/>
                  </a:ext>
                </a:extLst>
              </a:tr>
              <a:tr h="180950">
                <a:tc>
                  <a:txBody>
                    <a:bodyPr/>
                    <a:lstStyle/>
                    <a:p>
                      <a:pPr marL="0" marR="0" lvl="0" indent="0" algn="l" rtl="0">
                        <a:lnSpc>
                          <a:spcPct val="100000"/>
                        </a:lnSpc>
                        <a:spcBef>
                          <a:spcPts val="0"/>
                        </a:spcBef>
                        <a:spcAft>
                          <a:spcPts val="0"/>
                        </a:spcAft>
                        <a:buNone/>
                      </a:pP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tcPr>
                </a:tc>
                <a:extLst>
                  <a:ext uri="{0D108BD9-81ED-4DB2-BD59-A6C34878D82A}">
                    <a16:rowId xmlns:a16="http://schemas.microsoft.com/office/drawing/2014/main" val="10007"/>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New Doctoral-Research/Scholarship</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169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211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174</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solidFill>
                      <a:srgbClr val="D8D8D8"/>
                    </a:solidFill>
                  </a:tcPr>
                </a:tc>
                <a:extLst>
                  <a:ext uri="{0D108BD9-81ED-4DB2-BD59-A6C34878D82A}">
                    <a16:rowId xmlns:a16="http://schemas.microsoft.com/office/drawing/2014/main" val="10008"/>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Continuing Doctoral-Research/Scholarship</a:t>
                      </a:r>
                      <a:endParaRPr sz="1400" b="0" i="0" u="none" strike="noStrike" cap="none">
                        <a:solidFill>
                          <a:srgbClr val="000000"/>
                        </a:solidFill>
                        <a:latin typeface="Verdana"/>
                        <a:ea typeface="Verdana"/>
                        <a:cs typeface="Verdana"/>
                        <a:sym typeface="Verdana"/>
                      </a:endParaRPr>
                    </a:p>
                  </a:txBody>
                  <a:tcPr marL="365750" marR="8600" marT="8600" marB="0" anchor="ctr">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825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802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804</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tcPr>
                </a:tc>
                <a:extLst>
                  <a:ext uri="{0D108BD9-81ED-4DB2-BD59-A6C34878D82A}">
                    <a16:rowId xmlns:a16="http://schemas.microsoft.com/office/drawing/2014/main" val="10009"/>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New Doctoral-Professional Practice</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52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50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53</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solidFill>
                      <a:srgbClr val="D8D8D8"/>
                    </a:solidFill>
                  </a:tcPr>
                </a:tc>
                <a:extLst>
                  <a:ext uri="{0D108BD9-81ED-4DB2-BD59-A6C34878D82A}">
                    <a16:rowId xmlns:a16="http://schemas.microsoft.com/office/drawing/2014/main" val="10010"/>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Continuing Doctoral-Professional Practice</a:t>
                      </a:r>
                      <a:endParaRPr sz="1400" b="0" i="0" u="none" strike="noStrike" cap="none">
                        <a:solidFill>
                          <a:srgbClr val="000000"/>
                        </a:solidFill>
                        <a:latin typeface="Verdana"/>
                        <a:ea typeface="Verdana"/>
                        <a:cs typeface="Verdana"/>
                        <a:sym typeface="Verdana"/>
                      </a:endParaRPr>
                    </a:p>
                  </a:txBody>
                  <a:tcPr marL="365750" marR="8600" marT="8600" marB="0" anchor="ctr">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56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64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89</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tcPr>
                </a:tc>
                <a:extLst>
                  <a:ext uri="{0D108BD9-81ED-4DB2-BD59-A6C34878D82A}">
                    <a16:rowId xmlns:a16="http://schemas.microsoft.com/office/drawing/2014/main" val="10011"/>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New Master’s</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1,444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1,616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1,</a:t>
                      </a:r>
                      <a:r>
                        <a:rPr lang="en-US">
                          <a:latin typeface="Verdana"/>
                          <a:ea typeface="Verdana"/>
                          <a:cs typeface="Verdana"/>
                          <a:sym typeface="Verdana"/>
                        </a:rPr>
                        <a:t>537</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solidFill>
                      <a:srgbClr val="D8D8D8"/>
                    </a:solidFill>
                  </a:tcPr>
                </a:tc>
                <a:extLst>
                  <a:ext uri="{0D108BD9-81ED-4DB2-BD59-A6C34878D82A}">
                    <a16:rowId xmlns:a16="http://schemas.microsoft.com/office/drawing/2014/main" val="10012"/>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Continuing Master’s</a:t>
                      </a:r>
                      <a:endParaRPr sz="1400" b="0" i="0" u="none" strike="noStrike" cap="none">
                        <a:solidFill>
                          <a:srgbClr val="000000"/>
                        </a:solidFill>
                        <a:latin typeface="Verdana"/>
                        <a:ea typeface="Verdana"/>
                        <a:cs typeface="Verdana"/>
                        <a:sym typeface="Verdana"/>
                      </a:endParaRPr>
                    </a:p>
                  </a:txBody>
                  <a:tcPr marL="365750" marR="8600" marT="8600" marB="0" anchor="ctr">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2,101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2,340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a:t>
                      </a:r>
                      <a:r>
                        <a:rPr lang="en-US">
                          <a:latin typeface="Verdana"/>
                          <a:ea typeface="Verdana"/>
                          <a:cs typeface="Verdana"/>
                          <a:sym typeface="Verdana"/>
                        </a:rPr>
                        <a:t>317</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tcPr>
                </a:tc>
                <a:extLst>
                  <a:ext uri="{0D108BD9-81ED-4DB2-BD59-A6C34878D82A}">
                    <a16:rowId xmlns:a16="http://schemas.microsoft.com/office/drawing/2014/main" val="10013"/>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New Graduate Certificate</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597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494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478</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solidFill>
                      <a:srgbClr val="D8D8D8"/>
                    </a:solidFill>
                  </a:tcPr>
                </a:tc>
                <a:extLst>
                  <a:ext uri="{0D108BD9-81ED-4DB2-BD59-A6C34878D82A}">
                    <a16:rowId xmlns:a16="http://schemas.microsoft.com/office/drawing/2014/main" val="10014"/>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Continuing Graduate Certificate</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479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543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r>
                        <a:rPr lang="en-US">
                          <a:latin typeface="Verdana"/>
                          <a:ea typeface="Verdana"/>
                          <a:cs typeface="Verdana"/>
                          <a:sym typeface="Verdana"/>
                        </a:rPr>
                        <a:t>436</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tcPr>
                </a:tc>
                <a:extLst>
                  <a:ext uri="{0D108BD9-81ED-4DB2-BD59-A6C34878D82A}">
                    <a16:rowId xmlns:a16="http://schemas.microsoft.com/office/drawing/2014/main" val="10015"/>
                  </a:ext>
                </a:extLst>
              </a:tr>
              <a:tr h="2607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Non-degree Graduate</a:t>
                      </a:r>
                      <a:endParaRPr sz="1400" b="0"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lnB w="9525" cap="flat" cmpd="sng">
                      <a:solidFill>
                        <a:srgbClr val="7F7F7F"/>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248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212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2</a:t>
                      </a:r>
                      <a:r>
                        <a:rPr lang="en-US">
                          <a:latin typeface="Verdana"/>
                          <a:ea typeface="Verdana"/>
                          <a:cs typeface="Verdana"/>
                          <a:sym typeface="Verdana"/>
                        </a:rPr>
                        <a:t>02</a:t>
                      </a: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B w="9525"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16"/>
                  </a:ext>
                </a:extLst>
              </a:tr>
              <a:tr h="180950">
                <a:tc>
                  <a:txBody>
                    <a:bodyPr/>
                    <a:lstStyle/>
                    <a:p>
                      <a:pPr marL="0" marR="0" lvl="0" indent="0" algn="l" rtl="0">
                        <a:lnSpc>
                          <a:spcPct val="100000"/>
                        </a:lnSpc>
                        <a:spcBef>
                          <a:spcPts val="0"/>
                        </a:spcBef>
                        <a:spcAft>
                          <a:spcPts val="0"/>
                        </a:spcAft>
                        <a:buNone/>
                      </a:pPr>
                      <a:r>
                        <a:rPr lang="en-US" sz="1400" b="1" u="none" strike="noStrike" cap="none">
                          <a:latin typeface="Verdana"/>
                          <a:ea typeface="Verdana"/>
                          <a:cs typeface="Verdana"/>
                          <a:sym typeface="Verdana"/>
                        </a:rPr>
                        <a:t>Graduate Total</a:t>
                      </a:r>
                      <a:endParaRPr sz="1400" b="1" i="0" u="none" strike="noStrike" cap="none">
                        <a:solidFill>
                          <a:srgbClr val="000000"/>
                        </a:solidFill>
                        <a:latin typeface="Verdana"/>
                        <a:ea typeface="Verdana"/>
                        <a:cs typeface="Verdana"/>
                        <a:sym typeface="Verdana"/>
                      </a:endParaRPr>
                    </a:p>
                  </a:txBody>
                  <a:tcPr marL="274325" marR="8600" marT="8600" marB="0" anchor="ctr">
                    <a:lnR w="9525" cap="flat" cmpd="sng">
                      <a:solidFill>
                        <a:srgbClr val="000000">
                          <a:alpha val="0"/>
                        </a:srgbClr>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5,971 </a:t>
                      </a:r>
                      <a:endParaRPr sz="1400" b="1"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6,332 </a:t>
                      </a:r>
                      <a:endParaRPr sz="1400" b="1"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6,</a:t>
                      </a:r>
                      <a:r>
                        <a:rPr lang="en-US" b="1">
                          <a:latin typeface="Verdana"/>
                          <a:ea typeface="Verdana"/>
                          <a:cs typeface="Verdana"/>
                          <a:sym typeface="Verdana"/>
                        </a:rPr>
                        <a:t>090</a:t>
                      </a:r>
                      <a:r>
                        <a:rPr lang="en-US" sz="1400" b="1" u="none" strike="noStrike" cap="none">
                          <a:latin typeface="Verdana"/>
                          <a:ea typeface="Verdana"/>
                          <a:cs typeface="Verdana"/>
                          <a:sym typeface="Verdana"/>
                        </a:rPr>
                        <a:t> </a:t>
                      </a:r>
                      <a:endParaRPr sz="1400" b="1"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T w="9525"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7"/>
                  </a:ext>
                </a:extLst>
              </a:tr>
              <a:tr h="180950">
                <a:tc>
                  <a:txBody>
                    <a:bodyPr/>
                    <a:lstStyle/>
                    <a:p>
                      <a:pPr marL="0" marR="0" lvl="0" indent="0" algn="l" rtl="0">
                        <a:lnSpc>
                          <a:spcPct val="100000"/>
                        </a:lnSpc>
                        <a:spcBef>
                          <a:spcPts val="0"/>
                        </a:spcBef>
                        <a:spcAft>
                          <a:spcPts val="0"/>
                        </a:spcAft>
                        <a:buNone/>
                      </a:pPr>
                      <a:r>
                        <a:rPr lang="en-US" sz="1400" u="none" strike="noStrike" cap="none">
                          <a:latin typeface="Verdana"/>
                          <a:ea typeface="Verdana"/>
                          <a:cs typeface="Verdana"/>
                          <a:sym typeface="Verdana"/>
                        </a:rPr>
                        <a:t> </a:t>
                      </a:r>
                      <a:endParaRPr sz="1400" b="0" i="0" u="none" strike="noStrike" cap="none">
                        <a:solidFill>
                          <a:srgbClr val="000000"/>
                        </a:solidFill>
                        <a:latin typeface="Verdana"/>
                        <a:ea typeface="Verdana"/>
                        <a:cs typeface="Verdana"/>
                        <a:sym typeface="Verdana"/>
                      </a:endParaRPr>
                    </a:p>
                  </a:txBody>
                  <a:tcPr marL="274325" marR="86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endParaRPr sz="1400" b="0"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u="none" strike="noStrike" cap="none">
                          <a:latin typeface="Verdana"/>
                          <a:ea typeface="Verdana"/>
                          <a:cs typeface="Verdana"/>
                          <a:sym typeface="Verdana"/>
                        </a:rPr>
                        <a:t> </a:t>
                      </a:r>
                      <a:endParaRPr sz="1400" b="0"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171616"/>
                      </a:solidFill>
                      <a:prstDash val="solid"/>
                      <a:round/>
                      <a:headEnd type="none" w="sm" len="sm"/>
                      <a:tailEnd type="none" w="sm" len="sm"/>
                    </a:lnB>
                  </a:tcPr>
                </a:tc>
                <a:extLst>
                  <a:ext uri="{0D108BD9-81ED-4DB2-BD59-A6C34878D82A}">
                    <a16:rowId xmlns:a16="http://schemas.microsoft.com/office/drawing/2014/main" val="10018"/>
                  </a:ext>
                </a:extLst>
              </a:tr>
              <a:tr h="180950">
                <a:tc>
                  <a:txBody>
                    <a:bodyPr/>
                    <a:lstStyle/>
                    <a:p>
                      <a:pPr marL="0" marR="0" lvl="0" indent="0" algn="l" rtl="0">
                        <a:lnSpc>
                          <a:spcPct val="100000"/>
                        </a:lnSpc>
                        <a:spcBef>
                          <a:spcPts val="0"/>
                        </a:spcBef>
                        <a:spcAft>
                          <a:spcPts val="0"/>
                        </a:spcAft>
                        <a:buNone/>
                      </a:pPr>
                      <a:r>
                        <a:rPr lang="en-US" sz="1400" b="1" u="none" strike="noStrike" cap="none">
                          <a:latin typeface="Verdana"/>
                          <a:ea typeface="Verdana"/>
                          <a:cs typeface="Verdana"/>
                          <a:sym typeface="Verdana"/>
                        </a:rPr>
                        <a:t>Grand Total</a:t>
                      </a:r>
                      <a:endParaRPr sz="1400" b="1" i="0" u="none" strike="noStrike" cap="none">
                        <a:solidFill>
                          <a:srgbClr val="000000"/>
                        </a:solidFill>
                        <a:latin typeface="Verdana"/>
                        <a:ea typeface="Verdana"/>
                        <a:cs typeface="Verdana"/>
                        <a:sym typeface="Verdana"/>
                      </a:endParaRPr>
                    </a:p>
                  </a:txBody>
                  <a:tcPr marL="274325" marR="86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30,146 </a:t>
                      </a:r>
                      <a:endParaRPr sz="1400" b="1"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30,448 </a:t>
                      </a:r>
                      <a:endParaRPr sz="1400" b="1" i="0" u="none" strike="noStrike" cap="none">
                        <a:solidFill>
                          <a:srgbClr val="000000"/>
                        </a:solidFill>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400" b="1" u="none" strike="noStrike" cap="none">
                          <a:latin typeface="Verdana"/>
                          <a:ea typeface="Verdana"/>
                          <a:cs typeface="Verdana"/>
                          <a:sym typeface="Verdana"/>
                        </a:rPr>
                        <a:t>  </a:t>
                      </a:r>
                      <a:r>
                        <a:rPr lang="en-US" b="1">
                          <a:latin typeface="Verdana"/>
                          <a:ea typeface="Verdana"/>
                          <a:cs typeface="Verdana"/>
                          <a:sym typeface="Verdana"/>
                        </a:rPr>
                        <a:t>29,551</a:t>
                      </a:r>
                      <a:r>
                        <a:rPr lang="en-US" sz="1400" b="1" u="none" strike="noStrike" cap="none">
                          <a:latin typeface="Verdana"/>
                          <a:ea typeface="Verdana"/>
                          <a:cs typeface="Verdana"/>
                          <a:sym typeface="Verdana"/>
                        </a:rPr>
                        <a:t> </a:t>
                      </a:r>
                      <a:endParaRPr sz="1400" b="1" i="0" u="none" strike="noStrike" cap="none">
                        <a:latin typeface="Verdana"/>
                        <a:ea typeface="Verdana"/>
                        <a:cs typeface="Verdana"/>
                        <a:sym typeface="Verdana"/>
                      </a:endParaRPr>
                    </a:p>
                  </a:txBody>
                  <a:tcPr marL="8600" marR="457200" marT="860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9"/>
                  </a:ext>
                </a:extLst>
              </a:tr>
            </a:tbl>
          </a:graphicData>
        </a:graphic>
      </p:graphicFrame>
      <p:sp>
        <p:nvSpPr>
          <p:cNvPr id="96" name="Google Shape;96;p14"/>
          <p:cNvSpPr txBox="1">
            <a:spLocks noGrp="1"/>
          </p:cNvSpPr>
          <p:nvPr>
            <p:ph type="ctrTitle"/>
          </p:nvPr>
        </p:nvSpPr>
        <p:spPr>
          <a:xfrm>
            <a:off x="1524000" y="884159"/>
            <a:ext cx="9144000" cy="414444"/>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sz="3200">
                <a:solidFill>
                  <a:srgbClr val="7F7F7F"/>
                </a:solidFill>
              </a:rPr>
              <a:t>Fall 2020-Fall 2022 Headcount Categories</a:t>
            </a:r>
            <a:endParaRPr sz="3200">
              <a:solidFill>
                <a:srgbClr val="7F7F7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0"/>
        <p:cNvGrpSpPr/>
        <p:nvPr/>
      </p:nvGrpSpPr>
      <p:grpSpPr>
        <a:xfrm>
          <a:off x="0" y="0"/>
          <a:ext cx="0" cy="0"/>
          <a:chOff x="0" y="0"/>
          <a:chExt cx="0" cy="0"/>
        </a:xfrm>
      </p:grpSpPr>
      <p:sp>
        <p:nvSpPr>
          <p:cNvPr id="101" name="Google Shape;101;p15"/>
          <p:cNvSpPr txBox="1">
            <a:spLocks noGrp="1"/>
          </p:cNvSpPr>
          <p:nvPr>
            <p:ph type="ctrTitle"/>
          </p:nvPr>
        </p:nvSpPr>
        <p:spPr>
          <a:xfrm>
            <a:off x="1524000" y="884159"/>
            <a:ext cx="9144000" cy="414444"/>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sz="3200">
                <a:solidFill>
                  <a:srgbClr val="7F7F7F"/>
                </a:solidFill>
              </a:rPr>
              <a:t>Fall 2020-Fall 2022 Headcount Categories</a:t>
            </a:r>
            <a:endParaRPr sz="3200">
              <a:solidFill>
                <a:srgbClr val="7F7F7F"/>
              </a:solidFill>
            </a:endParaRPr>
          </a:p>
        </p:txBody>
      </p:sp>
      <p:graphicFrame>
        <p:nvGraphicFramePr>
          <p:cNvPr id="102" name="Google Shape;102;p15"/>
          <p:cNvGraphicFramePr/>
          <p:nvPr/>
        </p:nvGraphicFramePr>
        <p:xfrm>
          <a:off x="1524001" y="1394085"/>
          <a:ext cx="9144000" cy="4789300"/>
        </p:xfrm>
        <a:graphic>
          <a:graphicData uri="http://schemas.openxmlformats.org/drawingml/2006/table">
            <a:tbl>
              <a:tblPr>
                <a:noFill/>
                <a:tableStyleId>{1E9932D5-6B62-4C1B-ACC1-A00C93E9EF36}</a:tableStyleId>
              </a:tblPr>
              <a:tblGrid>
                <a:gridCol w="3435450">
                  <a:extLst>
                    <a:ext uri="{9D8B030D-6E8A-4147-A177-3AD203B41FA5}">
                      <a16:colId xmlns:a16="http://schemas.microsoft.com/office/drawing/2014/main" val="20000"/>
                    </a:ext>
                  </a:extLst>
                </a:gridCol>
                <a:gridCol w="1050450">
                  <a:extLst>
                    <a:ext uri="{9D8B030D-6E8A-4147-A177-3AD203B41FA5}">
                      <a16:colId xmlns:a16="http://schemas.microsoft.com/office/drawing/2014/main" val="20001"/>
                    </a:ext>
                  </a:extLst>
                </a:gridCol>
                <a:gridCol w="852400">
                  <a:extLst>
                    <a:ext uri="{9D8B030D-6E8A-4147-A177-3AD203B41FA5}">
                      <a16:colId xmlns:a16="http://schemas.microsoft.com/office/drawing/2014/main" val="20002"/>
                    </a:ext>
                  </a:extLst>
                </a:gridCol>
                <a:gridCol w="792125">
                  <a:extLst>
                    <a:ext uri="{9D8B030D-6E8A-4147-A177-3AD203B41FA5}">
                      <a16:colId xmlns:a16="http://schemas.microsoft.com/office/drawing/2014/main" val="20003"/>
                    </a:ext>
                  </a:extLst>
                </a:gridCol>
                <a:gridCol w="102975">
                  <a:extLst>
                    <a:ext uri="{9D8B030D-6E8A-4147-A177-3AD203B41FA5}">
                      <a16:colId xmlns:a16="http://schemas.microsoft.com/office/drawing/2014/main" val="20004"/>
                    </a:ext>
                  </a:extLst>
                </a:gridCol>
                <a:gridCol w="1221700">
                  <a:extLst>
                    <a:ext uri="{9D8B030D-6E8A-4147-A177-3AD203B41FA5}">
                      <a16:colId xmlns:a16="http://schemas.microsoft.com/office/drawing/2014/main" val="20005"/>
                    </a:ext>
                  </a:extLst>
                </a:gridCol>
                <a:gridCol w="801975">
                  <a:extLst>
                    <a:ext uri="{9D8B030D-6E8A-4147-A177-3AD203B41FA5}">
                      <a16:colId xmlns:a16="http://schemas.microsoft.com/office/drawing/2014/main" val="20006"/>
                    </a:ext>
                  </a:extLst>
                </a:gridCol>
                <a:gridCol w="886925">
                  <a:extLst>
                    <a:ext uri="{9D8B030D-6E8A-4147-A177-3AD203B41FA5}">
                      <a16:colId xmlns:a16="http://schemas.microsoft.com/office/drawing/2014/main" val="20007"/>
                    </a:ext>
                  </a:extLst>
                </a:gridCol>
              </a:tblGrid>
              <a:tr h="220450">
                <a:tc>
                  <a:txBody>
                    <a:bodyPr/>
                    <a:lstStyle/>
                    <a:p>
                      <a:pPr marL="0" marR="0" lvl="0" indent="0" algn="l" rtl="0">
                        <a:lnSpc>
                          <a:spcPct val="100000"/>
                        </a:lnSpc>
                        <a:spcBef>
                          <a:spcPts val="0"/>
                        </a:spcBef>
                        <a:spcAft>
                          <a:spcPts val="0"/>
                        </a:spcAft>
                        <a:buNone/>
                      </a:pPr>
                      <a:endParaRPr sz="1200" b="0" i="0" u="none" strike="noStrike" cap="none">
                        <a:solidFill>
                          <a:srgbClr val="000000"/>
                        </a:solidFill>
                        <a:latin typeface="Verdana"/>
                        <a:ea typeface="Verdana"/>
                        <a:cs typeface="Verdana"/>
                        <a:sym typeface="Verdana"/>
                      </a:endParaRPr>
                    </a:p>
                  </a:txBody>
                  <a:tcPr marL="8200" marR="8200" marT="8200" marB="0" anchor="b"/>
                </a:tc>
                <a:tc gridSpan="3">
                  <a:txBody>
                    <a:bodyPr/>
                    <a:lstStyle/>
                    <a:p>
                      <a:pPr marL="0" marR="0" lvl="0" indent="0" algn="ctr" rtl="0">
                        <a:lnSpc>
                          <a:spcPct val="100000"/>
                        </a:lnSpc>
                        <a:spcBef>
                          <a:spcPts val="0"/>
                        </a:spcBef>
                        <a:spcAft>
                          <a:spcPts val="0"/>
                        </a:spcAft>
                        <a:buNone/>
                      </a:pPr>
                      <a:r>
                        <a:rPr lang="en-US" sz="1200" b="1" u="none" strike="noStrike" cap="none"/>
                        <a:t>Fall 202</a:t>
                      </a:r>
                      <a:r>
                        <a:rPr lang="en-US" sz="1200" b="1"/>
                        <a:t>2</a:t>
                      </a:r>
                      <a:endParaRPr sz="1200" b="1" i="0" u="none" strike="noStrike" cap="none">
                        <a:latin typeface="Verdana"/>
                        <a:ea typeface="Verdana"/>
                        <a:cs typeface="Verdana"/>
                        <a:sym typeface="Verdana"/>
                      </a:endParaRPr>
                    </a:p>
                  </a:txBody>
                  <a:tcPr marL="8200" marR="8200" marT="8200" marB="0" anchor="b">
                    <a:lnR w="12700" cap="flat" cmpd="sng">
                      <a:solidFill>
                        <a:schemeClr val="dk1"/>
                      </a:solidFill>
                      <a:prstDash val="solid"/>
                      <a:round/>
                      <a:headEnd type="none" w="sm" len="sm"/>
                      <a:tailEnd type="none" w="sm" len="sm"/>
                    </a:lnR>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None/>
                      </a:pPr>
                      <a:endParaRPr sz="800" b="1"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gridSpan="3">
                  <a:txBody>
                    <a:bodyPr/>
                    <a:lstStyle/>
                    <a:p>
                      <a:pPr marL="0" marR="0" lvl="0" indent="0" algn="ctr" rtl="0">
                        <a:lnSpc>
                          <a:spcPct val="100000"/>
                        </a:lnSpc>
                        <a:spcBef>
                          <a:spcPts val="0"/>
                        </a:spcBef>
                        <a:spcAft>
                          <a:spcPts val="0"/>
                        </a:spcAft>
                        <a:buNone/>
                      </a:pPr>
                      <a:r>
                        <a:rPr lang="en-US" sz="1200" b="1" u="none" strike="noStrike" cap="none"/>
                        <a:t>Fall 2021</a:t>
                      </a:r>
                      <a:endParaRPr sz="1200" b="1" i="0" u="none" strike="noStrike" cap="none">
                        <a:solidFill>
                          <a:srgbClr val="333399"/>
                        </a:solidFill>
                        <a:latin typeface="Verdana"/>
                        <a:ea typeface="Verdana"/>
                        <a:cs typeface="Verdana"/>
                        <a:sym typeface="Verdana"/>
                      </a:endParaRPr>
                    </a:p>
                  </a:txBody>
                  <a:tcPr marL="8200" marR="8200" marT="8200" marB="0" anchor="b">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0450">
                <a:tc>
                  <a:txBody>
                    <a:bodyPr/>
                    <a:lstStyle/>
                    <a:p>
                      <a:pPr marL="0" marR="0" lvl="0" indent="0" algn="l" rtl="0">
                        <a:lnSpc>
                          <a:spcPct val="100000"/>
                        </a:lnSpc>
                        <a:spcBef>
                          <a:spcPts val="0"/>
                        </a:spcBef>
                        <a:spcAft>
                          <a:spcPts val="0"/>
                        </a:spcAft>
                        <a:buNone/>
                      </a:pPr>
                      <a:endParaRPr sz="1200" b="1" i="0" u="none" strike="noStrike" cap="none">
                        <a:solidFill>
                          <a:srgbClr val="000000"/>
                        </a:solidFill>
                        <a:latin typeface="Verdana"/>
                        <a:ea typeface="Verdana"/>
                        <a:cs typeface="Verdana"/>
                        <a:sym typeface="Verdana"/>
                      </a:endParaRPr>
                    </a:p>
                  </a:txBody>
                  <a:tcPr marL="8200" marR="8200" marT="8200" marB="0" anchor="b"/>
                </a:tc>
                <a:tc rowSpan="2">
                  <a:txBody>
                    <a:bodyPr/>
                    <a:lstStyle/>
                    <a:p>
                      <a:pPr marL="0" marR="0" lvl="0" indent="0" algn="ctr" rtl="0">
                        <a:lnSpc>
                          <a:spcPct val="100000"/>
                        </a:lnSpc>
                        <a:spcBef>
                          <a:spcPts val="0"/>
                        </a:spcBef>
                        <a:spcAft>
                          <a:spcPts val="0"/>
                        </a:spcAft>
                        <a:buNone/>
                      </a:pPr>
                      <a:r>
                        <a:rPr lang="en-US" sz="1200" b="1" u="none" strike="noStrike" cap="none"/>
                        <a:t>NC Resident</a:t>
                      </a:r>
                      <a:endParaRPr sz="1200" b="1" i="0" u="none" strike="noStrike" cap="none">
                        <a:latin typeface="Verdana"/>
                        <a:ea typeface="Verdana"/>
                        <a:cs typeface="Verdana"/>
                        <a:sym typeface="Verdana"/>
                      </a:endParaRPr>
                    </a:p>
                  </a:txBody>
                  <a:tcPr marL="8200" marR="8200" marT="8200" marB="0" anchor="b"/>
                </a:tc>
                <a:tc gridSpan="2">
                  <a:txBody>
                    <a:bodyPr/>
                    <a:lstStyle/>
                    <a:p>
                      <a:pPr marL="0" marR="0" lvl="0" indent="0" algn="ctr" rtl="0">
                        <a:lnSpc>
                          <a:spcPct val="100000"/>
                        </a:lnSpc>
                        <a:spcBef>
                          <a:spcPts val="0"/>
                        </a:spcBef>
                        <a:spcAft>
                          <a:spcPts val="0"/>
                        </a:spcAft>
                        <a:buNone/>
                      </a:pPr>
                      <a:r>
                        <a:rPr lang="en-US" sz="1200" b="1" u="none" strike="noStrike" cap="none"/>
                        <a:t>Non-Resident</a:t>
                      </a:r>
                      <a:endParaRPr sz="1200" b="1" i="0" u="none" strike="noStrike" cap="none">
                        <a:latin typeface="Verdana"/>
                        <a:ea typeface="Verdana"/>
                        <a:cs typeface="Verdana"/>
                        <a:sym typeface="Verdana"/>
                      </a:endParaRPr>
                    </a:p>
                  </a:txBody>
                  <a:tcPr marL="8200" marR="8200" marT="8200" marB="0" anchor="b">
                    <a:lnR w="12700" cap="flat" cmpd="sng">
                      <a:solidFill>
                        <a:schemeClr val="dk1"/>
                      </a:solidFill>
                      <a:prstDash val="solid"/>
                      <a:round/>
                      <a:headEnd type="none" w="sm" len="sm"/>
                      <a:tailEnd type="none" w="sm" len="sm"/>
                    </a:lnR>
                  </a:tcPr>
                </a:tc>
                <a:tc hMerge="1">
                  <a:txBody>
                    <a:bodyPr/>
                    <a:lstStyle/>
                    <a:p>
                      <a:endParaRPr lang="en-US"/>
                    </a:p>
                  </a:txBody>
                  <a:tcPr/>
                </a:tc>
                <a:tc>
                  <a:txBody>
                    <a:bodyPr/>
                    <a:lstStyle/>
                    <a:p>
                      <a:pPr marL="0" marR="0" lvl="0" indent="0" algn="l" rtl="0">
                        <a:lnSpc>
                          <a:spcPct val="100000"/>
                        </a:lnSpc>
                        <a:spcBef>
                          <a:spcPts val="0"/>
                        </a:spcBef>
                        <a:spcAft>
                          <a:spcPts val="0"/>
                        </a:spcAft>
                        <a:buNone/>
                      </a:pPr>
                      <a:endParaRPr sz="800" b="1"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rowSpan="2">
                  <a:txBody>
                    <a:bodyPr/>
                    <a:lstStyle/>
                    <a:p>
                      <a:pPr marL="0" marR="0" lvl="0" indent="0" algn="ctr" rtl="0">
                        <a:lnSpc>
                          <a:spcPct val="100000"/>
                        </a:lnSpc>
                        <a:spcBef>
                          <a:spcPts val="0"/>
                        </a:spcBef>
                        <a:spcAft>
                          <a:spcPts val="0"/>
                        </a:spcAft>
                        <a:buNone/>
                      </a:pPr>
                      <a:r>
                        <a:rPr lang="en-US" sz="1200" b="1" u="none" strike="noStrike" cap="none"/>
                        <a:t>NC Resident</a:t>
                      </a:r>
                      <a:endParaRPr sz="1200" b="1" i="0" u="none" strike="noStrike" cap="none">
                        <a:solidFill>
                          <a:srgbClr val="833C0C"/>
                        </a:solidFill>
                        <a:latin typeface="Verdana"/>
                        <a:ea typeface="Verdana"/>
                        <a:cs typeface="Verdana"/>
                        <a:sym typeface="Verdana"/>
                      </a:endParaRPr>
                    </a:p>
                  </a:txBody>
                  <a:tcPr marL="8200" marR="8200" marT="820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2">
                  <a:txBody>
                    <a:bodyPr/>
                    <a:lstStyle/>
                    <a:p>
                      <a:pPr marL="0" marR="0" lvl="0" indent="0" algn="ctr" rtl="0">
                        <a:lnSpc>
                          <a:spcPct val="100000"/>
                        </a:lnSpc>
                        <a:spcBef>
                          <a:spcPts val="0"/>
                        </a:spcBef>
                        <a:spcAft>
                          <a:spcPts val="0"/>
                        </a:spcAft>
                        <a:buNone/>
                      </a:pPr>
                      <a:r>
                        <a:rPr lang="en-US" sz="1200" b="1" u="none" strike="noStrike" cap="none"/>
                        <a:t>Non-Resident</a:t>
                      </a:r>
                      <a:endParaRPr sz="1200" b="1" i="0" u="none" strike="noStrike" cap="none">
                        <a:solidFill>
                          <a:srgbClr val="333399"/>
                        </a:solidFill>
                        <a:latin typeface="Verdana"/>
                        <a:ea typeface="Verdana"/>
                        <a:cs typeface="Verdana"/>
                        <a:sym typeface="Verdana"/>
                      </a:endParaRPr>
                    </a:p>
                  </a:txBody>
                  <a:tcPr marL="8200" marR="8200" marT="8200" marB="0" anchor="b">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229625">
                <a:tc>
                  <a:txBody>
                    <a:bodyPr/>
                    <a:lstStyle/>
                    <a:p>
                      <a:pPr marL="0" marR="0" lvl="0" indent="0" algn="l" rtl="0">
                        <a:lnSpc>
                          <a:spcPct val="100000"/>
                        </a:lnSpc>
                        <a:spcBef>
                          <a:spcPts val="0"/>
                        </a:spcBef>
                        <a:spcAft>
                          <a:spcPts val="0"/>
                        </a:spcAft>
                        <a:buNone/>
                      </a:pPr>
                      <a:r>
                        <a:rPr lang="en-US" sz="1200" b="1" u="none" strike="noStrike" cap="none"/>
                        <a:t> </a:t>
                      </a:r>
                      <a:endParaRPr sz="1200" b="1" i="0" u="none" strike="noStrike" cap="none">
                        <a:solidFill>
                          <a:srgbClr val="000000"/>
                        </a:solidFill>
                        <a:latin typeface="Verdana"/>
                        <a:ea typeface="Verdana"/>
                        <a:cs typeface="Verdana"/>
                        <a:sym typeface="Verdana"/>
                      </a:endParaRPr>
                    </a:p>
                  </a:txBody>
                  <a:tcPr marL="8200" marR="8200" marT="8200" marB="0" anchor="b"/>
                </a:tc>
                <a:tc vMerge="1">
                  <a:txBody>
                    <a:bodyPr/>
                    <a:lstStyle/>
                    <a:p>
                      <a:endParaRPr lang="en-US"/>
                    </a:p>
                  </a:txBody>
                  <a:tcPr/>
                </a:tc>
                <a:tc>
                  <a:txBody>
                    <a:bodyPr/>
                    <a:lstStyle/>
                    <a:p>
                      <a:pPr marL="0" marR="0" lvl="0" indent="0" algn="ctr" rtl="0">
                        <a:lnSpc>
                          <a:spcPct val="100000"/>
                        </a:lnSpc>
                        <a:spcBef>
                          <a:spcPts val="0"/>
                        </a:spcBef>
                        <a:spcAft>
                          <a:spcPts val="0"/>
                        </a:spcAft>
                        <a:buNone/>
                      </a:pPr>
                      <a:r>
                        <a:rPr lang="en-US" sz="1200" b="1" u="none" strike="noStrike" cap="none"/>
                        <a:t>US</a:t>
                      </a:r>
                      <a:endParaRPr sz="1200" b="1" i="0" u="none" strike="noStrike" cap="none">
                        <a:latin typeface="Verdana"/>
                        <a:ea typeface="Verdana"/>
                        <a:cs typeface="Verdana"/>
                        <a:sym typeface="Verdana"/>
                      </a:endParaRPr>
                    </a:p>
                  </a:txBody>
                  <a:tcPr marL="8200" marR="8200" marT="8200" marB="0" anchor="b"/>
                </a:tc>
                <a:tc>
                  <a:txBody>
                    <a:bodyPr/>
                    <a:lstStyle/>
                    <a:p>
                      <a:pPr marL="0" marR="0" lvl="0" indent="0" algn="ctr" rtl="0">
                        <a:lnSpc>
                          <a:spcPct val="100000"/>
                        </a:lnSpc>
                        <a:spcBef>
                          <a:spcPts val="0"/>
                        </a:spcBef>
                        <a:spcAft>
                          <a:spcPts val="0"/>
                        </a:spcAft>
                        <a:buNone/>
                      </a:pPr>
                      <a:r>
                        <a:rPr lang="en-US" sz="1200" b="1" u="none" strike="noStrike" cap="none"/>
                        <a:t>Intl</a:t>
                      </a:r>
                      <a:endParaRPr sz="1200" b="1" i="0" u="none" strike="noStrike" cap="none">
                        <a:latin typeface="Verdana"/>
                        <a:ea typeface="Verdana"/>
                        <a:cs typeface="Verdana"/>
                        <a:sym typeface="Verdana"/>
                      </a:endParaRPr>
                    </a:p>
                  </a:txBody>
                  <a:tcPr marL="8200" marR="8200" marT="8200" marB="0" anchor="b">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r>
                        <a:rPr lang="en-US" sz="800" b="1" u="none" strike="noStrike" cap="none"/>
                        <a:t> </a:t>
                      </a:r>
                      <a:endParaRPr sz="800" b="1"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vMerge="1">
                  <a:txBody>
                    <a:bodyPr/>
                    <a:lstStyle/>
                    <a:p>
                      <a:endParaRPr lang="en-US"/>
                    </a:p>
                  </a:txBody>
                  <a:tcPr/>
                </a:tc>
                <a:tc>
                  <a:txBody>
                    <a:bodyPr/>
                    <a:lstStyle/>
                    <a:p>
                      <a:pPr marL="0" marR="0" lvl="0" indent="0" algn="ctr" rtl="0">
                        <a:lnSpc>
                          <a:spcPct val="100000"/>
                        </a:lnSpc>
                        <a:spcBef>
                          <a:spcPts val="0"/>
                        </a:spcBef>
                        <a:spcAft>
                          <a:spcPts val="0"/>
                        </a:spcAft>
                        <a:buNone/>
                      </a:pPr>
                      <a:r>
                        <a:rPr lang="en-US" sz="1200" b="1" u="none" strike="noStrike" cap="none"/>
                        <a:t>US</a:t>
                      </a:r>
                      <a:endParaRPr sz="1200" b="1" i="0" u="none" strike="noStrike" cap="none">
                        <a:solidFill>
                          <a:srgbClr val="333399"/>
                        </a:solidFill>
                        <a:latin typeface="Verdana"/>
                        <a:ea typeface="Verdana"/>
                        <a:cs typeface="Verdana"/>
                        <a:sym typeface="Verdana"/>
                      </a:endParaRPr>
                    </a:p>
                  </a:txBody>
                  <a:tcPr marL="8200" marR="8200" marT="820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200" b="1" u="none" strike="noStrike" cap="none"/>
                        <a:t>Intl</a:t>
                      </a:r>
                      <a:endParaRPr sz="1200" b="1" i="0" u="none" strike="noStrike" cap="none">
                        <a:solidFill>
                          <a:srgbClr val="0000FF"/>
                        </a:solidFill>
                        <a:latin typeface="Verdana"/>
                        <a:ea typeface="Verdana"/>
                        <a:cs typeface="Verdana"/>
                        <a:sym typeface="Verdana"/>
                      </a:endParaRPr>
                    </a:p>
                  </a:txBody>
                  <a:tcPr marL="8200" marR="8200" marT="8200" marB="0" anchor="b">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220450">
                <a:tc>
                  <a:txBody>
                    <a:bodyPr/>
                    <a:lstStyle/>
                    <a:p>
                      <a:pPr marL="0" marR="0" lvl="0" indent="0" algn="l" rtl="0">
                        <a:lnSpc>
                          <a:spcPct val="100000"/>
                        </a:lnSpc>
                        <a:spcBef>
                          <a:spcPts val="0"/>
                        </a:spcBef>
                        <a:spcAft>
                          <a:spcPts val="0"/>
                        </a:spcAft>
                        <a:buNone/>
                      </a:pPr>
                      <a:r>
                        <a:rPr lang="en-US" sz="1200" u="none" strike="noStrike" cap="none"/>
                        <a:t>First-Time-in-College</a:t>
                      </a:r>
                      <a:endParaRPr sz="1200" b="0" i="0" u="none" strike="noStrike" cap="none">
                        <a:solidFill>
                          <a:srgbClr val="000000"/>
                        </a:solidFill>
                        <a:latin typeface="Verdana"/>
                        <a:ea typeface="Verdana"/>
                        <a:cs typeface="Verdana"/>
                        <a:sym typeface="Verdana"/>
                      </a:endParaRPr>
                    </a:p>
                  </a:txBody>
                  <a:tcPr marL="8200" marR="8200" marT="8200" marB="0" anchor="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3,</a:t>
                      </a:r>
                      <a:r>
                        <a:rPr lang="en-US" sz="1200"/>
                        <a:t>680</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428</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4</a:t>
                      </a:r>
                      <a:r>
                        <a:rPr lang="en-US" sz="1200"/>
                        <a:t>9</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3,837</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377</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42</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extLst>
                  <a:ext uri="{0D108BD9-81ED-4DB2-BD59-A6C34878D82A}">
                    <a16:rowId xmlns:a16="http://schemas.microsoft.com/office/drawing/2014/main" val="10003"/>
                  </a:ext>
                </a:extLst>
              </a:tr>
              <a:tr h="220450">
                <a:tc>
                  <a:txBody>
                    <a:bodyPr/>
                    <a:lstStyle/>
                    <a:p>
                      <a:pPr marL="0" marR="0" lvl="0" indent="0" algn="l" rtl="0">
                        <a:lnSpc>
                          <a:spcPct val="100000"/>
                        </a:lnSpc>
                        <a:spcBef>
                          <a:spcPts val="0"/>
                        </a:spcBef>
                        <a:spcAft>
                          <a:spcPts val="0"/>
                        </a:spcAft>
                        <a:buNone/>
                      </a:pPr>
                      <a:r>
                        <a:rPr lang="en-US" sz="1200" u="none" strike="noStrike" cap="none"/>
                        <a:t>New Transfer</a:t>
                      </a:r>
                      <a:endParaRPr sz="1200" b="0"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r>
                        <a:rPr lang="en-US" sz="1200"/>
                        <a:t>1,945</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253</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51</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t>2,252</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314</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39</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220450">
                <a:tc>
                  <a:txBody>
                    <a:bodyPr/>
                    <a:lstStyle/>
                    <a:p>
                      <a:pPr marL="0" marR="0" lvl="0" indent="0" algn="l" rtl="0">
                        <a:lnSpc>
                          <a:spcPct val="100000"/>
                        </a:lnSpc>
                        <a:spcBef>
                          <a:spcPts val="0"/>
                        </a:spcBef>
                        <a:spcAft>
                          <a:spcPts val="0"/>
                        </a:spcAft>
                        <a:buNone/>
                      </a:pPr>
                      <a:r>
                        <a:rPr lang="en-US" sz="1200" u="none" strike="noStrike" cap="none"/>
                        <a:t>Continuing Undergrad</a:t>
                      </a:r>
                      <a:endParaRPr sz="1200" b="0" i="0" u="none" strike="noStrike" cap="none">
                        <a:solidFill>
                          <a:srgbClr val="000000"/>
                        </a:solidFill>
                        <a:latin typeface="Verdana"/>
                        <a:ea typeface="Verdana"/>
                        <a:cs typeface="Verdana"/>
                        <a:sym typeface="Verdana"/>
                      </a:endParaRPr>
                    </a:p>
                  </a:txBody>
                  <a:tcPr marL="8200" marR="8200" marT="8200" marB="0" anchor="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15,</a:t>
                      </a:r>
                      <a:r>
                        <a:rPr lang="en-US" sz="1200"/>
                        <a:t>147</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983</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257</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15,384</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874</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277</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extLst>
                  <a:ext uri="{0D108BD9-81ED-4DB2-BD59-A6C34878D82A}">
                    <a16:rowId xmlns:a16="http://schemas.microsoft.com/office/drawing/2014/main" val="10005"/>
                  </a:ext>
                </a:extLst>
              </a:tr>
              <a:tr h="220450">
                <a:tc>
                  <a:txBody>
                    <a:bodyPr/>
                    <a:lstStyle/>
                    <a:p>
                      <a:pPr marL="0" marR="0" lvl="0" indent="0" algn="l" rtl="0">
                        <a:lnSpc>
                          <a:spcPct val="100000"/>
                        </a:lnSpc>
                        <a:spcBef>
                          <a:spcPts val="0"/>
                        </a:spcBef>
                        <a:spcAft>
                          <a:spcPts val="0"/>
                        </a:spcAft>
                        <a:buNone/>
                      </a:pPr>
                      <a:r>
                        <a:rPr lang="en-US" sz="1200" u="none" strike="noStrike" cap="none"/>
                        <a:t>Readmit Undergrad</a:t>
                      </a:r>
                      <a:endParaRPr sz="1200" b="0"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r>
                        <a:rPr lang="en-US" sz="1200"/>
                        <a:t>250</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16</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4</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t>290</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17</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5</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220450">
                <a:tc>
                  <a:txBody>
                    <a:bodyPr/>
                    <a:lstStyle/>
                    <a:p>
                      <a:pPr marL="0" marR="0" lvl="0" indent="0" algn="l" rtl="0">
                        <a:lnSpc>
                          <a:spcPct val="100000"/>
                        </a:lnSpc>
                        <a:spcBef>
                          <a:spcPts val="0"/>
                        </a:spcBef>
                        <a:spcAft>
                          <a:spcPts val="0"/>
                        </a:spcAft>
                        <a:buNone/>
                      </a:pPr>
                      <a:r>
                        <a:rPr lang="en-US" sz="1200" u="none" strike="noStrike" cap="none"/>
                        <a:t>Non-degree Undergraduate</a:t>
                      </a:r>
                      <a:endParaRPr sz="1200" b="0" i="0" u="none" strike="noStrike" cap="none">
                        <a:solidFill>
                          <a:srgbClr val="000000"/>
                        </a:solidFill>
                        <a:latin typeface="Verdana"/>
                        <a:ea typeface="Verdana"/>
                        <a:cs typeface="Verdana"/>
                        <a:sym typeface="Verdana"/>
                      </a:endParaRPr>
                    </a:p>
                  </a:txBody>
                  <a:tcPr marL="8200" marR="8200" marT="8200" marB="0" anchor="b">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3</a:t>
                      </a:r>
                      <a:r>
                        <a:rPr lang="en-US" sz="1200"/>
                        <a:t>59</a:t>
                      </a:r>
                      <a:endParaRPr sz="1200" b="0" i="0" u="none" strike="noStrike" cap="none">
                        <a:latin typeface="Verdana"/>
                        <a:ea typeface="Verdana"/>
                        <a:cs typeface="Verdana"/>
                        <a:sym typeface="Verdana"/>
                      </a:endParaRPr>
                    </a:p>
                  </a:txBody>
                  <a:tcPr marL="8200" marR="182875" marT="8200" marB="0">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a:t>16</a:t>
                      </a:r>
                      <a:endParaRPr sz="1200" b="0" i="0" u="none" strike="noStrike" cap="none">
                        <a:latin typeface="Verdana"/>
                        <a:ea typeface="Verdana"/>
                        <a:cs typeface="Verdana"/>
                        <a:sym typeface="Verdana"/>
                      </a:endParaRPr>
                    </a:p>
                  </a:txBody>
                  <a:tcPr marL="8200" marR="182875" marT="8200" marB="0">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a:t>23</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lnB w="9525" cap="flat" cmpd="sng">
                      <a:solidFill>
                        <a:srgbClr val="2E75B5"/>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360</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27</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21</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2E75B5"/>
                      </a:solidFill>
                      <a:prstDash val="solid"/>
                      <a:round/>
                      <a:headEnd type="none" w="sm" len="sm"/>
                      <a:tailEnd type="none" w="sm" len="sm"/>
                    </a:lnB>
                    <a:solidFill>
                      <a:srgbClr val="D8D8D8"/>
                    </a:solidFill>
                  </a:tcPr>
                </a:tc>
                <a:extLst>
                  <a:ext uri="{0D108BD9-81ED-4DB2-BD59-A6C34878D82A}">
                    <a16:rowId xmlns:a16="http://schemas.microsoft.com/office/drawing/2014/main" val="10007"/>
                  </a:ext>
                </a:extLst>
              </a:tr>
              <a:tr h="220450">
                <a:tc>
                  <a:txBody>
                    <a:bodyPr/>
                    <a:lstStyle/>
                    <a:p>
                      <a:pPr marL="0" marR="0" lvl="0" indent="0" algn="l" rtl="0">
                        <a:lnSpc>
                          <a:spcPct val="100000"/>
                        </a:lnSpc>
                        <a:spcBef>
                          <a:spcPts val="0"/>
                        </a:spcBef>
                        <a:spcAft>
                          <a:spcPts val="0"/>
                        </a:spcAft>
                        <a:buNone/>
                      </a:pPr>
                      <a:r>
                        <a:rPr lang="en-US" sz="1200" b="1" u="none" strike="noStrike" cap="none"/>
                        <a:t>Undergraduate Total</a:t>
                      </a:r>
                      <a:endParaRPr sz="1200" b="1" i="0" u="none" strike="noStrike" cap="none">
                        <a:solidFill>
                          <a:srgbClr val="000000"/>
                        </a:solidFill>
                        <a:latin typeface="Verdana"/>
                        <a:ea typeface="Verdana"/>
                        <a:cs typeface="Verdana"/>
                        <a:sym typeface="Verdana"/>
                      </a:endParaRPr>
                    </a:p>
                  </a:txBody>
                  <a:tcPr marL="274325" marR="8200" marT="8200" marB="0" anchor="b">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u="none" strike="noStrike" cap="none"/>
                        <a:t>2</a:t>
                      </a:r>
                      <a:r>
                        <a:rPr lang="en-US" sz="1200" b="1"/>
                        <a:t>1</a:t>
                      </a:r>
                      <a:r>
                        <a:rPr lang="en-US" sz="1200" b="1" u="none" strike="noStrike" cap="none"/>
                        <a:t>,</a:t>
                      </a:r>
                      <a:r>
                        <a:rPr lang="en-US" sz="1200" b="1"/>
                        <a:t>381</a:t>
                      </a:r>
                      <a:endParaRPr sz="1200" b="1" i="0" u="none" strike="noStrike" cap="none">
                        <a:latin typeface="Verdana"/>
                        <a:ea typeface="Verdana"/>
                        <a:cs typeface="Verdana"/>
                        <a:sym typeface="Verdana"/>
                      </a:endParaRPr>
                    </a:p>
                  </a:txBody>
                  <a:tcPr marL="8200" marR="182875" marT="8200" marB="0">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u="none" strike="noStrike" cap="none"/>
                        <a:t>1,</a:t>
                      </a:r>
                      <a:r>
                        <a:rPr lang="en-US" sz="1200" b="1"/>
                        <a:t>696</a:t>
                      </a:r>
                      <a:endParaRPr sz="1200" b="1" i="0" u="none" strike="noStrike" cap="none">
                        <a:latin typeface="Verdana"/>
                        <a:ea typeface="Verdana"/>
                        <a:cs typeface="Verdana"/>
                        <a:sym typeface="Verdana"/>
                      </a:endParaRPr>
                    </a:p>
                  </a:txBody>
                  <a:tcPr marL="8200" marR="182875" marT="8200" marB="0">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u="none" strike="noStrike" cap="none"/>
                        <a:t>384</a:t>
                      </a:r>
                      <a:endParaRPr sz="1200" b="1"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lnT w="9525" cap="flat" cmpd="sng">
                      <a:solidFill>
                        <a:srgbClr val="2E75B5"/>
                      </a:solidFill>
                      <a:prstDash val="solid"/>
                      <a:round/>
                      <a:headEnd type="none" w="sm" len="sm"/>
                      <a:tailEnd type="none" w="sm" len="sm"/>
                    </a:lnT>
                  </a:tcPr>
                </a:tc>
                <a:tc>
                  <a:txBody>
                    <a:bodyPr/>
                    <a:lstStyle/>
                    <a:p>
                      <a:pPr marL="0" marR="0" lvl="0" indent="0" algn="l" rtl="0">
                        <a:lnSpc>
                          <a:spcPct val="100000"/>
                        </a:lnSpc>
                        <a:spcBef>
                          <a:spcPts val="0"/>
                        </a:spcBef>
                        <a:spcAft>
                          <a:spcPts val="0"/>
                        </a:spcAft>
                        <a:buNone/>
                      </a:pPr>
                      <a:endParaRPr sz="800" b="1"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u="none" strike="noStrike" cap="none"/>
                        <a:t>22,123</a:t>
                      </a:r>
                      <a:endParaRPr sz="1200" b="1"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2E75B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b="1" u="none" strike="noStrike" cap="none"/>
                        <a:t>1,609</a:t>
                      </a:r>
                      <a:endParaRPr sz="1200" b="1"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2E75B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b="1" u="none" strike="noStrike" cap="none"/>
                        <a:t>384</a:t>
                      </a:r>
                      <a:endParaRPr sz="1200" b="1"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2E75B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r h="220450">
                <a:tc>
                  <a:txBody>
                    <a:bodyPr/>
                    <a:lstStyle/>
                    <a:p>
                      <a:pPr marL="0" marR="0" lvl="0" indent="0" algn="l" rtl="0">
                        <a:lnSpc>
                          <a:spcPct val="100000"/>
                        </a:lnSpc>
                        <a:spcBef>
                          <a:spcPts val="0"/>
                        </a:spcBef>
                        <a:spcAft>
                          <a:spcPts val="0"/>
                        </a:spcAft>
                        <a:buNone/>
                      </a:pPr>
                      <a:endParaRPr sz="1200" b="0" i="0" u="none" strike="noStrike" cap="none">
                        <a:solidFill>
                          <a:srgbClr val="000000"/>
                        </a:solidFill>
                        <a:latin typeface="Verdana"/>
                        <a:ea typeface="Verdana"/>
                        <a:cs typeface="Verdana"/>
                        <a:sym typeface="Verdana"/>
                      </a:endParaRPr>
                    </a:p>
                  </a:txBody>
                  <a:tcPr marL="8200" marR="8200" marT="8200" marB="0" anchor="ctr"/>
                </a:tc>
                <a:tc>
                  <a:txBody>
                    <a:bodyPr/>
                    <a:lstStyle/>
                    <a:p>
                      <a:pPr marL="0" marR="0" lvl="0" indent="0" algn="r" rtl="0">
                        <a:lnSpc>
                          <a:spcPct val="100000"/>
                        </a:lnSpc>
                        <a:spcBef>
                          <a:spcPts val="0"/>
                        </a:spcBef>
                        <a:spcAft>
                          <a:spcPts val="0"/>
                        </a:spcAft>
                        <a:buNone/>
                      </a:pPr>
                      <a:r>
                        <a:rPr lang="en-US" sz="1200" u="none" strike="noStrike" cap="none"/>
                        <a:t> </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u="none" strike="noStrike" cap="none"/>
                        <a:t> </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u="none" strike="noStrike" cap="none"/>
                        <a:t> </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t> </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 </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 </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9"/>
                  </a:ext>
                </a:extLst>
              </a:tr>
              <a:tr h="220450">
                <a:tc>
                  <a:txBody>
                    <a:bodyPr/>
                    <a:lstStyle/>
                    <a:p>
                      <a:pPr marL="0" marR="0" lvl="0" indent="0" algn="l" rtl="0">
                        <a:lnSpc>
                          <a:spcPct val="100000"/>
                        </a:lnSpc>
                        <a:spcBef>
                          <a:spcPts val="0"/>
                        </a:spcBef>
                        <a:spcAft>
                          <a:spcPts val="0"/>
                        </a:spcAft>
                        <a:buNone/>
                      </a:pPr>
                      <a:r>
                        <a:rPr lang="en-US" sz="1200" u="none" strike="noStrike" cap="none"/>
                        <a:t>New Doctoral-Research/Scholarship</a:t>
                      </a:r>
                      <a:endParaRPr sz="1200" b="0" i="0" u="none" strike="noStrike" cap="none">
                        <a:solidFill>
                          <a:srgbClr val="000000"/>
                        </a:solidFill>
                        <a:latin typeface="Verdana"/>
                        <a:ea typeface="Verdana"/>
                        <a:cs typeface="Verdana"/>
                        <a:sym typeface="Verdana"/>
                      </a:endParaRPr>
                    </a:p>
                  </a:txBody>
                  <a:tcPr marL="8200" marR="8200" marT="8200" marB="0" anchor="b">
                    <a:solidFill>
                      <a:srgbClr val="D8D8D8"/>
                    </a:solidFill>
                  </a:tcPr>
                </a:tc>
                <a:tc>
                  <a:txBody>
                    <a:bodyPr/>
                    <a:lstStyle/>
                    <a:p>
                      <a:pPr marL="0" marR="0" lvl="0" indent="0" algn="r" rtl="0">
                        <a:lnSpc>
                          <a:spcPct val="100000"/>
                        </a:lnSpc>
                        <a:spcBef>
                          <a:spcPts val="0"/>
                        </a:spcBef>
                        <a:spcAft>
                          <a:spcPts val="0"/>
                        </a:spcAft>
                        <a:buNone/>
                      </a:pPr>
                      <a:r>
                        <a:rPr lang="en-US" sz="1200"/>
                        <a:t>80</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29</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65</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126</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29</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56</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extLst>
                  <a:ext uri="{0D108BD9-81ED-4DB2-BD59-A6C34878D82A}">
                    <a16:rowId xmlns:a16="http://schemas.microsoft.com/office/drawing/2014/main" val="10010"/>
                  </a:ext>
                </a:extLst>
              </a:tr>
              <a:tr h="220450">
                <a:tc>
                  <a:txBody>
                    <a:bodyPr/>
                    <a:lstStyle/>
                    <a:p>
                      <a:pPr marL="0" marR="0" lvl="0" indent="0" algn="l" rtl="0">
                        <a:lnSpc>
                          <a:spcPct val="100000"/>
                        </a:lnSpc>
                        <a:spcBef>
                          <a:spcPts val="0"/>
                        </a:spcBef>
                        <a:spcAft>
                          <a:spcPts val="0"/>
                        </a:spcAft>
                        <a:buNone/>
                      </a:pPr>
                      <a:r>
                        <a:rPr lang="en-US" sz="1200" u="none" strike="noStrike" cap="none"/>
                        <a:t>Continuing Doctoral-Research/Scholarship</a:t>
                      </a:r>
                      <a:endParaRPr sz="1200" b="0"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r>
                        <a:rPr lang="en-US" sz="1200"/>
                        <a:t>458</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51</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295</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t>429</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49</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324</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1"/>
                  </a:ext>
                </a:extLst>
              </a:tr>
              <a:tr h="220450">
                <a:tc>
                  <a:txBody>
                    <a:bodyPr/>
                    <a:lstStyle/>
                    <a:p>
                      <a:pPr marL="0" marR="0" lvl="0" indent="0" algn="l" rtl="0">
                        <a:lnSpc>
                          <a:spcPct val="100000"/>
                        </a:lnSpc>
                        <a:spcBef>
                          <a:spcPts val="0"/>
                        </a:spcBef>
                        <a:spcAft>
                          <a:spcPts val="0"/>
                        </a:spcAft>
                        <a:buNone/>
                      </a:pPr>
                      <a:r>
                        <a:rPr lang="en-US" sz="1200" u="none" strike="noStrike" cap="none"/>
                        <a:t>New Doctoral-Professional Practice</a:t>
                      </a:r>
                      <a:endParaRPr sz="1200" b="0" i="0" u="none" strike="noStrike" cap="none">
                        <a:solidFill>
                          <a:srgbClr val="000000"/>
                        </a:solidFill>
                        <a:latin typeface="Verdana"/>
                        <a:ea typeface="Verdana"/>
                        <a:cs typeface="Verdana"/>
                        <a:sym typeface="Verdana"/>
                      </a:endParaRPr>
                    </a:p>
                  </a:txBody>
                  <a:tcPr marL="8200" marR="8200" marT="8200" marB="0" anchor="b">
                    <a:solidFill>
                      <a:srgbClr val="D8D8D8"/>
                    </a:solidFill>
                  </a:tcPr>
                </a:tc>
                <a:tc>
                  <a:txBody>
                    <a:bodyPr/>
                    <a:lstStyle/>
                    <a:p>
                      <a:pPr marL="0" marR="0" lvl="0" indent="0" algn="r" rtl="0">
                        <a:lnSpc>
                          <a:spcPct val="100000"/>
                        </a:lnSpc>
                        <a:spcBef>
                          <a:spcPts val="0"/>
                        </a:spcBef>
                        <a:spcAft>
                          <a:spcPts val="0"/>
                        </a:spcAft>
                        <a:buNone/>
                      </a:pPr>
                      <a:r>
                        <a:rPr lang="en-US" sz="1200"/>
                        <a:t>43</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8</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2</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33</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17</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0</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extLst>
                  <a:ext uri="{0D108BD9-81ED-4DB2-BD59-A6C34878D82A}">
                    <a16:rowId xmlns:a16="http://schemas.microsoft.com/office/drawing/2014/main" val="10012"/>
                  </a:ext>
                </a:extLst>
              </a:tr>
              <a:tr h="220450">
                <a:tc>
                  <a:txBody>
                    <a:bodyPr/>
                    <a:lstStyle/>
                    <a:p>
                      <a:pPr marL="0" marR="0" lvl="0" indent="0" algn="l" rtl="0">
                        <a:lnSpc>
                          <a:spcPct val="100000"/>
                        </a:lnSpc>
                        <a:spcBef>
                          <a:spcPts val="0"/>
                        </a:spcBef>
                        <a:spcAft>
                          <a:spcPts val="0"/>
                        </a:spcAft>
                        <a:buNone/>
                      </a:pPr>
                      <a:r>
                        <a:rPr lang="en-US" sz="1200" u="none" strike="noStrike" cap="none"/>
                        <a:t>Continuing Doctoral-Professional Practice</a:t>
                      </a:r>
                      <a:endParaRPr sz="1200" b="0"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r>
                        <a:rPr lang="en-US" sz="1200"/>
                        <a:t>81</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u="none" strike="noStrike" cap="none"/>
                        <a:t>8</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u="none" strike="noStrike" cap="none"/>
                        <a:t>0</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t>56</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8</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0</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3"/>
                  </a:ext>
                </a:extLst>
              </a:tr>
              <a:tr h="220450">
                <a:tc>
                  <a:txBody>
                    <a:bodyPr/>
                    <a:lstStyle/>
                    <a:p>
                      <a:pPr marL="0" marR="0" lvl="0" indent="0" algn="l" rtl="0">
                        <a:lnSpc>
                          <a:spcPct val="100000"/>
                        </a:lnSpc>
                        <a:spcBef>
                          <a:spcPts val="0"/>
                        </a:spcBef>
                        <a:spcAft>
                          <a:spcPts val="0"/>
                        </a:spcAft>
                        <a:buNone/>
                      </a:pPr>
                      <a:r>
                        <a:rPr lang="en-US" sz="1200" u="none" strike="noStrike" cap="none"/>
                        <a:t>New Master’s</a:t>
                      </a:r>
                      <a:endParaRPr sz="1200" b="0" i="0" u="none" strike="noStrike" cap="none">
                        <a:solidFill>
                          <a:srgbClr val="000000"/>
                        </a:solidFill>
                        <a:latin typeface="Verdana"/>
                        <a:ea typeface="Verdana"/>
                        <a:cs typeface="Verdana"/>
                        <a:sym typeface="Verdana"/>
                      </a:endParaRPr>
                    </a:p>
                  </a:txBody>
                  <a:tcPr marL="8200" marR="8200" marT="8200" marB="0" anchor="b">
                    <a:solidFill>
                      <a:srgbClr val="D8D8D8"/>
                    </a:solidFill>
                  </a:tcPr>
                </a:tc>
                <a:tc>
                  <a:txBody>
                    <a:bodyPr/>
                    <a:lstStyle/>
                    <a:p>
                      <a:pPr marL="0" marR="0" lvl="0" indent="0" algn="r" rtl="0">
                        <a:lnSpc>
                          <a:spcPct val="100000"/>
                        </a:lnSpc>
                        <a:spcBef>
                          <a:spcPts val="0"/>
                        </a:spcBef>
                        <a:spcAft>
                          <a:spcPts val="0"/>
                        </a:spcAft>
                        <a:buNone/>
                      </a:pPr>
                      <a:r>
                        <a:rPr lang="en-US" sz="1200"/>
                        <a:t>914</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132</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491</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1,043</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170</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403</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extLst>
                  <a:ext uri="{0D108BD9-81ED-4DB2-BD59-A6C34878D82A}">
                    <a16:rowId xmlns:a16="http://schemas.microsoft.com/office/drawing/2014/main" val="10014"/>
                  </a:ext>
                </a:extLst>
              </a:tr>
              <a:tr h="220450">
                <a:tc>
                  <a:txBody>
                    <a:bodyPr/>
                    <a:lstStyle/>
                    <a:p>
                      <a:pPr marL="0" marR="0" lvl="0" indent="0" algn="l" rtl="0">
                        <a:lnSpc>
                          <a:spcPct val="100000"/>
                        </a:lnSpc>
                        <a:spcBef>
                          <a:spcPts val="0"/>
                        </a:spcBef>
                        <a:spcAft>
                          <a:spcPts val="0"/>
                        </a:spcAft>
                        <a:buNone/>
                      </a:pPr>
                      <a:r>
                        <a:rPr lang="en-US" sz="1200" u="none" strike="noStrike" cap="none"/>
                        <a:t>Continuing Master’s</a:t>
                      </a:r>
                      <a:endParaRPr sz="1200" b="0"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r>
                        <a:rPr lang="en-US" sz="1200"/>
                        <a:t>1,716</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146</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455</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t>1,891</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127</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322</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5"/>
                  </a:ext>
                </a:extLst>
              </a:tr>
              <a:tr h="220450">
                <a:tc>
                  <a:txBody>
                    <a:bodyPr/>
                    <a:lstStyle/>
                    <a:p>
                      <a:pPr marL="0" marR="0" lvl="0" indent="0" algn="l" rtl="0">
                        <a:lnSpc>
                          <a:spcPct val="100000"/>
                        </a:lnSpc>
                        <a:spcBef>
                          <a:spcPts val="0"/>
                        </a:spcBef>
                        <a:spcAft>
                          <a:spcPts val="0"/>
                        </a:spcAft>
                        <a:buNone/>
                      </a:pPr>
                      <a:r>
                        <a:rPr lang="en-US" sz="1200" u="none" strike="noStrike" cap="none"/>
                        <a:t>New Graduate Certificate</a:t>
                      </a:r>
                      <a:endParaRPr sz="1200" b="0" i="0" u="none" strike="noStrike" cap="none">
                        <a:solidFill>
                          <a:srgbClr val="000000"/>
                        </a:solidFill>
                        <a:latin typeface="Verdana"/>
                        <a:ea typeface="Verdana"/>
                        <a:cs typeface="Verdana"/>
                        <a:sym typeface="Verdana"/>
                      </a:endParaRPr>
                    </a:p>
                  </a:txBody>
                  <a:tcPr marL="8200" marR="8200" marT="8200" marB="0" anchor="b">
                    <a:solidFill>
                      <a:srgbClr val="D8D8D8"/>
                    </a:solidFill>
                  </a:tcPr>
                </a:tc>
                <a:tc>
                  <a:txBody>
                    <a:bodyPr/>
                    <a:lstStyle/>
                    <a:p>
                      <a:pPr marL="0" marR="0" lvl="0" indent="0" algn="r" rtl="0">
                        <a:lnSpc>
                          <a:spcPct val="100000"/>
                        </a:lnSpc>
                        <a:spcBef>
                          <a:spcPts val="0"/>
                        </a:spcBef>
                        <a:spcAft>
                          <a:spcPts val="0"/>
                        </a:spcAft>
                        <a:buNone/>
                      </a:pPr>
                      <a:r>
                        <a:rPr lang="en-US" sz="1200"/>
                        <a:t>428</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a:t>44</a:t>
                      </a:r>
                      <a:endParaRPr sz="1200" b="0" i="0" u="none" strike="noStrike" cap="none">
                        <a:latin typeface="Verdana"/>
                        <a:ea typeface="Verdana"/>
                        <a:cs typeface="Verdana"/>
                        <a:sym typeface="Verdana"/>
                      </a:endParaRPr>
                    </a:p>
                  </a:txBody>
                  <a:tcPr marL="8200" marR="182875" marT="8200" marB="0">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6</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437</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51</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6</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D8D8D8"/>
                    </a:solidFill>
                  </a:tcPr>
                </a:tc>
                <a:extLst>
                  <a:ext uri="{0D108BD9-81ED-4DB2-BD59-A6C34878D82A}">
                    <a16:rowId xmlns:a16="http://schemas.microsoft.com/office/drawing/2014/main" val="10016"/>
                  </a:ext>
                </a:extLst>
              </a:tr>
              <a:tr h="220450">
                <a:tc>
                  <a:txBody>
                    <a:bodyPr/>
                    <a:lstStyle/>
                    <a:p>
                      <a:pPr marL="0" marR="0" lvl="0" indent="0" algn="l" rtl="0">
                        <a:lnSpc>
                          <a:spcPct val="100000"/>
                        </a:lnSpc>
                        <a:spcBef>
                          <a:spcPts val="0"/>
                        </a:spcBef>
                        <a:spcAft>
                          <a:spcPts val="0"/>
                        </a:spcAft>
                        <a:buNone/>
                      </a:pPr>
                      <a:r>
                        <a:rPr lang="en-US" sz="1200" u="none" strike="noStrike" cap="none"/>
                        <a:t>Continuing Graduate Certificate</a:t>
                      </a:r>
                      <a:endParaRPr sz="1200" b="0"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r>
                        <a:rPr lang="en-US" sz="1200"/>
                        <a:t>420</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15</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u="none" strike="noStrike" cap="none"/>
                        <a:t>1</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t>530</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12</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1</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7"/>
                  </a:ext>
                </a:extLst>
              </a:tr>
              <a:tr h="220450">
                <a:tc>
                  <a:txBody>
                    <a:bodyPr/>
                    <a:lstStyle/>
                    <a:p>
                      <a:pPr marL="0" marR="0" lvl="0" indent="0" algn="l" rtl="0">
                        <a:lnSpc>
                          <a:spcPct val="100000"/>
                        </a:lnSpc>
                        <a:spcBef>
                          <a:spcPts val="0"/>
                        </a:spcBef>
                        <a:spcAft>
                          <a:spcPts val="0"/>
                        </a:spcAft>
                        <a:buNone/>
                      </a:pPr>
                      <a:r>
                        <a:rPr lang="en-US" sz="1200" u="none" strike="noStrike" cap="none"/>
                        <a:t>Non-degree Graduate</a:t>
                      </a:r>
                      <a:endParaRPr sz="1200" b="0" i="0" u="none" strike="noStrike" cap="none">
                        <a:solidFill>
                          <a:srgbClr val="000000"/>
                        </a:solidFill>
                        <a:latin typeface="Verdana"/>
                        <a:ea typeface="Verdana"/>
                        <a:cs typeface="Verdana"/>
                        <a:sym typeface="Verdana"/>
                      </a:endParaRPr>
                    </a:p>
                  </a:txBody>
                  <a:tcPr marL="8200" marR="8200" marT="8200" marB="0" anchor="b">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a:t>187</a:t>
                      </a:r>
                      <a:endParaRPr sz="1200" b="0" i="0" u="none" strike="noStrike" cap="none">
                        <a:latin typeface="Verdana"/>
                        <a:ea typeface="Verdana"/>
                        <a:cs typeface="Verdana"/>
                        <a:sym typeface="Verdana"/>
                      </a:endParaRPr>
                    </a:p>
                  </a:txBody>
                  <a:tcPr marL="8200" marR="182875" marT="8200" marB="0">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a:t>13</a:t>
                      </a:r>
                      <a:endParaRPr sz="1200" b="0" i="0" u="none" strike="noStrike" cap="none">
                        <a:latin typeface="Verdana"/>
                        <a:ea typeface="Verdana"/>
                        <a:cs typeface="Verdana"/>
                        <a:sym typeface="Verdana"/>
                      </a:endParaRPr>
                    </a:p>
                  </a:txBody>
                  <a:tcPr marL="8200" marR="182875" marT="8200" marB="0">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2</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lnB w="9525" cap="flat" cmpd="sng">
                      <a:solidFill>
                        <a:srgbClr val="2E75B5"/>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r>
                        <a:rPr lang="en-US" sz="800" u="none" strike="noStrike" cap="none"/>
                        <a:t> </a:t>
                      </a: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199</a:t>
                      </a: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11</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2E75B5"/>
                      </a:solidFill>
                      <a:prstDash val="solid"/>
                      <a:round/>
                      <a:headEnd type="none" w="sm" len="sm"/>
                      <a:tailEnd type="none" w="sm" len="sm"/>
                    </a:lnB>
                    <a:solidFill>
                      <a:srgbClr val="D8D8D8"/>
                    </a:solidFill>
                  </a:tcPr>
                </a:tc>
                <a:tc>
                  <a:txBody>
                    <a:bodyPr/>
                    <a:lstStyle/>
                    <a:p>
                      <a:pPr marL="0" marR="0" lvl="0" indent="0" algn="r" rtl="0">
                        <a:lnSpc>
                          <a:spcPct val="100000"/>
                        </a:lnSpc>
                        <a:spcBef>
                          <a:spcPts val="0"/>
                        </a:spcBef>
                        <a:spcAft>
                          <a:spcPts val="0"/>
                        </a:spcAft>
                        <a:buNone/>
                      </a:pPr>
                      <a:r>
                        <a:rPr lang="en-US" sz="1200" u="none" strike="noStrike" cap="none"/>
                        <a:t>2</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2E75B5"/>
                      </a:solidFill>
                      <a:prstDash val="solid"/>
                      <a:round/>
                      <a:headEnd type="none" w="sm" len="sm"/>
                      <a:tailEnd type="none" w="sm" len="sm"/>
                    </a:lnB>
                    <a:solidFill>
                      <a:srgbClr val="D8D8D8"/>
                    </a:solidFill>
                  </a:tcPr>
                </a:tc>
                <a:extLst>
                  <a:ext uri="{0D108BD9-81ED-4DB2-BD59-A6C34878D82A}">
                    <a16:rowId xmlns:a16="http://schemas.microsoft.com/office/drawing/2014/main" val="10018"/>
                  </a:ext>
                </a:extLst>
              </a:tr>
              <a:tr h="204325">
                <a:tc>
                  <a:txBody>
                    <a:bodyPr/>
                    <a:lstStyle/>
                    <a:p>
                      <a:pPr marL="0" marR="0" lvl="0" indent="0" algn="l" rtl="0">
                        <a:lnSpc>
                          <a:spcPct val="100000"/>
                        </a:lnSpc>
                        <a:spcBef>
                          <a:spcPts val="0"/>
                        </a:spcBef>
                        <a:spcAft>
                          <a:spcPts val="0"/>
                        </a:spcAft>
                        <a:buNone/>
                      </a:pPr>
                      <a:r>
                        <a:rPr lang="en-US" sz="1200" b="1" u="none" strike="noStrike" cap="none"/>
                        <a:t>Graduate Total</a:t>
                      </a:r>
                      <a:endParaRPr sz="1200" b="1" i="0" u="none" strike="noStrike" cap="none">
                        <a:solidFill>
                          <a:srgbClr val="000000"/>
                        </a:solidFill>
                        <a:latin typeface="Verdana"/>
                        <a:ea typeface="Verdana"/>
                        <a:cs typeface="Verdana"/>
                        <a:sym typeface="Verdana"/>
                      </a:endParaRPr>
                    </a:p>
                  </a:txBody>
                  <a:tcPr marL="8200" marR="8200" marT="8200" marB="0" anchor="b">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u="none" strike="noStrike" cap="none"/>
                        <a:t>4,</a:t>
                      </a:r>
                      <a:r>
                        <a:rPr lang="en-US" sz="1200" b="1"/>
                        <a:t>327</a:t>
                      </a:r>
                      <a:endParaRPr sz="1200" b="1" i="0" u="none" strike="noStrike" cap="none">
                        <a:latin typeface="Verdana"/>
                        <a:ea typeface="Verdana"/>
                        <a:cs typeface="Verdana"/>
                        <a:sym typeface="Verdana"/>
                      </a:endParaRPr>
                    </a:p>
                  </a:txBody>
                  <a:tcPr marL="8200" marR="182875" marT="8200" marB="0">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a:t>446</a:t>
                      </a:r>
                      <a:endParaRPr sz="1200" b="1" i="0" u="none" strike="noStrike" cap="none">
                        <a:latin typeface="Verdana"/>
                        <a:ea typeface="Verdana"/>
                        <a:cs typeface="Verdana"/>
                        <a:sym typeface="Verdana"/>
                      </a:endParaRPr>
                    </a:p>
                  </a:txBody>
                  <a:tcPr marL="8200" marR="182875" marT="8200" marB="0">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u="none" strike="noStrike" cap="none"/>
                        <a:t>1,</a:t>
                      </a:r>
                      <a:r>
                        <a:rPr lang="en-US" sz="1200" b="1"/>
                        <a:t>317</a:t>
                      </a:r>
                      <a:endParaRPr sz="1200" b="1"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lnT w="9525" cap="flat" cmpd="sng">
                      <a:solidFill>
                        <a:srgbClr val="2E75B5"/>
                      </a:solidFill>
                      <a:prstDash val="solid"/>
                      <a:round/>
                      <a:headEnd type="none" w="sm" len="sm"/>
                      <a:tailEnd type="none" w="sm" len="sm"/>
                    </a:lnT>
                  </a:tcPr>
                </a:tc>
                <a:tc>
                  <a:txBody>
                    <a:bodyPr/>
                    <a:lstStyle/>
                    <a:p>
                      <a:pPr marL="0" marR="0" lvl="0" indent="0" algn="l" rtl="0">
                        <a:lnSpc>
                          <a:spcPct val="100000"/>
                        </a:lnSpc>
                        <a:spcBef>
                          <a:spcPts val="0"/>
                        </a:spcBef>
                        <a:spcAft>
                          <a:spcPts val="0"/>
                        </a:spcAft>
                        <a:buNone/>
                      </a:pPr>
                      <a:endParaRPr sz="800" b="1"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2E75B5"/>
                      </a:solidFill>
                      <a:prstDash val="solid"/>
                      <a:round/>
                      <a:headEnd type="none" w="sm" len="sm"/>
                      <a:tailEnd type="none" w="sm" len="sm"/>
                    </a:lnT>
                  </a:tcPr>
                </a:tc>
                <a:tc>
                  <a:txBody>
                    <a:bodyPr/>
                    <a:lstStyle/>
                    <a:p>
                      <a:pPr marL="0" marR="0" lvl="0" indent="0" algn="r" rtl="0">
                        <a:lnSpc>
                          <a:spcPct val="100000"/>
                        </a:lnSpc>
                        <a:spcBef>
                          <a:spcPts val="0"/>
                        </a:spcBef>
                        <a:spcAft>
                          <a:spcPts val="0"/>
                        </a:spcAft>
                        <a:buNone/>
                      </a:pPr>
                      <a:r>
                        <a:rPr lang="en-US" sz="1200" b="1" u="none" strike="noStrike" cap="none"/>
                        <a:t>4,744</a:t>
                      </a:r>
                      <a:endParaRPr sz="1200" b="1"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2E75B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b="1" u="none" strike="noStrike" cap="none"/>
                        <a:t>474</a:t>
                      </a:r>
                      <a:endParaRPr sz="1200" b="1"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2E75B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b="1" u="none" strike="noStrike" cap="none"/>
                        <a:t>1,114</a:t>
                      </a:r>
                      <a:endParaRPr sz="1200" b="1"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2E75B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9"/>
                  </a:ext>
                </a:extLst>
              </a:tr>
              <a:tr h="193625">
                <a:tc>
                  <a:txBody>
                    <a:bodyPr/>
                    <a:lstStyle/>
                    <a:p>
                      <a:pPr marL="0" marR="0" lvl="0" indent="0" algn="l" rtl="0">
                        <a:lnSpc>
                          <a:spcPct val="100000"/>
                        </a:lnSpc>
                        <a:spcBef>
                          <a:spcPts val="0"/>
                        </a:spcBef>
                        <a:spcAft>
                          <a:spcPts val="0"/>
                        </a:spcAft>
                        <a:buNone/>
                      </a:pPr>
                      <a:endParaRPr sz="1200" b="1"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endParaRPr sz="1200" b="0" i="0" u="none" strike="noStrike" cap="none">
                        <a:solidFill>
                          <a:srgbClr val="833C0C"/>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20"/>
                  </a:ext>
                </a:extLst>
              </a:tr>
              <a:tr h="193625">
                <a:tc>
                  <a:txBody>
                    <a:bodyPr/>
                    <a:lstStyle/>
                    <a:p>
                      <a:pPr marL="0" marR="0" lvl="0" indent="0" algn="l" rtl="0">
                        <a:lnSpc>
                          <a:spcPct val="100000"/>
                        </a:lnSpc>
                        <a:spcBef>
                          <a:spcPts val="0"/>
                        </a:spcBef>
                        <a:spcAft>
                          <a:spcPts val="0"/>
                        </a:spcAft>
                        <a:buNone/>
                      </a:pPr>
                      <a:r>
                        <a:rPr lang="en-US" sz="1200" u="none" strike="noStrike" cap="none"/>
                        <a:t>Grand Total</a:t>
                      </a:r>
                      <a:endParaRPr sz="1200" b="1" i="0" u="none" strike="noStrike" cap="none">
                        <a:solidFill>
                          <a:srgbClr val="000000"/>
                        </a:solidFill>
                        <a:latin typeface="Verdana"/>
                        <a:ea typeface="Verdana"/>
                        <a:cs typeface="Verdana"/>
                        <a:sym typeface="Verdana"/>
                      </a:endParaRPr>
                    </a:p>
                  </a:txBody>
                  <a:tcPr marL="8200" marR="8200" marT="8200" marB="0" anchor="b"/>
                </a:tc>
                <a:tc>
                  <a:txBody>
                    <a:bodyPr/>
                    <a:lstStyle/>
                    <a:p>
                      <a:pPr marL="0" marR="0" lvl="0" indent="0" algn="r" rtl="0">
                        <a:lnSpc>
                          <a:spcPct val="100000"/>
                        </a:lnSpc>
                        <a:spcBef>
                          <a:spcPts val="0"/>
                        </a:spcBef>
                        <a:spcAft>
                          <a:spcPts val="0"/>
                        </a:spcAft>
                        <a:buNone/>
                      </a:pPr>
                      <a:r>
                        <a:rPr lang="en-US" sz="1200" u="none" strike="noStrike" cap="none">
                          <a:highlight>
                            <a:srgbClr val="FFFF00"/>
                          </a:highlight>
                        </a:rPr>
                        <a:t>2</a:t>
                      </a:r>
                      <a:r>
                        <a:rPr lang="en-US" sz="1200">
                          <a:highlight>
                            <a:srgbClr val="FFFF00"/>
                          </a:highlight>
                        </a:rPr>
                        <a:t>5</a:t>
                      </a:r>
                      <a:r>
                        <a:rPr lang="en-US" sz="1200" u="none" strike="noStrike" cap="none">
                          <a:highlight>
                            <a:srgbClr val="FFFF00"/>
                          </a:highlight>
                        </a:rPr>
                        <a:t>,</a:t>
                      </a:r>
                      <a:r>
                        <a:rPr lang="en-US" sz="1200">
                          <a:highlight>
                            <a:srgbClr val="FFFF00"/>
                          </a:highlight>
                        </a:rPr>
                        <a:t>708</a:t>
                      </a:r>
                      <a:endParaRPr sz="1200" b="0" i="0" u="none" strike="noStrike" cap="none">
                        <a:highlight>
                          <a:srgbClr val="FFFF00"/>
                        </a:highlight>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u="none" strike="noStrike" cap="none"/>
                        <a:t>2,</a:t>
                      </a:r>
                      <a:r>
                        <a:rPr lang="en-US" sz="1200"/>
                        <a:t>142</a:t>
                      </a:r>
                      <a:endParaRPr sz="1200" b="0" i="0" u="none" strike="noStrike" cap="none">
                        <a:latin typeface="Verdana"/>
                        <a:ea typeface="Verdana"/>
                        <a:cs typeface="Verdana"/>
                        <a:sym typeface="Verdana"/>
                      </a:endParaRPr>
                    </a:p>
                  </a:txBody>
                  <a:tcPr marL="8200" marR="182875" marT="8200" marB="0"/>
                </a:tc>
                <a:tc>
                  <a:txBody>
                    <a:bodyPr/>
                    <a:lstStyle/>
                    <a:p>
                      <a:pPr marL="0" marR="0" lvl="0" indent="0" algn="r" rtl="0">
                        <a:lnSpc>
                          <a:spcPct val="100000"/>
                        </a:lnSpc>
                        <a:spcBef>
                          <a:spcPts val="0"/>
                        </a:spcBef>
                        <a:spcAft>
                          <a:spcPts val="0"/>
                        </a:spcAft>
                        <a:buNone/>
                      </a:pPr>
                      <a:r>
                        <a:rPr lang="en-US" sz="1200"/>
                        <a:t>1,701</a:t>
                      </a:r>
                      <a:endParaRPr sz="1200" b="0" i="0" u="none" strike="noStrike" cap="none">
                        <a:latin typeface="Verdana"/>
                        <a:ea typeface="Verdana"/>
                        <a:cs typeface="Verdana"/>
                        <a:sym typeface="Verdana"/>
                      </a:endParaRPr>
                    </a:p>
                  </a:txBody>
                  <a:tcPr marL="8200" marR="182875" marT="8200" marB="0">
                    <a:lnR w="12700" cap="flat" cmpd="sng">
                      <a:solidFill>
                        <a:schemeClr val="dk1"/>
                      </a:solidFill>
                      <a:prstDash val="solid"/>
                      <a:round/>
                      <a:headEnd type="none" w="sm" len="sm"/>
                      <a:tailEnd type="none" w="sm" len="sm"/>
                    </a:lnR>
                  </a:tcPr>
                </a:tc>
                <a:tc>
                  <a:txBody>
                    <a:bodyPr/>
                    <a:lstStyle/>
                    <a:p>
                      <a:pPr marL="0" marR="0" lvl="0" indent="0" algn="l" rtl="0">
                        <a:lnSpc>
                          <a:spcPct val="100000"/>
                        </a:lnSpc>
                        <a:spcBef>
                          <a:spcPts val="0"/>
                        </a:spcBef>
                        <a:spcAft>
                          <a:spcPts val="0"/>
                        </a:spcAft>
                        <a:buNone/>
                      </a:pPr>
                      <a:endParaRPr sz="800" b="0" i="0" u="none" strike="noStrike" cap="none">
                        <a:solidFill>
                          <a:srgbClr val="000000"/>
                        </a:solidFill>
                        <a:latin typeface="Verdana"/>
                        <a:ea typeface="Verdana"/>
                        <a:cs typeface="Verdana"/>
                        <a:sym typeface="Verdana"/>
                      </a:endParaRPr>
                    </a:p>
                  </a:txBody>
                  <a:tcPr marL="8200" marR="0" marT="8200" marB="0" anchor="b">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tcPr>
                </a:tc>
                <a:tc>
                  <a:txBody>
                    <a:bodyPr/>
                    <a:lstStyle/>
                    <a:p>
                      <a:pPr marL="0" marR="0" lvl="0" indent="0" algn="r" rtl="0">
                        <a:lnSpc>
                          <a:spcPct val="100000"/>
                        </a:lnSpc>
                        <a:spcBef>
                          <a:spcPts val="0"/>
                        </a:spcBef>
                        <a:spcAft>
                          <a:spcPts val="0"/>
                        </a:spcAft>
                        <a:buNone/>
                      </a:pPr>
                      <a:r>
                        <a:rPr lang="en-US" sz="1200" u="none" strike="noStrike" cap="none">
                          <a:highlight>
                            <a:srgbClr val="FFFF00"/>
                          </a:highlight>
                        </a:rPr>
                        <a:t>26,867</a:t>
                      </a:r>
                      <a:endParaRPr sz="1200" b="0" i="0" u="none" strike="noStrike" cap="none">
                        <a:solidFill>
                          <a:srgbClr val="833C0C"/>
                        </a:solidFill>
                        <a:highlight>
                          <a:srgbClr val="FFFF00"/>
                        </a:highlight>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2,083</a:t>
                      </a:r>
                      <a:endParaRPr sz="1200" b="0" i="0" u="none" strike="noStrike" cap="none">
                        <a:solidFill>
                          <a:srgbClr val="993300"/>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200" u="none" strike="noStrike" cap="none"/>
                        <a:t>1,498</a:t>
                      </a:r>
                      <a:endParaRPr sz="1200" b="0" i="0" u="none" strike="noStrike" cap="none">
                        <a:solidFill>
                          <a:srgbClr val="0000FF"/>
                        </a:solidFill>
                        <a:latin typeface="Verdana"/>
                        <a:ea typeface="Verdana"/>
                        <a:cs typeface="Verdana"/>
                        <a:sym typeface="Verdana"/>
                      </a:endParaRPr>
                    </a:p>
                  </a:txBody>
                  <a:tcPr marL="8200" marR="182875" marT="8200" marB="0">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2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graphicFrame>
        <p:nvGraphicFramePr>
          <p:cNvPr id="107" name="Google Shape;107;p16"/>
          <p:cNvGraphicFramePr/>
          <p:nvPr/>
        </p:nvGraphicFramePr>
        <p:xfrm>
          <a:off x="1567125" y="1661163"/>
          <a:ext cx="9100875" cy="4925775"/>
        </p:xfrm>
        <a:graphic>
          <a:graphicData uri="http://schemas.openxmlformats.org/drawingml/2006/table">
            <a:tbl>
              <a:tblPr firstRow="1" bandRow="1">
                <a:noFill/>
                <a:tableStyleId>{70B259A9-D9D7-4835-B206-6D21FDB335D6}</a:tableStyleId>
              </a:tblPr>
              <a:tblGrid>
                <a:gridCol w="2472275">
                  <a:extLst>
                    <a:ext uri="{9D8B030D-6E8A-4147-A177-3AD203B41FA5}">
                      <a16:colId xmlns:a16="http://schemas.microsoft.com/office/drawing/2014/main" val="20000"/>
                    </a:ext>
                  </a:extLst>
                </a:gridCol>
                <a:gridCol w="1035300">
                  <a:extLst>
                    <a:ext uri="{9D8B030D-6E8A-4147-A177-3AD203B41FA5}">
                      <a16:colId xmlns:a16="http://schemas.microsoft.com/office/drawing/2014/main" val="20001"/>
                    </a:ext>
                  </a:extLst>
                </a:gridCol>
                <a:gridCol w="996450">
                  <a:extLst>
                    <a:ext uri="{9D8B030D-6E8A-4147-A177-3AD203B41FA5}">
                      <a16:colId xmlns:a16="http://schemas.microsoft.com/office/drawing/2014/main" val="20002"/>
                    </a:ext>
                  </a:extLst>
                </a:gridCol>
                <a:gridCol w="1030575">
                  <a:extLst>
                    <a:ext uri="{9D8B030D-6E8A-4147-A177-3AD203B41FA5}">
                      <a16:colId xmlns:a16="http://schemas.microsoft.com/office/drawing/2014/main" val="20003"/>
                    </a:ext>
                  </a:extLst>
                </a:gridCol>
                <a:gridCol w="200000">
                  <a:extLst>
                    <a:ext uri="{9D8B030D-6E8A-4147-A177-3AD203B41FA5}">
                      <a16:colId xmlns:a16="http://schemas.microsoft.com/office/drawing/2014/main" val="20004"/>
                    </a:ext>
                  </a:extLst>
                </a:gridCol>
                <a:gridCol w="1041400">
                  <a:extLst>
                    <a:ext uri="{9D8B030D-6E8A-4147-A177-3AD203B41FA5}">
                      <a16:colId xmlns:a16="http://schemas.microsoft.com/office/drawing/2014/main" val="20005"/>
                    </a:ext>
                  </a:extLst>
                </a:gridCol>
                <a:gridCol w="1285725">
                  <a:extLst>
                    <a:ext uri="{9D8B030D-6E8A-4147-A177-3AD203B41FA5}">
                      <a16:colId xmlns:a16="http://schemas.microsoft.com/office/drawing/2014/main" val="20006"/>
                    </a:ext>
                  </a:extLst>
                </a:gridCol>
                <a:gridCol w="1039150">
                  <a:extLst>
                    <a:ext uri="{9D8B030D-6E8A-4147-A177-3AD203B41FA5}">
                      <a16:colId xmlns:a16="http://schemas.microsoft.com/office/drawing/2014/main" val="20007"/>
                    </a:ext>
                  </a:extLst>
                </a:gridCol>
              </a:tblGrid>
              <a:tr h="6795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 </a:t>
                      </a:r>
                      <a:endParaRPr/>
                    </a:p>
                  </a:txBody>
                  <a:tcPr marL="9525" marR="9525" marT="9525" marB="0" anchor="b">
                    <a:lnR w="12700" cap="flat" cmpd="sng">
                      <a:solidFill>
                        <a:schemeClr val="dk1"/>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2020</a:t>
                      </a:r>
                      <a:endParaRPr/>
                    </a:p>
                  </a:txBody>
                  <a:tcPr marL="9525" marR="9525" marT="9525"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a:t>
                      </a:r>
                      <a:r>
                        <a:rPr lang="en-US" sz="1800">
                          <a:latin typeface="Verdana"/>
                          <a:ea typeface="Verdana"/>
                          <a:cs typeface="Verdana"/>
                          <a:sym typeface="Verdana"/>
                        </a:rPr>
                        <a:t>1</a:t>
                      </a:r>
                      <a:endParaRPr/>
                    </a:p>
                  </a:txBody>
                  <a:tcPr marL="9525" marR="9525" marT="9525" marB="0" anchor="b">
                    <a:lnL w="12700" cap="flat" cmpd="sng">
                      <a:solidFill>
                        <a:schemeClr val="dk1"/>
                      </a:solidFill>
                      <a:prstDash val="solid"/>
                      <a:round/>
                      <a:headEnd type="none" w="sm" len="sm"/>
                      <a:tailEnd type="none" w="sm" len="sm"/>
                    </a:lnL>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a:t>
                      </a:r>
                      <a:r>
                        <a:rPr lang="en-US" sz="1800">
                          <a:latin typeface="Verdana"/>
                          <a:ea typeface="Verdana"/>
                          <a:cs typeface="Verdana"/>
                          <a:sym typeface="Verdana"/>
                        </a:rPr>
                        <a:t>2</a:t>
                      </a:r>
                      <a:endParaRPr/>
                    </a:p>
                  </a:txBody>
                  <a:tcPr marL="9525" marR="9525" marT="9525" marB="0" anchor="b">
                    <a:lnR w="9525" cap="flat" cmpd="sng">
                      <a:solidFill>
                        <a:srgbClr val="7F7F7F"/>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400" b="1" i="0" u="none" strike="noStrike" cap="none">
                        <a:solidFill>
                          <a:schemeClr val="lt1"/>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12700" cap="flat" cmpd="sng">
                      <a:solidFill>
                        <a:schemeClr val="dk1"/>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2020</a:t>
                      </a:r>
                      <a:endParaRPr/>
                    </a:p>
                  </a:txBody>
                  <a:tcPr marL="9525" marR="9525" marT="9525"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a:t>
                      </a:r>
                      <a:r>
                        <a:rPr lang="en-US" sz="1800">
                          <a:latin typeface="Verdana"/>
                          <a:ea typeface="Verdana"/>
                          <a:cs typeface="Verdana"/>
                          <a:sym typeface="Verdana"/>
                        </a:rPr>
                        <a:t>1</a:t>
                      </a:r>
                      <a:endParaRPr/>
                    </a:p>
                  </a:txBody>
                  <a:tcPr marL="9525" marR="9525" marT="9525" marB="0" anchor="b">
                    <a:lnL w="12700" cap="flat" cmpd="sng">
                      <a:solidFill>
                        <a:schemeClr val="dk1"/>
                      </a:solidFill>
                      <a:prstDash val="solid"/>
                      <a:round/>
                      <a:headEnd type="none" w="sm" len="sm"/>
                      <a:tailEnd type="none" w="sm" len="sm"/>
                    </a:lnL>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a:t>
                      </a:r>
                      <a:r>
                        <a:rPr lang="en-US" sz="1800">
                          <a:latin typeface="Verdana"/>
                          <a:ea typeface="Verdana"/>
                          <a:cs typeface="Verdana"/>
                          <a:sym typeface="Verdana"/>
                        </a:rPr>
                        <a:t>2</a:t>
                      </a:r>
                      <a:endParaRPr/>
                    </a:p>
                  </a:txBody>
                  <a:tcPr marL="9525" marR="9525" marT="9525" marB="0" anchor="b">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Non-resident alien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71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80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2</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Unknown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75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99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78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Hispanic</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524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a:t>
                      </a:r>
                      <a:r>
                        <a:rPr lang="en-US" sz="1800">
                          <a:solidFill>
                            <a:srgbClr val="000000"/>
                          </a:solidFill>
                          <a:latin typeface="Verdana"/>
                          <a:ea typeface="Verdana"/>
                          <a:cs typeface="Verdana"/>
                          <a:sym typeface="Verdana"/>
                        </a:rPr>
                        <a:t>62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a:t>
                      </a:r>
                      <a:r>
                        <a:rPr lang="en-US" sz="1800">
                          <a:latin typeface="Verdana"/>
                          <a:ea typeface="Verdana"/>
                          <a:cs typeface="Verdana"/>
                          <a:sym typeface="Verdana"/>
                        </a:rPr>
                        <a:t>97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r>
                        <a:rPr lang="en-US" sz="1800">
                          <a:latin typeface="Verdana"/>
                          <a:ea typeface="Verdana"/>
                          <a:cs typeface="Verdana"/>
                          <a:sym typeface="Verdana"/>
                        </a:rPr>
                        <a:t>4</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American Indian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a:t>
                      </a:r>
                      <a:r>
                        <a:rPr lang="en-US" sz="1800">
                          <a:solidFill>
                            <a:srgbClr val="000000"/>
                          </a:solidFill>
                          <a:latin typeface="Verdana"/>
                          <a:ea typeface="Verdana"/>
                          <a:cs typeface="Verdana"/>
                          <a:sym typeface="Verdana"/>
                        </a:rPr>
                        <a:t>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15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Asian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391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483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455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a:t>
                      </a:r>
                      <a:r>
                        <a:rPr lang="en-US" sz="1800">
                          <a:solidFill>
                            <a:srgbClr val="000000"/>
                          </a:solidFill>
                          <a:latin typeface="Verdana"/>
                          <a:ea typeface="Verdana"/>
                          <a:cs typeface="Verdana"/>
                          <a:sym typeface="Verdana"/>
                        </a:rPr>
                        <a:t>1</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African American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563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669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679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a:t>
                      </a:r>
                      <a:r>
                        <a:rPr lang="en-US" sz="1800">
                          <a:solidFill>
                            <a:srgbClr val="000000"/>
                          </a:solidFill>
                          <a:latin typeface="Verdana"/>
                          <a:ea typeface="Verdana"/>
                          <a:cs typeface="Verdana"/>
                          <a:sym typeface="Verdana"/>
                        </a:rPr>
                        <a:t>6</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Pacific Islander</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34552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White</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2,171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2,1</a:t>
                      </a:r>
                      <a:r>
                        <a:rPr lang="en-US" sz="1800">
                          <a:solidFill>
                            <a:srgbClr val="000000"/>
                          </a:solidFill>
                          <a:latin typeface="Verdana"/>
                          <a:ea typeface="Verdana"/>
                          <a:cs typeface="Verdana"/>
                          <a:sym typeface="Verdana"/>
                        </a:rPr>
                        <a:t>53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a:t>
                      </a:r>
                      <a:r>
                        <a:rPr lang="en-US" sz="1800">
                          <a:latin typeface="Verdana"/>
                          <a:ea typeface="Verdana"/>
                          <a:cs typeface="Verdana"/>
                          <a:sym typeface="Verdana"/>
                        </a:rPr>
                        <a:t>028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a:t>
                      </a:r>
                      <a:r>
                        <a:rPr lang="en-US" sz="1800">
                          <a:solidFill>
                            <a:srgbClr val="000000"/>
                          </a:solidFill>
                          <a:latin typeface="Verdana"/>
                          <a:ea typeface="Verdana"/>
                          <a:cs typeface="Verdana"/>
                          <a:sym typeface="Verdana"/>
                        </a:rPr>
                        <a:t>1</a:t>
                      </a:r>
                      <a:r>
                        <a:rPr lang="en-US" sz="1800" b="0" i="0" u="none" strike="noStrike" cap="none">
                          <a:solidFill>
                            <a:srgbClr val="000000"/>
                          </a:solidFill>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49</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r h="39007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Two or more races</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204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204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224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390075">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3,999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4</a:t>
                      </a:r>
                      <a:r>
                        <a:rPr lang="en-US" sz="1800" b="0" i="0" u="none" strike="noStrike" cap="none">
                          <a:solidFill>
                            <a:srgbClr val="000000"/>
                          </a:solidFill>
                          <a:latin typeface="Verdana"/>
                          <a:ea typeface="Verdana"/>
                          <a:cs typeface="Verdana"/>
                          <a:sym typeface="Verdana"/>
                        </a:rPr>
                        <a:t>,</a:t>
                      </a:r>
                      <a:r>
                        <a:rPr lang="en-US" sz="1800">
                          <a:solidFill>
                            <a:srgbClr val="000000"/>
                          </a:solidFill>
                          <a:latin typeface="Verdana"/>
                          <a:ea typeface="Verdana"/>
                          <a:cs typeface="Verdana"/>
                          <a:sym typeface="Verdana"/>
                        </a:rPr>
                        <a:t>256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4,</a:t>
                      </a:r>
                      <a:r>
                        <a:rPr lang="en-US" sz="1800">
                          <a:latin typeface="Verdana"/>
                          <a:ea typeface="Verdana"/>
                          <a:cs typeface="Verdana"/>
                          <a:sym typeface="Verdana"/>
                        </a:rPr>
                        <a:t>157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390075">
                <a:tc>
                  <a:txBody>
                    <a:bodyPr/>
                    <a:lstStyle/>
                    <a:p>
                      <a:pPr marL="0" marR="0" lvl="0" indent="0" algn="l" rtl="0">
                        <a:lnSpc>
                          <a:spcPct val="100000"/>
                        </a:lnSpc>
                        <a:spcBef>
                          <a:spcPts val="0"/>
                        </a:spcBef>
                        <a:spcAft>
                          <a:spcPts val="0"/>
                        </a:spcAft>
                        <a:buNone/>
                      </a:pPr>
                      <a:r>
                        <a:rPr lang="en-US" sz="1800">
                          <a:solidFill>
                            <a:srgbClr val="000000"/>
                          </a:solidFill>
                          <a:latin typeface="Verdana"/>
                          <a:ea typeface="Verdana"/>
                          <a:cs typeface="Verdana"/>
                          <a:sym typeface="Verdana"/>
                        </a:rPr>
                        <a:t>% URM</a:t>
                      </a:r>
                      <a:endParaRPr sz="1800" b="0" i="0" u="none" strike="noStrike" cap="none">
                        <a:solidFill>
                          <a:srgbClr val="000000"/>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n-US" sz="1800">
                          <a:latin typeface="Verdana"/>
                          <a:ea typeface="Verdana"/>
                          <a:cs typeface="Verdana"/>
                          <a:sym typeface="Verdana"/>
                        </a:rPr>
                        <a:t>32.6%</a:t>
                      </a:r>
                      <a:endParaRPr sz="1800">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r" rtl="0">
                        <a:spcBef>
                          <a:spcPts val="0"/>
                        </a:spcBef>
                        <a:spcAft>
                          <a:spcPts val="0"/>
                        </a:spcAft>
                        <a:buClr>
                          <a:schemeClr val="dk1"/>
                        </a:buClr>
                        <a:buSzPts val="1100"/>
                        <a:buFont typeface="Arial"/>
                        <a:buNone/>
                      </a:pPr>
                      <a:r>
                        <a:rPr lang="en-US" sz="1800">
                          <a:latin typeface="Verdana"/>
                          <a:ea typeface="Verdana"/>
                          <a:cs typeface="Verdana"/>
                          <a:sym typeface="Verdana"/>
                        </a:rPr>
                        <a:t>34%</a:t>
                      </a: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r" rtl="0">
                        <a:spcBef>
                          <a:spcPts val="0"/>
                        </a:spcBef>
                        <a:spcAft>
                          <a:spcPts val="0"/>
                        </a:spcAft>
                        <a:buClr>
                          <a:schemeClr val="dk1"/>
                        </a:buClr>
                        <a:buSzPts val="1100"/>
                        <a:buFont typeface="Arial"/>
                        <a:buNone/>
                      </a:pPr>
                      <a:r>
                        <a:rPr lang="en-US" sz="1800">
                          <a:latin typeface="Verdana"/>
                          <a:ea typeface="Verdana"/>
                          <a:cs typeface="Verdana"/>
                          <a:sym typeface="Verdana"/>
                        </a:rPr>
                        <a:t>36.4%</a:t>
                      </a: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
        <p:nvSpPr>
          <p:cNvPr id="108" name="Google Shape;108;p16"/>
          <p:cNvSpPr txBox="1">
            <a:spLocks noGrp="1"/>
          </p:cNvSpPr>
          <p:nvPr>
            <p:ph type="ctrTitle"/>
          </p:nvPr>
        </p:nvSpPr>
        <p:spPr>
          <a:xfrm>
            <a:off x="1494059" y="803304"/>
            <a:ext cx="9144000" cy="63239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3600">
                <a:solidFill>
                  <a:srgbClr val="7F7F7F"/>
                </a:solidFill>
              </a:rPr>
              <a:t>First-Time-in-College: IPEDS Race/Ethnicity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2"/>
        <p:cNvGrpSpPr/>
        <p:nvPr/>
      </p:nvGrpSpPr>
      <p:grpSpPr>
        <a:xfrm>
          <a:off x="0" y="0"/>
          <a:ext cx="0" cy="0"/>
          <a:chOff x="0" y="0"/>
          <a:chExt cx="0" cy="0"/>
        </a:xfrm>
      </p:grpSpPr>
      <p:graphicFrame>
        <p:nvGraphicFramePr>
          <p:cNvPr id="113" name="Google Shape;113;p17"/>
          <p:cNvGraphicFramePr/>
          <p:nvPr/>
        </p:nvGraphicFramePr>
        <p:xfrm>
          <a:off x="1371600" y="1661113"/>
          <a:ext cx="9601200" cy="5111675"/>
        </p:xfrm>
        <a:graphic>
          <a:graphicData uri="http://schemas.openxmlformats.org/drawingml/2006/table">
            <a:tbl>
              <a:tblPr firstRow="1" bandRow="1">
                <a:noFill/>
                <a:tableStyleId>{70B259A9-D9D7-4835-B206-6D21FDB335D6}</a:tableStyleId>
              </a:tblPr>
              <a:tblGrid>
                <a:gridCol w="2438550">
                  <a:extLst>
                    <a:ext uri="{9D8B030D-6E8A-4147-A177-3AD203B41FA5}">
                      <a16:colId xmlns:a16="http://schemas.microsoft.com/office/drawing/2014/main" val="20000"/>
                    </a:ext>
                  </a:extLst>
                </a:gridCol>
                <a:gridCol w="1100425">
                  <a:extLst>
                    <a:ext uri="{9D8B030D-6E8A-4147-A177-3AD203B41FA5}">
                      <a16:colId xmlns:a16="http://schemas.microsoft.com/office/drawing/2014/main" val="20001"/>
                    </a:ext>
                  </a:extLst>
                </a:gridCol>
                <a:gridCol w="901425">
                  <a:extLst>
                    <a:ext uri="{9D8B030D-6E8A-4147-A177-3AD203B41FA5}">
                      <a16:colId xmlns:a16="http://schemas.microsoft.com/office/drawing/2014/main" val="20002"/>
                    </a:ext>
                  </a:extLst>
                </a:gridCol>
                <a:gridCol w="980575">
                  <a:extLst>
                    <a:ext uri="{9D8B030D-6E8A-4147-A177-3AD203B41FA5}">
                      <a16:colId xmlns:a16="http://schemas.microsoft.com/office/drawing/2014/main" val="20003"/>
                    </a:ext>
                  </a:extLst>
                </a:gridCol>
                <a:gridCol w="216150">
                  <a:extLst>
                    <a:ext uri="{9D8B030D-6E8A-4147-A177-3AD203B41FA5}">
                      <a16:colId xmlns:a16="http://schemas.microsoft.com/office/drawing/2014/main" val="20004"/>
                    </a:ext>
                  </a:extLst>
                </a:gridCol>
                <a:gridCol w="1284700">
                  <a:extLst>
                    <a:ext uri="{9D8B030D-6E8A-4147-A177-3AD203B41FA5}">
                      <a16:colId xmlns:a16="http://schemas.microsoft.com/office/drawing/2014/main" val="20005"/>
                    </a:ext>
                  </a:extLst>
                </a:gridCol>
                <a:gridCol w="1436550">
                  <a:extLst>
                    <a:ext uri="{9D8B030D-6E8A-4147-A177-3AD203B41FA5}">
                      <a16:colId xmlns:a16="http://schemas.microsoft.com/office/drawing/2014/main" val="20006"/>
                    </a:ext>
                  </a:extLst>
                </a:gridCol>
                <a:gridCol w="1242825">
                  <a:extLst>
                    <a:ext uri="{9D8B030D-6E8A-4147-A177-3AD203B41FA5}">
                      <a16:colId xmlns:a16="http://schemas.microsoft.com/office/drawing/2014/main" val="20007"/>
                    </a:ext>
                  </a:extLst>
                </a:gridCol>
              </a:tblGrid>
              <a:tr h="658325">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 </a:t>
                      </a:r>
                      <a:endParaRPr/>
                    </a:p>
                  </a:txBody>
                  <a:tcPr marL="9525" marR="9525" marT="9525" marB="0" anchor="b">
                    <a:lnR w="12700" cap="flat" cmpd="sng">
                      <a:solidFill>
                        <a:schemeClr val="dk1"/>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2020</a:t>
                      </a:r>
                      <a:endParaRPr/>
                    </a:p>
                  </a:txBody>
                  <a:tcPr marL="9525" marR="9525" marT="9525"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a:t>
                      </a:r>
                      <a:r>
                        <a:rPr lang="en-US" sz="1800">
                          <a:latin typeface="Verdana"/>
                          <a:ea typeface="Verdana"/>
                          <a:cs typeface="Verdana"/>
                          <a:sym typeface="Verdana"/>
                        </a:rPr>
                        <a:t>1</a:t>
                      </a:r>
                      <a:endParaRPr/>
                    </a:p>
                  </a:txBody>
                  <a:tcPr marL="9525" marR="9525" marT="9525" marB="0" anchor="b">
                    <a:lnL w="12700" cap="flat" cmpd="sng">
                      <a:solidFill>
                        <a:schemeClr val="dk1"/>
                      </a:solidFill>
                      <a:prstDash val="solid"/>
                      <a:round/>
                      <a:headEnd type="none" w="sm" len="sm"/>
                      <a:tailEnd type="none" w="sm" len="sm"/>
                    </a:lnL>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a:t>
                      </a:r>
                      <a:r>
                        <a:rPr lang="en-US" sz="1800">
                          <a:latin typeface="Verdana"/>
                          <a:ea typeface="Verdana"/>
                          <a:cs typeface="Verdana"/>
                          <a:sym typeface="Verdana"/>
                        </a:rPr>
                        <a:t>2</a:t>
                      </a:r>
                      <a:endParaRPr/>
                    </a:p>
                  </a:txBody>
                  <a:tcPr marL="9525" marR="9525" marT="9525" marB="0" anchor="b">
                    <a:lnR w="9525" cap="flat" cmpd="sng">
                      <a:solidFill>
                        <a:srgbClr val="7F7F7F"/>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400" b="1" i="0" u="none" strike="noStrike" cap="none">
                        <a:solidFill>
                          <a:schemeClr val="lt1"/>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12700" cap="flat" cmpd="sng">
                      <a:solidFill>
                        <a:schemeClr val="dk1"/>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2020</a:t>
                      </a:r>
                      <a:endParaRPr/>
                    </a:p>
                  </a:txBody>
                  <a:tcPr marL="9525" marR="9525" marT="9525"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2021</a:t>
                      </a:r>
                      <a:endParaRPr/>
                    </a:p>
                  </a:txBody>
                  <a:tcPr marL="9525" marR="9525" marT="9525"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a:t>
                      </a:r>
                      <a:r>
                        <a:rPr lang="en-US" sz="1800">
                          <a:latin typeface="Verdana"/>
                          <a:ea typeface="Verdana"/>
                          <a:cs typeface="Verdana"/>
                          <a:sym typeface="Verdana"/>
                        </a:rPr>
                        <a:t>2</a:t>
                      </a:r>
                      <a:endParaRPr/>
                    </a:p>
                  </a:txBody>
                  <a:tcPr marL="9525" marR="9525" marT="9525" marB="0" anchor="b">
                    <a:lnL w="12700" cap="flat" cmpd="sng">
                      <a:solidFill>
                        <a:schemeClr val="dk1"/>
                      </a:solidFill>
                      <a:prstDash val="solid"/>
                      <a:round/>
                      <a:headEnd type="none" w="sm" len="sm"/>
                      <a:tailEnd type="none" w="sm" len="sm"/>
                    </a:lnL>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Non-resident alien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70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47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60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3</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Unknown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44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4</a:t>
                      </a:r>
                      <a:r>
                        <a:rPr lang="en-US" sz="1800">
                          <a:solidFill>
                            <a:srgbClr val="000000"/>
                          </a:solidFill>
                          <a:latin typeface="Verdana"/>
                          <a:ea typeface="Verdana"/>
                          <a:cs typeface="Verdana"/>
                          <a:sym typeface="Verdana"/>
                        </a:rPr>
                        <a:t>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65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3</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Hispanic</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354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420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329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r>
                        <a:rPr lang="en-US" sz="1800">
                          <a:latin typeface="Verdana"/>
                          <a:ea typeface="Verdana"/>
                          <a:cs typeface="Verdana"/>
                          <a:sym typeface="Verdana"/>
                        </a:rPr>
                        <a:t>5</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American Indian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Asian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180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203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172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African American</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494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437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398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r>
                        <a:rPr lang="en-US" sz="1800">
                          <a:latin typeface="Verdana"/>
                          <a:ea typeface="Verdana"/>
                          <a:cs typeface="Verdana"/>
                          <a:sym typeface="Verdana"/>
                        </a:rPr>
                        <a:t>8</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Pacific Islander</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solidFill>
                            <a:srgbClr val="000000"/>
                          </a:solidFill>
                          <a:latin typeface="Verdana"/>
                          <a:ea typeface="Verdana"/>
                          <a:cs typeface="Verdana"/>
                          <a:sym typeface="Verdana"/>
                        </a:rPr>
                        <a:t>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35670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White</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1,359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a:t>
                      </a:r>
                      <a:r>
                        <a:rPr lang="en-US" sz="1800">
                          <a:solidFill>
                            <a:srgbClr val="000000"/>
                          </a:solidFill>
                          <a:latin typeface="Verdana"/>
                          <a:ea typeface="Verdana"/>
                          <a:cs typeface="Verdana"/>
                          <a:sym typeface="Verdana"/>
                        </a:rPr>
                        <a:t>298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r>
                        <a:rPr lang="en-US" sz="1800">
                          <a:latin typeface="Verdana"/>
                          <a:ea typeface="Verdana"/>
                          <a:cs typeface="Verdana"/>
                          <a:sym typeface="Verdana"/>
                        </a:rPr>
                        <a:t>110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49</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r h="3779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Two or more races</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123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1</a:t>
                      </a:r>
                      <a:r>
                        <a:rPr lang="en-US" sz="1800">
                          <a:solidFill>
                            <a:srgbClr val="000000"/>
                          </a:solidFill>
                          <a:latin typeface="Verdana"/>
                          <a:ea typeface="Verdana"/>
                          <a:cs typeface="Verdana"/>
                          <a:sym typeface="Verdana"/>
                        </a:rPr>
                        <a:t>47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110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5</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536525">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2,632</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2,</a:t>
                      </a:r>
                      <a:r>
                        <a:rPr lang="en-US" sz="1800">
                          <a:solidFill>
                            <a:srgbClr val="000000"/>
                          </a:solidFill>
                          <a:latin typeface="Verdana"/>
                          <a:ea typeface="Verdana"/>
                          <a:cs typeface="Verdana"/>
                          <a:sym typeface="Verdana"/>
                        </a:rPr>
                        <a:t>605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2,249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536525">
                <a:tc>
                  <a:txBody>
                    <a:bodyPr/>
                    <a:lstStyle/>
                    <a:p>
                      <a:pPr marL="0" marR="0" lvl="0" indent="0" algn="l" rtl="0">
                        <a:lnSpc>
                          <a:spcPct val="100000"/>
                        </a:lnSpc>
                        <a:spcBef>
                          <a:spcPts val="0"/>
                        </a:spcBef>
                        <a:spcAft>
                          <a:spcPts val="0"/>
                        </a:spcAft>
                        <a:buNone/>
                      </a:pPr>
                      <a:r>
                        <a:rPr lang="en-US" sz="1800">
                          <a:solidFill>
                            <a:srgbClr val="000000"/>
                          </a:solidFill>
                          <a:latin typeface="Verdana"/>
                          <a:ea typeface="Verdana"/>
                          <a:cs typeface="Verdana"/>
                          <a:sym typeface="Verdana"/>
                        </a:rPr>
                        <a:t>% URM</a:t>
                      </a:r>
                      <a:endParaRPr sz="1800" b="0" i="0" u="none" strike="noStrike" cap="none">
                        <a:solidFill>
                          <a:srgbClr val="000000"/>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37%</a:t>
                      </a: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39%</a:t>
                      </a: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38%</a:t>
                      </a: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
        <p:nvSpPr>
          <p:cNvPr id="114" name="Google Shape;114;p17"/>
          <p:cNvSpPr txBox="1">
            <a:spLocks noGrp="1"/>
          </p:cNvSpPr>
          <p:nvPr>
            <p:ph type="ctrTitle"/>
          </p:nvPr>
        </p:nvSpPr>
        <p:spPr>
          <a:xfrm>
            <a:off x="1494059" y="803304"/>
            <a:ext cx="9144000" cy="63239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3600">
                <a:solidFill>
                  <a:srgbClr val="7F7F7F"/>
                </a:solidFill>
              </a:rPr>
              <a:t>New Transfer: IPEDS Race/Ethnicity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8"/>
        <p:cNvGrpSpPr/>
        <p:nvPr/>
      </p:nvGrpSpPr>
      <p:grpSpPr>
        <a:xfrm>
          <a:off x="0" y="0"/>
          <a:ext cx="0" cy="0"/>
          <a:chOff x="0" y="0"/>
          <a:chExt cx="0" cy="0"/>
        </a:xfrm>
      </p:grpSpPr>
      <p:graphicFrame>
        <p:nvGraphicFramePr>
          <p:cNvPr id="119" name="Google Shape;119;p18"/>
          <p:cNvGraphicFramePr/>
          <p:nvPr/>
        </p:nvGraphicFramePr>
        <p:xfrm>
          <a:off x="1295400" y="1737338"/>
          <a:ext cx="9601200" cy="4754925"/>
        </p:xfrm>
        <a:graphic>
          <a:graphicData uri="http://schemas.openxmlformats.org/drawingml/2006/table">
            <a:tbl>
              <a:tblPr firstRow="1" bandRow="1">
                <a:noFill/>
                <a:tableStyleId>{70B259A9-D9D7-4835-B206-6D21FDB335D6}</a:tableStyleId>
              </a:tblPr>
              <a:tblGrid>
                <a:gridCol w="2573425">
                  <a:extLst>
                    <a:ext uri="{9D8B030D-6E8A-4147-A177-3AD203B41FA5}">
                      <a16:colId xmlns:a16="http://schemas.microsoft.com/office/drawing/2014/main" val="20000"/>
                    </a:ext>
                  </a:extLst>
                </a:gridCol>
                <a:gridCol w="1161250">
                  <a:extLst>
                    <a:ext uri="{9D8B030D-6E8A-4147-A177-3AD203B41FA5}">
                      <a16:colId xmlns:a16="http://schemas.microsoft.com/office/drawing/2014/main" val="20001"/>
                    </a:ext>
                  </a:extLst>
                </a:gridCol>
                <a:gridCol w="964025">
                  <a:extLst>
                    <a:ext uri="{9D8B030D-6E8A-4147-A177-3AD203B41FA5}">
                      <a16:colId xmlns:a16="http://schemas.microsoft.com/office/drawing/2014/main" val="20002"/>
                    </a:ext>
                  </a:extLst>
                </a:gridCol>
                <a:gridCol w="1021975">
                  <a:extLst>
                    <a:ext uri="{9D8B030D-6E8A-4147-A177-3AD203B41FA5}">
                      <a16:colId xmlns:a16="http://schemas.microsoft.com/office/drawing/2014/main" val="20003"/>
                    </a:ext>
                  </a:extLst>
                </a:gridCol>
                <a:gridCol w="210000">
                  <a:extLst>
                    <a:ext uri="{9D8B030D-6E8A-4147-A177-3AD203B41FA5}">
                      <a16:colId xmlns:a16="http://schemas.microsoft.com/office/drawing/2014/main" val="20004"/>
                    </a:ext>
                  </a:extLst>
                </a:gridCol>
                <a:gridCol w="1294475">
                  <a:extLst>
                    <a:ext uri="{9D8B030D-6E8A-4147-A177-3AD203B41FA5}">
                      <a16:colId xmlns:a16="http://schemas.microsoft.com/office/drawing/2014/main" val="20005"/>
                    </a:ext>
                  </a:extLst>
                </a:gridCol>
                <a:gridCol w="1099200">
                  <a:extLst>
                    <a:ext uri="{9D8B030D-6E8A-4147-A177-3AD203B41FA5}">
                      <a16:colId xmlns:a16="http://schemas.microsoft.com/office/drawing/2014/main" val="20006"/>
                    </a:ext>
                  </a:extLst>
                </a:gridCol>
                <a:gridCol w="1276850">
                  <a:extLst>
                    <a:ext uri="{9D8B030D-6E8A-4147-A177-3AD203B41FA5}">
                      <a16:colId xmlns:a16="http://schemas.microsoft.com/office/drawing/2014/main" val="20007"/>
                    </a:ext>
                  </a:extLst>
                </a:gridCol>
              </a:tblGrid>
              <a:tr h="653550">
                <a:tc>
                  <a:txBody>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 </a:t>
                      </a:r>
                      <a:endParaRPr/>
                    </a:p>
                  </a:txBody>
                  <a:tcPr marL="9525" marR="9525" marT="9525" marB="0" anchor="b">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a:t>
                      </a:r>
                      <a:r>
                        <a:rPr lang="en-US" sz="1800">
                          <a:latin typeface="Verdana"/>
                          <a:ea typeface="Verdana"/>
                          <a:cs typeface="Verdana"/>
                          <a:sym typeface="Verdana"/>
                        </a:rPr>
                        <a:t>20</a:t>
                      </a:r>
                      <a:endParaRPr/>
                    </a:p>
                  </a:txBody>
                  <a:tcPr marL="9525" marR="9525" marT="9525" marB="0" anchor="b">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a:t>
                      </a:r>
                      <a:r>
                        <a:rPr lang="en-US" sz="1800">
                          <a:latin typeface="Verdana"/>
                          <a:ea typeface="Verdana"/>
                          <a:cs typeface="Verdana"/>
                          <a:sym typeface="Verdana"/>
                        </a:rPr>
                        <a:t>1</a:t>
                      </a:r>
                      <a:endParaRPr/>
                    </a:p>
                  </a:txBody>
                  <a:tcPr marL="9525" marR="9525" marT="9525" marB="0" anchor="b">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202</a:t>
                      </a:r>
                      <a:r>
                        <a:rPr lang="en-US" sz="1800">
                          <a:latin typeface="Verdana"/>
                          <a:ea typeface="Verdana"/>
                          <a:cs typeface="Verdana"/>
                          <a:sym typeface="Verdana"/>
                        </a:rPr>
                        <a:t>2</a:t>
                      </a:r>
                      <a:endParaRPr/>
                    </a:p>
                  </a:txBody>
                  <a:tcPr marL="9525" marR="9525" marT="9525" marB="0" anchor="b">
                    <a:lnR w="9525" cap="flat" cmpd="sng">
                      <a:solidFill>
                        <a:srgbClr val="7F7F7F"/>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400" b="1" i="0" u="none" strike="noStrike" cap="none">
                        <a:solidFill>
                          <a:schemeClr val="lt1"/>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a:t>
                      </a:r>
                      <a:r>
                        <a:rPr lang="en-US" sz="1800">
                          <a:latin typeface="Verdana"/>
                          <a:ea typeface="Verdana"/>
                          <a:cs typeface="Verdana"/>
                          <a:sym typeface="Verdana"/>
                        </a:rPr>
                        <a:t>20</a:t>
                      </a:r>
                      <a:endParaRPr/>
                    </a:p>
                  </a:txBody>
                  <a:tcPr marL="9525" marR="9525" marT="9525" marB="0" anchor="b">
                    <a:lnL w="9525" cap="flat" cmpd="sng">
                      <a:solidFill>
                        <a:schemeClr val="dk1"/>
                      </a:solidFill>
                      <a:prstDash val="solid"/>
                      <a:round/>
                      <a:headEnd type="none" w="sm" len="sm"/>
                      <a:tailEnd type="none" w="sm" len="sm"/>
                    </a:lnL>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a:t>
                      </a:r>
                      <a:r>
                        <a:rPr lang="en-US" sz="1800">
                          <a:latin typeface="Verdana"/>
                          <a:ea typeface="Verdana"/>
                          <a:cs typeface="Verdana"/>
                          <a:sym typeface="Verdana"/>
                        </a:rPr>
                        <a:t>1</a:t>
                      </a:r>
                      <a:endParaRPr/>
                    </a:p>
                  </a:txBody>
                  <a:tcPr marL="9525" marR="9525" marT="9525" marB="0" anchor="b">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Fall </a:t>
                      </a:r>
                      <a:endParaRPr/>
                    </a:p>
                    <a:p>
                      <a:pPr marL="0" marR="0" lvl="0" indent="0" algn="ctr" rtl="0">
                        <a:lnSpc>
                          <a:spcPct val="100000"/>
                        </a:lnSpc>
                        <a:spcBef>
                          <a:spcPts val="0"/>
                        </a:spcBef>
                        <a:spcAft>
                          <a:spcPts val="0"/>
                        </a:spcAft>
                        <a:buNone/>
                      </a:pPr>
                      <a:r>
                        <a:rPr lang="en-US" sz="1800" b="1" i="0" u="none" strike="noStrike" cap="none">
                          <a:solidFill>
                            <a:schemeClr val="lt1"/>
                          </a:solidFill>
                          <a:latin typeface="Verdana"/>
                          <a:ea typeface="Verdana"/>
                          <a:cs typeface="Verdana"/>
                          <a:sym typeface="Verdana"/>
                        </a:rPr>
                        <a:t>202</a:t>
                      </a:r>
                      <a:r>
                        <a:rPr lang="en-US" sz="1800">
                          <a:latin typeface="Verdana"/>
                          <a:ea typeface="Verdana"/>
                          <a:cs typeface="Verdana"/>
                          <a:sym typeface="Verdana"/>
                        </a:rPr>
                        <a:t>2</a:t>
                      </a:r>
                      <a:endParaRPr/>
                    </a:p>
                  </a:txBody>
                  <a:tcPr marL="9525" marR="9525" marT="9525" marB="0" anchor="b">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481325">
                <a:tc gridSpan="2">
                  <a:txBody>
                    <a:bodyPr/>
                    <a:lstStyle/>
                    <a:p>
                      <a:pPr marL="0" marR="0" lvl="0" indent="0" algn="l" rtl="0">
                        <a:lnSpc>
                          <a:spcPct val="100000"/>
                        </a:lnSpc>
                        <a:spcBef>
                          <a:spcPts val="0"/>
                        </a:spcBef>
                        <a:spcAft>
                          <a:spcPts val="0"/>
                        </a:spcAft>
                        <a:buNone/>
                      </a:pPr>
                      <a:r>
                        <a:rPr lang="en-US" sz="1800" b="1" i="0" u="none" strike="noStrike" cap="none">
                          <a:solidFill>
                            <a:srgbClr val="000000"/>
                          </a:solidFill>
                          <a:latin typeface="Verdana"/>
                          <a:ea typeface="Verdana"/>
                          <a:cs typeface="Verdana"/>
                          <a:sym typeface="Verdana"/>
                        </a:rPr>
                        <a:t>First-Time-in-College</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a:txBody>
                    <a:bodyPr/>
                    <a:lstStyle/>
                    <a:p>
                      <a:pPr marL="0" marR="0" lvl="0" indent="0" algn="r"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1"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solidFill>
                          <a:srgbClr val="000000"/>
                        </a:solidFill>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1"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481325">
                <a:tc>
                  <a:txBody>
                    <a:bodyPr/>
                    <a:lstStyle/>
                    <a:p>
                      <a:pPr marL="0" marR="0" lvl="0" indent="0" algn="l"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Female</a:t>
                      </a:r>
                      <a:endParaRPr/>
                    </a:p>
                  </a:txBody>
                  <a:tcPr marL="2743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1,895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2,193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a:t>
                      </a:r>
                      <a:r>
                        <a:rPr lang="en-US" sz="1800">
                          <a:latin typeface="Verdana"/>
                          <a:ea typeface="Verdana"/>
                          <a:cs typeface="Verdana"/>
                          <a:sym typeface="Verdana"/>
                        </a:rPr>
                        <a:t>138</a:t>
                      </a:r>
                      <a:endParaRPr/>
                    </a:p>
                  </a:txBody>
                  <a:tcPr marL="9525" marR="182875" marT="9525" marB="0" anchor="b">
                    <a:lnL w="9525" cap="flat" cmpd="sng">
                      <a:solidFill>
                        <a:schemeClr val="lt1"/>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47%</a:t>
                      </a:r>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52</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i="0" u="none" strike="noStrike" cap="none">
                          <a:latin typeface="Verdana"/>
                          <a:ea typeface="Verdana"/>
                          <a:cs typeface="Verdana"/>
                          <a:sym typeface="Verdana"/>
                        </a:rPr>
                        <a:t>5</a:t>
                      </a:r>
                      <a:r>
                        <a:rPr lang="en-US" sz="1800">
                          <a:latin typeface="Verdana"/>
                          <a:ea typeface="Verdana"/>
                          <a:cs typeface="Verdana"/>
                          <a:sym typeface="Verdana"/>
                        </a:rPr>
                        <a:t>1</a:t>
                      </a:r>
                      <a:r>
                        <a:rPr lang="en-US" sz="180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481325">
                <a:tc>
                  <a:txBody>
                    <a:bodyPr/>
                    <a:lstStyle/>
                    <a:p>
                      <a:pPr marL="0" marR="0" lvl="0" indent="0" algn="l"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Male</a:t>
                      </a:r>
                      <a:endParaRPr/>
                    </a:p>
                  </a:txBody>
                  <a:tcPr marL="2743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2,104</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2,063</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2,0</a:t>
                      </a:r>
                      <a:r>
                        <a:rPr lang="en-US" sz="1800">
                          <a:latin typeface="Verdana"/>
                          <a:ea typeface="Verdana"/>
                          <a:cs typeface="Verdana"/>
                          <a:sym typeface="Verdana"/>
                        </a:rPr>
                        <a:t>19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53%</a:t>
                      </a:r>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48</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171616"/>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4</a:t>
                      </a:r>
                      <a:r>
                        <a:rPr lang="en-US" sz="1800">
                          <a:latin typeface="Verdana"/>
                          <a:ea typeface="Verdana"/>
                          <a:cs typeface="Verdana"/>
                          <a:sym typeface="Verdana"/>
                        </a:rPr>
                        <a:t>9</a:t>
                      </a:r>
                      <a:r>
                        <a:rPr lang="en-US" sz="1800" b="0" i="0" u="none" strike="noStrike" cap="none">
                          <a:latin typeface="Verdana"/>
                          <a:ea typeface="Verdana"/>
                          <a:cs typeface="Verdana"/>
                          <a:sym typeface="Verdana"/>
                        </a:rPr>
                        <a:t>%</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171616"/>
                      </a:solidFill>
                      <a:prstDash val="solid"/>
                      <a:round/>
                      <a:headEnd type="none" w="sm" len="sm"/>
                      <a:tailEnd type="none" w="sm" len="sm"/>
                    </a:lnB>
                  </a:tcPr>
                </a:tc>
                <a:extLst>
                  <a:ext uri="{0D108BD9-81ED-4DB2-BD59-A6C34878D82A}">
                    <a16:rowId xmlns:a16="http://schemas.microsoft.com/office/drawing/2014/main" val="10003"/>
                  </a:ext>
                </a:extLst>
              </a:tr>
              <a:tr h="481325">
                <a:tc>
                  <a:txBody>
                    <a:bodyPr/>
                    <a:lstStyle/>
                    <a:p>
                      <a:pPr marL="0" marR="0" lvl="0" indent="0" algn="l" rtl="0">
                        <a:lnSpc>
                          <a:spcPct val="100000"/>
                        </a:lnSpc>
                        <a:spcBef>
                          <a:spcPts val="0"/>
                        </a:spcBef>
                        <a:spcAft>
                          <a:spcPts val="0"/>
                        </a:spcAft>
                        <a:buNone/>
                      </a:pPr>
                      <a:endParaRPr sz="1800" b="0" i="0" u="none" strike="noStrike" cap="none">
                        <a:solidFill>
                          <a:schemeClr val="dk1"/>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3,999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4,256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4,</a:t>
                      </a:r>
                      <a:r>
                        <a:rPr lang="en-US" sz="1800">
                          <a:latin typeface="Verdana"/>
                          <a:ea typeface="Verdana"/>
                          <a:cs typeface="Verdana"/>
                          <a:sym typeface="Verdana"/>
                        </a:rPr>
                        <a:t>157</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127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1716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118225">
                <a:tc>
                  <a:txBody>
                    <a:bodyPr/>
                    <a:lstStyle/>
                    <a:p>
                      <a:pPr marL="0" marR="0" lvl="0" indent="0" algn="l" rtl="0">
                        <a:lnSpc>
                          <a:spcPct val="100000"/>
                        </a:lnSpc>
                        <a:spcBef>
                          <a:spcPts val="0"/>
                        </a:spcBef>
                        <a:spcAft>
                          <a:spcPts val="0"/>
                        </a:spcAft>
                        <a:buNone/>
                      </a:pPr>
                      <a:endParaRPr sz="600" b="0" i="0" u="none" strike="noStrike" cap="none">
                        <a:solidFill>
                          <a:srgbClr val="000000"/>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5035"/>
                      </a:solidFill>
                      <a:prstDash val="solid"/>
                      <a:round/>
                      <a:headEnd type="none" w="sm" len="sm"/>
                      <a:tailEnd type="none" w="sm" len="sm"/>
                    </a:lnB>
                  </a:tcPr>
                </a:tc>
                <a:extLst>
                  <a:ext uri="{0D108BD9-81ED-4DB2-BD59-A6C34878D82A}">
                    <a16:rowId xmlns:a16="http://schemas.microsoft.com/office/drawing/2014/main" val="10005"/>
                  </a:ext>
                </a:extLst>
              </a:tr>
              <a:tr h="132550">
                <a:tc>
                  <a:txBody>
                    <a:bodyPr/>
                    <a:lstStyle/>
                    <a:p>
                      <a:pPr marL="0" marR="0" lvl="0" indent="0" algn="l" rtl="0">
                        <a:lnSpc>
                          <a:spcPct val="100000"/>
                        </a:lnSpc>
                        <a:spcBef>
                          <a:spcPts val="0"/>
                        </a:spcBef>
                        <a:spcAft>
                          <a:spcPts val="0"/>
                        </a:spcAft>
                        <a:buNone/>
                      </a:pPr>
                      <a:endParaRPr sz="600" b="0" i="0" u="none" strike="noStrike" cap="none">
                        <a:solidFill>
                          <a:srgbClr val="000000"/>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6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503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481325">
                <a:tc>
                  <a:txBody>
                    <a:bodyPr/>
                    <a:lstStyle/>
                    <a:p>
                      <a:pPr marL="0" marR="0" lvl="0" indent="0" algn="l" rtl="0">
                        <a:lnSpc>
                          <a:spcPct val="100000"/>
                        </a:lnSpc>
                        <a:spcBef>
                          <a:spcPts val="0"/>
                        </a:spcBef>
                        <a:spcAft>
                          <a:spcPts val="0"/>
                        </a:spcAft>
                        <a:buNone/>
                      </a:pPr>
                      <a:r>
                        <a:rPr lang="en-US" sz="1800" b="1" i="0" u="none" strike="noStrike" cap="none">
                          <a:solidFill>
                            <a:srgbClr val="000000"/>
                          </a:solidFill>
                          <a:latin typeface="Verdana"/>
                          <a:ea typeface="Verdana"/>
                          <a:cs typeface="Verdana"/>
                          <a:sym typeface="Verdana"/>
                        </a:rPr>
                        <a:t>New Transfers</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solidFill>
                          <a:srgbClr val="000000"/>
                        </a:solidFill>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4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481325">
                <a:tc>
                  <a:txBody>
                    <a:bodyPr/>
                    <a:lstStyle/>
                    <a:p>
                      <a:pPr marL="0" marR="0" lvl="1" indent="0" algn="l"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Female</a:t>
                      </a:r>
                      <a:endParaRPr/>
                    </a:p>
                  </a:txBody>
                  <a:tcPr marL="2743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1,380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1,299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r>
                        <a:rPr lang="en-US" sz="1800">
                          <a:latin typeface="Verdana"/>
                          <a:ea typeface="Verdana"/>
                          <a:cs typeface="Verdana"/>
                          <a:sym typeface="Verdana"/>
                        </a:rPr>
                        <a:t>121</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50%</a:t>
                      </a:r>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r h="481325">
                <a:tc>
                  <a:txBody>
                    <a:bodyPr/>
                    <a:lstStyle/>
                    <a:p>
                      <a:pPr marL="0" marR="0" lvl="1" indent="0" algn="l"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Male</a:t>
                      </a:r>
                      <a:endParaRPr/>
                    </a:p>
                  </a:txBody>
                  <a:tcPr marL="2743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solidFill>
                            <a:schemeClr val="dk1"/>
                          </a:solidFill>
                          <a:latin typeface="Verdana"/>
                          <a:ea typeface="Verdana"/>
                          <a:cs typeface="Verdana"/>
                          <a:sym typeface="Verdana"/>
                        </a:rPr>
                        <a:t>1,360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1,306</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a:t>
                      </a:r>
                      <a:r>
                        <a:rPr lang="en-US" sz="1800">
                          <a:latin typeface="Verdana"/>
                          <a:ea typeface="Verdana"/>
                          <a:cs typeface="Verdana"/>
                          <a:sym typeface="Verdana"/>
                        </a:rPr>
                        <a:t>128</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50%</a:t>
                      </a:r>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50%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481325">
                <a:tc>
                  <a:txBody>
                    <a:bodyPr/>
                    <a:lstStyle/>
                    <a:p>
                      <a:pPr marL="0" marR="0" lvl="0" indent="0" algn="l" rtl="0">
                        <a:lnSpc>
                          <a:spcPct val="100000"/>
                        </a:lnSpc>
                        <a:spcBef>
                          <a:spcPts val="0"/>
                        </a:spcBef>
                        <a:spcAft>
                          <a:spcPts val="0"/>
                        </a:spcAft>
                        <a:buNone/>
                      </a:pPr>
                      <a:endParaRPr sz="1800" b="0" i="0" u="none" strike="noStrike" cap="none">
                        <a:solidFill>
                          <a:schemeClr val="dk1"/>
                        </a:solidFill>
                        <a:latin typeface="Verdana"/>
                        <a:ea typeface="Verdana"/>
                        <a:cs typeface="Verdana"/>
                        <a:sym typeface="Verdana"/>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2,740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2,605</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a:latin typeface="Verdana"/>
                          <a:ea typeface="Verdana"/>
                          <a:cs typeface="Verdana"/>
                          <a:sym typeface="Verdana"/>
                        </a:rPr>
                        <a:t>2,249</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7F7F7F"/>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endParaRPr sz="1800" b="0" i="0" u="none" strike="noStrike" cap="none">
                        <a:latin typeface="Verdana"/>
                        <a:ea typeface="Verdana"/>
                        <a:cs typeface="Verdana"/>
                        <a:sym typeface="Verdana"/>
                      </a:endParaRPr>
                    </a:p>
                  </a:txBody>
                  <a:tcPr marL="0" marR="0" marT="0" marB="0" anchor="b">
                    <a:lnL w="9525" cap="flat" cmpd="sng">
                      <a:solidFill>
                        <a:srgbClr val="7F7F7F"/>
                      </a:solidFill>
                      <a:prstDash val="solid"/>
                      <a:round/>
                      <a:headEnd type="none" w="sm" len="sm"/>
                      <a:tailEnd type="none" w="sm" len="sm"/>
                    </a:lnL>
                    <a:lnR w="952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lnSpc>
                          <a:spcPct val="100000"/>
                        </a:lnSpc>
                        <a:spcBef>
                          <a:spcPts val="0"/>
                        </a:spcBef>
                        <a:spcAft>
                          <a:spcPts val="0"/>
                        </a:spcAft>
                        <a:buNone/>
                      </a:pPr>
                      <a:r>
                        <a:rPr lang="en-US" sz="1800" b="0" i="0" u="none" strike="noStrike" cap="none">
                          <a:latin typeface="Verdana"/>
                          <a:ea typeface="Verdana"/>
                          <a:cs typeface="Verdana"/>
                          <a:sym typeface="Verdana"/>
                        </a:rPr>
                        <a:t>100%</a:t>
                      </a:r>
                      <a:endParaRPr/>
                    </a:p>
                  </a:txBody>
                  <a:tcPr marL="9525" marR="18287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0"/>
                  </a:ext>
                </a:extLst>
              </a:tr>
            </a:tbl>
          </a:graphicData>
        </a:graphic>
      </p:graphicFrame>
      <p:sp>
        <p:nvSpPr>
          <p:cNvPr id="120" name="Google Shape;120;p18"/>
          <p:cNvSpPr txBox="1">
            <a:spLocks noGrp="1"/>
          </p:cNvSpPr>
          <p:nvPr>
            <p:ph type="ctrTitle"/>
          </p:nvPr>
        </p:nvSpPr>
        <p:spPr>
          <a:xfrm>
            <a:off x="1494059" y="803304"/>
            <a:ext cx="9144000" cy="63239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3600">
                <a:solidFill>
                  <a:srgbClr val="7F7F7F"/>
                </a:solidFill>
              </a:rPr>
              <a:t>New Undergraduates by Sex</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4"/>
        <p:cNvGrpSpPr/>
        <p:nvPr/>
      </p:nvGrpSpPr>
      <p:grpSpPr>
        <a:xfrm>
          <a:off x="0" y="0"/>
          <a:ext cx="0" cy="0"/>
          <a:chOff x="0" y="0"/>
          <a:chExt cx="0" cy="0"/>
        </a:xfrm>
      </p:grpSpPr>
      <p:pic>
        <p:nvPicPr>
          <p:cNvPr id="125" name="Google Shape;125;p19"/>
          <p:cNvPicPr preferRelativeResize="0"/>
          <p:nvPr/>
        </p:nvPicPr>
        <p:blipFill rotWithShape="1">
          <a:blip r:embed="rId4">
            <a:alphaModFix/>
          </a:blip>
          <a:srcRect/>
          <a:stretch/>
        </p:blipFill>
        <p:spPr>
          <a:xfrm>
            <a:off x="5014914" y="5773107"/>
            <a:ext cx="2162175" cy="314325"/>
          </a:xfrm>
          <a:prstGeom prst="rect">
            <a:avLst/>
          </a:prstGeom>
          <a:noFill/>
          <a:ln>
            <a:noFill/>
          </a:ln>
        </p:spPr>
      </p:pic>
      <p:sp>
        <p:nvSpPr>
          <p:cNvPr id="126" name="Google Shape;126;p19"/>
          <p:cNvSpPr txBox="1">
            <a:spLocks noGrp="1"/>
          </p:cNvSpPr>
          <p:nvPr>
            <p:ph type="ctrTitle"/>
          </p:nvPr>
        </p:nvSpPr>
        <p:spPr>
          <a:xfrm>
            <a:off x="827314" y="743527"/>
            <a:ext cx="10805886" cy="69518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sz="3600" b="1">
                <a:solidFill>
                  <a:srgbClr val="7F7F7F"/>
                </a:solidFill>
                <a:latin typeface="Verdana"/>
                <a:ea typeface="Verdana"/>
                <a:cs typeface="Verdana"/>
                <a:sym typeface="Verdana"/>
              </a:rPr>
              <a:t>New Undergraduates: First Generation</a:t>
            </a:r>
            <a:endParaRPr sz="3600" b="1">
              <a:solidFill>
                <a:srgbClr val="7F7F7F"/>
              </a:solidFill>
              <a:latin typeface="Verdana"/>
              <a:ea typeface="Verdana"/>
              <a:cs typeface="Verdana"/>
              <a:sym typeface="Verdana"/>
            </a:endParaRPr>
          </a:p>
        </p:txBody>
      </p:sp>
      <p:sp>
        <p:nvSpPr>
          <p:cNvPr id="127" name="Google Shape;127;p19"/>
          <p:cNvSpPr txBox="1"/>
          <p:nvPr/>
        </p:nvSpPr>
        <p:spPr>
          <a:xfrm>
            <a:off x="226422" y="6381810"/>
            <a:ext cx="10641676"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7F7F7F"/>
                </a:solidFill>
                <a:latin typeface="Arial"/>
                <a:ea typeface="Arial"/>
                <a:cs typeface="Arial"/>
                <a:sym typeface="Arial"/>
              </a:rPr>
              <a:t>First-generation = both/only reported parents education level less than 4-year degree</a:t>
            </a:r>
            <a:r>
              <a:rPr lang="en-US">
                <a:solidFill>
                  <a:srgbClr val="7F7F7F"/>
                </a:solidFill>
              </a:rPr>
              <a:t>; % excludes unknown</a:t>
            </a:r>
            <a:endParaRPr/>
          </a:p>
        </p:txBody>
      </p:sp>
      <p:pic>
        <p:nvPicPr>
          <p:cNvPr id="128" name="Google Shape;128;p19" title="Points scored"/>
          <p:cNvPicPr preferRelativeResize="0"/>
          <p:nvPr/>
        </p:nvPicPr>
        <p:blipFill rotWithShape="1">
          <a:blip r:embed="rId5">
            <a:alphaModFix/>
          </a:blip>
          <a:srcRect/>
          <a:stretch/>
        </p:blipFill>
        <p:spPr>
          <a:xfrm>
            <a:off x="6025575" y="1869600"/>
            <a:ext cx="4978206" cy="3875575"/>
          </a:xfrm>
          <a:prstGeom prst="rect">
            <a:avLst/>
          </a:prstGeom>
          <a:noFill/>
          <a:ln>
            <a:noFill/>
          </a:ln>
        </p:spPr>
      </p:pic>
      <p:pic>
        <p:nvPicPr>
          <p:cNvPr id="129" name="Google Shape;129;p19" title="Points scored"/>
          <p:cNvPicPr preferRelativeResize="0"/>
          <p:nvPr/>
        </p:nvPicPr>
        <p:blipFill>
          <a:blip r:embed="rId6">
            <a:alphaModFix/>
          </a:blip>
          <a:stretch>
            <a:fillRect/>
          </a:stretch>
        </p:blipFill>
        <p:spPr>
          <a:xfrm>
            <a:off x="559618" y="1896400"/>
            <a:ext cx="4868856" cy="3876689"/>
          </a:xfrm>
          <a:prstGeom prst="rect">
            <a:avLst/>
          </a:prstGeom>
          <a:noFill/>
          <a:ln>
            <a:noFill/>
          </a:ln>
        </p:spPr>
      </p:pic>
      <p:sp>
        <p:nvSpPr>
          <p:cNvPr id="130" name="Google Shape;130;p19"/>
          <p:cNvSpPr txBox="1"/>
          <p:nvPr/>
        </p:nvSpPr>
        <p:spPr>
          <a:xfrm>
            <a:off x="4199750" y="4915425"/>
            <a:ext cx="59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lt1"/>
                </a:solidFill>
                <a:latin typeface="Calibri"/>
                <a:ea typeface="Calibri"/>
                <a:cs typeface="Calibri"/>
                <a:sym typeface="Calibri"/>
              </a:rPr>
              <a:t>32%</a:t>
            </a:r>
            <a:endParaRPr>
              <a:solidFill>
                <a:schemeClr val="lt1"/>
              </a:solidFill>
              <a:latin typeface="Calibri"/>
              <a:ea typeface="Calibri"/>
              <a:cs typeface="Calibri"/>
              <a:sym typeface="Calibri"/>
            </a:endParaRPr>
          </a:p>
        </p:txBody>
      </p:sp>
      <p:sp>
        <p:nvSpPr>
          <p:cNvPr id="131" name="Google Shape;131;p19"/>
          <p:cNvSpPr txBox="1"/>
          <p:nvPr/>
        </p:nvSpPr>
        <p:spPr>
          <a:xfrm>
            <a:off x="2952250" y="4915425"/>
            <a:ext cx="659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lt1"/>
                </a:solidFill>
                <a:latin typeface="Calibri"/>
                <a:ea typeface="Calibri"/>
                <a:cs typeface="Calibri"/>
                <a:sym typeface="Calibri"/>
              </a:rPr>
              <a:t>30.5%</a:t>
            </a:r>
            <a:endParaRPr>
              <a:solidFill>
                <a:schemeClr val="lt1"/>
              </a:solidFill>
              <a:latin typeface="Calibri"/>
              <a:ea typeface="Calibri"/>
              <a:cs typeface="Calibri"/>
              <a:sym typeface="Calibri"/>
            </a:endParaRPr>
          </a:p>
        </p:txBody>
      </p:sp>
      <p:sp>
        <p:nvSpPr>
          <p:cNvPr id="132" name="Google Shape;132;p19"/>
          <p:cNvSpPr txBox="1"/>
          <p:nvPr/>
        </p:nvSpPr>
        <p:spPr>
          <a:xfrm>
            <a:off x="1775525" y="4915425"/>
            <a:ext cx="59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lt1"/>
                </a:solidFill>
                <a:latin typeface="Calibri"/>
                <a:ea typeface="Calibri"/>
                <a:cs typeface="Calibri"/>
                <a:sym typeface="Calibri"/>
              </a:rPr>
              <a:t>30%</a:t>
            </a:r>
            <a:endParaRPr>
              <a:solidFill>
                <a:schemeClr val="lt1"/>
              </a:solidFill>
              <a:latin typeface="Calibri"/>
              <a:ea typeface="Calibri"/>
              <a:cs typeface="Calibri"/>
              <a:sym typeface="Calibri"/>
            </a:endParaRPr>
          </a:p>
        </p:txBody>
      </p:sp>
      <p:sp>
        <p:nvSpPr>
          <p:cNvPr id="133" name="Google Shape;133;p19"/>
          <p:cNvSpPr txBox="1"/>
          <p:nvPr/>
        </p:nvSpPr>
        <p:spPr>
          <a:xfrm>
            <a:off x="7323950" y="4915425"/>
            <a:ext cx="59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lt1"/>
                </a:solidFill>
                <a:latin typeface="Calibri"/>
                <a:ea typeface="Calibri"/>
                <a:cs typeface="Calibri"/>
                <a:sym typeface="Calibri"/>
              </a:rPr>
              <a:t>45%</a:t>
            </a:r>
            <a:endParaRPr>
              <a:solidFill>
                <a:schemeClr val="lt1"/>
              </a:solidFill>
              <a:latin typeface="Calibri"/>
              <a:ea typeface="Calibri"/>
              <a:cs typeface="Calibri"/>
              <a:sym typeface="Calibri"/>
            </a:endParaRPr>
          </a:p>
        </p:txBody>
      </p:sp>
      <p:sp>
        <p:nvSpPr>
          <p:cNvPr id="134" name="Google Shape;134;p19"/>
          <p:cNvSpPr txBox="1"/>
          <p:nvPr/>
        </p:nvSpPr>
        <p:spPr>
          <a:xfrm>
            <a:off x="8594000" y="4915425"/>
            <a:ext cx="59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lt1"/>
                </a:solidFill>
                <a:latin typeface="Calibri"/>
                <a:ea typeface="Calibri"/>
                <a:cs typeface="Calibri"/>
                <a:sym typeface="Calibri"/>
              </a:rPr>
              <a:t>42%</a:t>
            </a:r>
            <a:endParaRPr>
              <a:solidFill>
                <a:schemeClr val="lt1"/>
              </a:solidFill>
              <a:latin typeface="Calibri"/>
              <a:ea typeface="Calibri"/>
              <a:cs typeface="Calibri"/>
              <a:sym typeface="Calibri"/>
            </a:endParaRPr>
          </a:p>
        </p:txBody>
      </p:sp>
      <p:sp>
        <p:nvSpPr>
          <p:cNvPr id="135" name="Google Shape;135;p19"/>
          <p:cNvSpPr txBox="1"/>
          <p:nvPr/>
        </p:nvSpPr>
        <p:spPr>
          <a:xfrm>
            <a:off x="10318275" y="4915425"/>
            <a:ext cx="59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b="1">
                <a:solidFill>
                  <a:srgbClr val="005035"/>
                </a:solidFill>
                <a:latin typeface="Calibri"/>
                <a:ea typeface="Calibri"/>
                <a:cs typeface="Calibri"/>
                <a:sym typeface="Calibri"/>
              </a:rPr>
              <a:t>39%</a:t>
            </a:r>
            <a:endParaRPr b="1">
              <a:solidFill>
                <a:srgbClr val="005035"/>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9"/>
        <p:cNvGrpSpPr/>
        <p:nvPr/>
      </p:nvGrpSpPr>
      <p:grpSpPr>
        <a:xfrm>
          <a:off x="0" y="0"/>
          <a:ext cx="0" cy="0"/>
          <a:chOff x="0" y="0"/>
          <a:chExt cx="0" cy="0"/>
        </a:xfrm>
      </p:grpSpPr>
      <p:pic>
        <p:nvPicPr>
          <p:cNvPr id="140" name="Google Shape;140;p20" title="Points scored"/>
          <p:cNvPicPr preferRelativeResize="0"/>
          <p:nvPr/>
        </p:nvPicPr>
        <p:blipFill rotWithShape="1">
          <a:blip r:embed="rId4">
            <a:alphaModFix/>
          </a:blip>
          <a:srcRect t="-1071" r="-1698"/>
          <a:stretch/>
        </p:blipFill>
        <p:spPr>
          <a:xfrm>
            <a:off x="152400" y="1688625"/>
            <a:ext cx="6268401" cy="4916701"/>
          </a:xfrm>
          <a:prstGeom prst="rect">
            <a:avLst/>
          </a:prstGeom>
          <a:noFill/>
          <a:ln>
            <a:noFill/>
          </a:ln>
        </p:spPr>
      </p:pic>
      <p:sp>
        <p:nvSpPr>
          <p:cNvPr id="141" name="Google Shape;141;p20"/>
          <p:cNvSpPr txBox="1"/>
          <p:nvPr/>
        </p:nvSpPr>
        <p:spPr>
          <a:xfrm>
            <a:off x="1054957" y="2809300"/>
            <a:ext cx="6353100" cy="25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a:solidFill>
                  <a:srgbClr val="000000"/>
                </a:solidFill>
                <a:highlight>
                  <a:schemeClr val="accent4"/>
                </a:highlight>
                <a:latin typeface="Verdana"/>
                <a:ea typeface="Verdana"/>
                <a:cs typeface="Verdana"/>
                <a:sym typeface="Verdana"/>
              </a:rPr>
              <a:t>5</a:t>
            </a:r>
            <a:r>
              <a:rPr lang="en-US" sz="1050">
                <a:highlight>
                  <a:schemeClr val="accent4"/>
                </a:highlight>
                <a:latin typeface="Verdana"/>
                <a:ea typeface="Verdana"/>
                <a:cs typeface="Verdana"/>
                <a:sym typeface="Verdana"/>
              </a:rPr>
              <a:t>1</a:t>
            </a:r>
            <a:r>
              <a:rPr lang="en-US" sz="1050" b="0" i="0" u="none" strike="noStrike" cap="none">
                <a:solidFill>
                  <a:srgbClr val="000000"/>
                </a:solidFill>
                <a:highlight>
                  <a:schemeClr val="accent4"/>
                </a:highlight>
                <a:latin typeface="Verdana"/>
                <a:ea typeface="Verdana"/>
                <a:cs typeface="Verdana"/>
                <a:sym typeface="Verdana"/>
              </a:rPr>
              <a:t>% of New FTIC students are from 5 counties</a:t>
            </a:r>
            <a:endParaRPr>
              <a:highlight>
                <a:schemeClr val="accent4"/>
              </a:highlight>
            </a:endParaRPr>
          </a:p>
        </p:txBody>
      </p:sp>
      <p:sp>
        <p:nvSpPr>
          <p:cNvPr id="142" name="Google Shape;142;p20"/>
          <p:cNvSpPr txBox="1">
            <a:spLocks noGrp="1"/>
          </p:cNvSpPr>
          <p:nvPr>
            <p:ph type="ctrTitle"/>
          </p:nvPr>
        </p:nvSpPr>
        <p:spPr>
          <a:xfrm>
            <a:off x="1767840" y="828066"/>
            <a:ext cx="9144000" cy="61064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sz="4000">
                <a:solidFill>
                  <a:srgbClr val="7F7F7F"/>
                </a:solidFill>
              </a:rPr>
              <a:t>New Undergraduates: Geographic Origin</a:t>
            </a:r>
            <a:endParaRPr sz="4000">
              <a:solidFill>
                <a:srgbClr val="7F7F7F"/>
              </a:solidFill>
            </a:endParaRPr>
          </a:p>
        </p:txBody>
      </p:sp>
      <p:pic>
        <p:nvPicPr>
          <p:cNvPr id="143" name="Google Shape;143;p20" title="Points scored"/>
          <p:cNvPicPr preferRelativeResize="0"/>
          <p:nvPr/>
        </p:nvPicPr>
        <p:blipFill>
          <a:blip r:embed="rId5">
            <a:alphaModFix/>
          </a:blip>
          <a:stretch>
            <a:fillRect/>
          </a:stretch>
        </p:blipFill>
        <p:spPr>
          <a:xfrm>
            <a:off x="6063400" y="1869225"/>
            <a:ext cx="6173676" cy="4648399"/>
          </a:xfrm>
          <a:prstGeom prst="rect">
            <a:avLst/>
          </a:prstGeom>
          <a:noFill/>
          <a:ln>
            <a:noFill/>
          </a:ln>
        </p:spPr>
      </p:pic>
      <p:sp>
        <p:nvSpPr>
          <p:cNvPr id="144" name="Google Shape;144;p20"/>
          <p:cNvSpPr txBox="1"/>
          <p:nvPr/>
        </p:nvSpPr>
        <p:spPr>
          <a:xfrm>
            <a:off x="6862002" y="2766300"/>
            <a:ext cx="4918800" cy="25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a:solidFill>
                  <a:srgbClr val="000000"/>
                </a:solidFill>
                <a:highlight>
                  <a:schemeClr val="accent4"/>
                </a:highlight>
                <a:latin typeface="Verdana"/>
                <a:ea typeface="Verdana"/>
                <a:cs typeface="Verdana"/>
                <a:sym typeface="Verdana"/>
              </a:rPr>
              <a:t>5</a:t>
            </a:r>
            <a:r>
              <a:rPr lang="en-US" sz="1050">
                <a:highlight>
                  <a:schemeClr val="accent4"/>
                </a:highlight>
                <a:latin typeface="Verdana"/>
                <a:ea typeface="Verdana"/>
                <a:cs typeface="Verdana"/>
                <a:sym typeface="Verdana"/>
              </a:rPr>
              <a:t>5</a:t>
            </a:r>
            <a:r>
              <a:rPr lang="en-US" sz="1050" b="0" i="0" u="none" strike="noStrike" cap="none">
                <a:solidFill>
                  <a:srgbClr val="000000"/>
                </a:solidFill>
                <a:highlight>
                  <a:schemeClr val="accent4"/>
                </a:highlight>
                <a:latin typeface="Verdana"/>
                <a:ea typeface="Verdana"/>
                <a:cs typeface="Verdana"/>
                <a:sym typeface="Verdana"/>
              </a:rPr>
              <a:t>% of New </a:t>
            </a:r>
            <a:r>
              <a:rPr lang="en-US" sz="1050">
                <a:highlight>
                  <a:schemeClr val="accent4"/>
                </a:highlight>
                <a:latin typeface="Verdana"/>
                <a:ea typeface="Verdana"/>
                <a:cs typeface="Verdana"/>
                <a:sym typeface="Verdana"/>
              </a:rPr>
              <a:t>Transfers </a:t>
            </a:r>
            <a:r>
              <a:rPr lang="en-US" sz="1050" b="0" i="0" u="none" strike="noStrike" cap="none">
                <a:solidFill>
                  <a:srgbClr val="000000"/>
                </a:solidFill>
                <a:highlight>
                  <a:schemeClr val="accent4"/>
                </a:highlight>
                <a:latin typeface="Verdana"/>
                <a:ea typeface="Verdana"/>
                <a:cs typeface="Verdana"/>
                <a:sym typeface="Verdana"/>
              </a:rPr>
              <a:t>students are from 4 of the same 5 counties</a:t>
            </a:r>
            <a:endParaRPr>
              <a:highlight>
                <a:schemeClr val="accent4"/>
              </a:highlight>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2258</Words>
  <Application>Microsoft Office PowerPoint</Application>
  <PresentationFormat>Widescreen</PresentationFormat>
  <Paragraphs>851</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Noto Sans Symbols</vt:lpstr>
      <vt:lpstr>Verdana</vt:lpstr>
      <vt:lpstr>Office Theme</vt:lpstr>
      <vt:lpstr>Fall 2022 Enrollment</vt:lpstr>
      <vt:lpstr>Fall 2020-Fall 2022 Total Headcount Enrollments</vt:lpstr>
      <vt:lpstr>Fall 2020-Fall 2022 Headcount Categories</vt:lpstr>
      <vt:lpstr>Fall 2020-Fall 2022 Headcount Categories</vt:lpstr>
      <vt:lpstr>First-Time-in-College: IPEDS Race/Ethnicity</vt:lpstr>
      <vt:lpstr>New Transfer: IPEDS Race/Ethnicity</vt:lpstr>
      <vt:lpstr>New Undergraduates by Sex</vt:lpstr>
      <vt:lpstr>New Undergraduates: First Generation</vt:lpstr>
      <vt:lpstr>New Undergraduates: Geographic Origin</vt:lpstr>
      <vt:lpstr>UNC System Applications Estimates: First-Time (Institutions with &gt;10K First-Time applications)</vt:lpstr>
      <vt:lpstr>Yield concerns among FTIC</vt:lpstr>
      <vt:lpstr>UNC System Applications Estimates: Transfer (Institutions with &gt;10K First-Time applications)</vt:lpstr>
      <vt:lpstr>Yield concerns among new transfers</vt:lpstr>
      <vt:lpstr>Deferred enrollment plans</vt:lpstr>
      <vt:lpstr>New Undergraduate Highlights</vt:lpstr>
      <vt:lpstr>One-Year Retention: Fall 2020 FT FTIC</vt:lpstr>
      <vt:lpstr>Continuing undergraduate enrollment</vt:lpstr>
      <vt:lpstr>More students graduating in less time!</vt:lpstr>
      <vt:lpstr>UNC System Estimates: Undergraduate (Institutions with &gt;10K total enrollment)</vt:lpstr>
      <vt:lpstr>UNC System Estimates: Total Headcount (Institutions with &gt;10K total enrollment)</vt:lpstr>
      <vt:lpstr>Impact of a decline in enrollment</vt:lpstr>
      <vt:lpstr>How can faculty support enrollment?</vt:lpstr>
      <vt:lpstr>UNC System Estimates: Graduate (Institutions with &gt;10K total enrollment)</vt:lpstr>
      <vt:lpstr>Graduate Degrees Awarded</vt:lpstr>
      <vt:lpstr>Graduate Enrollment Snapshot</vt:lpstr>
      <vt:lpstr>Fall Enrollment by Age</vt:lpstr>
      <vt:lpstr>Graduate Program Highlights </vt:lpstr>
      <vt:lpstr>How can faculty support graduate enrollment?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2022 Enrollment</dc:title>
  <dc:creator>Matt Wyse</dc:creator>
  <cp:lastModifiedBy>Matt Wyse</cp:lastModifiedBy>
  <cp:revision>1</cp:revision>
  <dcterms:modified xsi:type="dcterms:W3CDTF">2022-09-15T19:51:55Z</dcterms:modified>
</cp:coreProperties>
</file>